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80" r:id="rId3"/>
    <p:sldId id="477" r:id="rId4"/>
    <p:sldId id="479" r:id="rId5"/>
    <p:sldId id="491" r:id="rId6"/>
    <p:sldId id="490" r:id="rId7"/>
    <p:sldId id="489" r:id="rId8"/>
    <p:sldId id="487" r:id="rId9"/>
    <p:sldId id="492" r:id="rId10"/>
    <p:sldId id="493" r:id="rId11"/>
    <p:sldId id="502" r:id="rId12"/>
    <p:sldId id="501" r:id="rId13"/>
    <p:sldId id="500" r:id="rId14"/>
    <p:sldId id="494" r:id="rId15"/>
    <p:sldId id="503" r:id="rId16"/>
    <p:sldId id="504" r:id="rId17"/>
    <p:sldId id="505" r:id="rId18"/>
    <p:sldId id="506" r:id="rId19"/>
    <p:sldId id="507" r:id="rId20"/>
    <p:sldId id="508" r:id="rId21"/>
    <p:sldId id="511" r:id="rId22"/>
    <p:sldId id="510" r:id="rId23"/>
    <p:sldId id="495" r:id="rId24"/>
    <p:sldId id="496" r:id="rId25"/>
    <p:sldId id="497" r:id="rId26"/>
    <p:sldId id="498" r:id="rId27"/>
    <p:sldId id="499" r:id="rId28"/>
    <p:sldId id="482" r:id="rId29"/>
    <p:sldId id="480" r:id="rId30"/>
    <p:sldId id="513" r:id="rId31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id="{1D9B933C-DA3C-4296-9EAC-54D53BA44F6C}" name="기본 구역">
          <p14:sldIdLst>
            <p14:sldId id="280"/>
            <p14:sldId id="477"/>
            <p14:sldId id="479"/>
            <p14:sldId id="491"/>
            <p14:sldId id="490"/>
            <p14:sldId id="489"/>
            <p14:sldId id="487"/>
            <p14:sldId id="492"/>
            <p14:sldId id="493"/>
            <p14:sldId id="502"/>
            <p14:sldId id="501"/>
            <p14:sldId id="500"/>
            <p14:sldId id="494"/>
            <p14:sldId id="503"/>
            <p14:sldId id="504"/>
            <p14:sldId id="505"/>
            <p14:sldId id="506"/>
            <p14:sldId id="507"/>
            <p14:sldId id="508"/>
            <p14:sldId id="511"/>
            <p14:sldId id="510"/>
            <p14:sldId id="495"/>
            <p14:sldId id="496"/>
            <p14:sldId id="497"/>
            <p14:sldId id="498"/>
            <p14:sldId id="499"/>
            <p14:sldId id="482"/>
            <p14:sldId id="480"/>
            <p14:sldId id="513"/>
          </p14:sldIdLst>
        </p14:section>
      </p14:sectionLst>
    </p:ext>
  </p:extLst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2889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2" y="282"/>
      </p:cViewPr>
      <p:guideLst>
        <p:guide orient="horz" pos="2159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slide" Target="slides/slide23.xml"  /><Relationship Id="rId26" Type="http://schemas.openxmlformats.org/officeDocument/2006/relationships/slide" Target="slides/slide24.xml"  /><Relationship Id="rId27" Type="http://schemas.openxmlformats.org/officeDocument/2006/relationships/slide" Target="slides/slide25.xml"  /><Relationship Id="rId28" Type="http://schemas.openxmlformats.org/officeDocument/2006/relationships/slide" Target="slides/slide26.xml"  /><Relationship Id="rId29" Type="http://schemas.openxmlformats.org/officeDocument/2006/relationships/slide" Target="slides/slide27.xml"  /><Relationship Id="rId3" Type="http://schemas.openxmlformats.org/officeDocument/2006/relationships/slide" Target="slides/slide1.xml"  /><Relationship Id="rId30" Type="http://schemas.openxmlformats.org/officeDocument/2006/relationships/slide" Target="slides/slide28.xml"  /><Relationship Id="rId31" Type="http://schemas.openxmlformats.org/officeDocument/2006/relationships/slide" Target="slides/slide29.xml"  /><Relationship Id="rId32" Type="http://schemas.openxmlformats.org/officeDocument/2006/relationships/presProps" Target="presProps.xml"  /><Relationship Id="rId33" Type="http://schemas.openxmlformats.org/officeDocument/2006/relationships/viewProps" Target="viewProps.xml"  /><Relationship Id="rId34" Type="http://schemas.openxmlformats.org/officeDocument/2006/relationships/theme" Target="theme/theme1.xml"  /><Relationship Id="rId35" Type="http://schemas.openxmlformats.org/officeDocument/2006/relationships/tableStyles" Target="tableStyles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42EA70D8-6DF5-47BE-9787-787A13864C16}" type="datetime1">
              <a:rPr lang="ko-KR" altLang="en-US" smtClean="0"/>
              <a:t>2025-11-24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두 번째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세 번째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네 번째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 번째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22D10CD2-12C4-4AEF-89A4-B7FE37253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09241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개체 틀 1">
            <a:extLst>
              <a:ext uri="{FF2B5EF4-FFF2-40B4-BE49-F238E27FC236}">
                <a16:creationId xmlns:a16="http://schemas.microsoft.com/office/drawing/2014/main" id="{FC9E7C1D-CC42-4D1A-A187-A8E609B68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182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 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335713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2023182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theme" Target="../theme/theme1.xml"  /><Relationship Id="rId4" Type="http://schemas.openxmlformats.org/officeDocument/2006/relationships/image" Target="../media/image1.png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17F56AF-BCD2-41F8-9CF2-0F36B2EFB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182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 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3334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</p:sldLayoutIdLst>
  <p:txStyles>
    <p:titleStyle>
      <a:lvl1pPr marL="571500" indent="-571500" algn="l" defTabSz="914400" rtl="0" eaLnBrk="1" latinLnBrk="1" hangingPunct="1">
        <a:lnSpc>
          <a:spcPct val="90000"/>
        </a:lnSpc>
        <a:spcBef>
          <a:spcPct val="0"/>
        </a:spcBef>
        <a:buFont typeface="Wingdings" panose="05000000000000000000" pitchFamily="2" charset="2"/>
        <a:buChar char="q"/>
        <a:defRPr sz="4400" kern="1200">
          <a:solidFill>
            <a:schemeClr val="bg1"/>
          </a:solidFill>
          <a:latin typeface="HY헤드라인M" panose="02030600000101010101" pitchFamily="18" charset="-127"/>
          <a:ea typeface="HY헤드라인M" panose="02030600000101010101" pitchFamily="18" charset="-127"/>
          <a:cs typeface="+mj-cs"/>
          <a:sym typeface="Wingdings" panose="05000000000000000000" pitchFamily="2" charset="2"/>
        </a:defRPr>
      </a:lvl1pPr>
    </p:titleStyle>
    <p:bodyStyle>
      <a:lvl1pPr marL="228600" indent="-228600" algn="l" defTabSz="914400" rtl="0" eaLnBrk="1" latinLnBrk="1" hangingPunct="1">
        <a:lnSpc>
          <a:spcPct val="150000"/>
        </a:lnSpc>
        <a:spcBef>
          <a:spcPts val="1000"/>
        </a:spcBef>
        <a:buFont typeface="Wingdings" panose="05000000000000000000" pitchFamily="2" charset="2"/>
        <a:buChar char="u"/>
        <a:defRPr sz="2800" kern="1200">
          <a:solidFill>
            <a:schemeClr val="tx1"/>
          </a:solidFill>
          <a:latin typeface="HY헤드라인M" panose="02030600000101010101" pitchFamily="18" charset="-127"/>
          <a:ea typeface="HY헤드라인M" panose="02030600000101010101" pitchFamily="18" charset="-127"/>
          <a:cs typeface="+mn-cs"/>
        </a:defRPr>
      </a:lvl1pPr>
      <a:lvl2pPr marL="685800" indent="-228600" algn="l" defTabSz="914400" rtl="0" eaLnBrk="1" latinLnBrk="1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l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§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Relationship Id="rId3" Type="http://schemas.openxmlformats.org/officeDocument/2006/relationships/image" Target="../media/image3.jpeg"  /><Relationship Id="rId4" Type="http://schemas.openxmlformats.org/officeDocument/2006/relationships/image" Target="../media/image4.jpe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2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2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2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2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jpe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0" y="1101013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0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05E2E632-D7B8-4EC4-875D-B77E7B656D97}"/>
              </a:ext>
            </a:extLst>
          </p:cNvPr>
          <p:cNvSpPr/>
          <p:nvPr/>
        </p:nvSpPr>
        <p:spPr>
          <a:xfrm>
            <a:off x="528908" y="1583958"/>
            <a:ext cx="10981266" cy="381395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2026. 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학교연계 공동교육과정 </a:t>
            </a:r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거점학교 운영  설명회</a:t>
            </a:r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en-US" altLang="ko-KR" sz="24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2025. 11. 24.(</a:t>
            </a:r>
            <a:r>
              <a:rPr lang="ko-KR" altLang="en-US" sz="24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월</a:t>
            </a:r>
            <a:r>
              <a:rPr lang="en-US" altLang="ko-KR" sz="24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 / </a:t>
            </a:r>
            <a:r>
              <a:rPr lang="ko-KR" altLang="en-US" sz="2400" dirty="0" err="1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전주베스트웨스턴</a:t>
            </a:r>
            <a:r>
              <a:rPr lang="ko-KR" altLang="en-US" sz="24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세미나실</a:t>
            </a:r>
            <a:endParaRPr lang="en-US" altLang="ko-KR" sz="24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endParaRPr lang="en-US" altLang="ko-KR" sz="24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algn="ctr"/>
            <a:r>
              <a:rPr lang="ko-KR" altLang="en-US" sz="24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중등교육과 장학사 강영기</a:t>
            </a:r>
            <a:endParaRPr lang="en-US" altLang="ko-KR" sz="24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67D38316-E0E0-455C-BDD6-05A4DD856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6975" y="5513916"/>
            <a:ext cx="4210050" cy="10287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40A85223-88B0-46CA-958B-3411B5E789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26474" y="5765801"/>
            <a:ext cx="3003658" cy="109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890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2988" y="2334596"/>
            <a:ext cx="11706968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1.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협력교사 임명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학교 교원 업무 분장 시 반영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거점학교 공동교육과정운영위원회 운영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참여학생 </a:t>
            </a:r>
            <a:r>
              <a:rPr kumimoji="0" lang="ko-KR" alt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출결관리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및 생활지도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안전관리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[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안전관리 계획 내부기안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],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행정업무 처리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0668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2988" y="2301106"/>
            <a:ext cx="11653487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2.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개설 과목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희망 학생이 적거나 교사 수급 곤란 등으로 단위학교에서 개설이 어려운 과목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2)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3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학년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: 2015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개정교육과정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교과 중 보통교과의 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선택과목 및 전문교과의 전문교과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I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과목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고시 외 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과목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en-US" altLang="ko-KR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1~2</a:t>
            </a:r>
            <a:r>
              <a:rPr lang="ko-KR" altLang="en-US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학년</a:t>
            </a:r>
            <a:r>
              <a:rPr lang="en-US" altLang="ko-KR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: 2022</a:t>
            </a:r>
            <a:r>
              <a:rPr lang="ko-KR" altLang="en-US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개정 교육과정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교과 중 보통 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교과의 선택과목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특목고의 선택과목포함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및 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전문교과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고시 외 과목 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4988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9256" y="2105163"/>
            <a:ext cx="11653487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3.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개설학점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3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학년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: 2015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개정 교육과정은 과목별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2~4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학점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[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수업 시수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학점수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*17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회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2)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rgbClr val="0054A6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1~2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54A6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학년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rgbClr val="0054A6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: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54A6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전</a:t>
            </a:r>
            <a:r>
              <a:rPr lang="ko-KR" altLang="en-US" sz="4000" dirty="0" err="1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북특별자치도교육청</a:t>
            </a:r>
            <a:r>
              <a:rPr lang="ko-KR" altLang="en-US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고등학교 교육</a:t>
            </a:r>
            <a:endParaRPr lang="en-US" altLang="ko-KR" sz="4000" dirty="0">
              <a:solidFill>
                <a:srgbClr val="0054A6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lang="ko-KR" altLang="en-US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과정 편성운영</a:t>
            </a:r>
            <a:r>
              <a:rPr lang="en-US" altLang="ko-KR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지침에 따름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srgbClr val="0054A6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[</a:t>
            </a:r>
            <a:r>
              <a:rPr lang="ko-KR" altLang="en-US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수업 시수</a:t>
            </a:r>
            <a:r>
              <a:rPr lang="en-US" altLang="ko-KR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en-US" sz="4000" dirty="0" err="1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학점수</a:t>
            </a:r>
            <a:r>
              <a:rPr lang="en-US" altLang="ko-KR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*16</a:t>
            </a:r>
            <a:r>
              <a:rPr lang="ko-KR" altLang="en-US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회</a:t>
            </a:r>
            <a:r>
              <a:rPr lang="en-US" altLang="ko-KR" sz="4000" dirty="0">
                <a:solidFill>
                  <a:srgbClr val="0054A6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en-US" altLang="ko-KR" sz="4000" dirty="0">
                <a:solidFill>
                  <a:srgbClr val="CC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2~3</a:t>
            </a:r>
            <a:r>
              <a:rPr lang="ko-KR" altLang="en-US" sz="4000" dirty="0">
                <a:solidFill>
                  <a:srgbClr val="CC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학년 </a:t>
            </a:r>
            <a:r>
              <a:rPr lang="ko-KR" altLang="en-US" sz="4000" dirty="0" err="1">
                <a:solidFill>
                  <a:srgbClr val="CC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무학년제</a:t>
            </a:r>
            <a:r>
              <a:rPr lang="ko-KR" altLang="en-US" sz="4000" dirty="0">
                <a:solidFill>
                  <a:srgbClr val="CC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불가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3123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9256" y="2105163"/>
            <a:ext cx="11653487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4.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개설 시기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평일 방과 후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주말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권장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 </a:t>
            </a: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en-US" sz="4000" dirty="0">
                <a:solidFill>
                  <a:srgbClr val="CC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방학은 지양</a:t>
            </a:r>
            <a:r>
              <a:rPr lang="en-US" altLang="ko-KR" sz="4000" dirty="0">
                <a:solidFill>
                  <a:srgbClr val="CC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</a:t>
            </a:r>
            <a:r>
              <a:rPr lang="ko-KR" altLang="en-US" sz="4000" dirty="0">
                <a:solidFill>
                  <a:srgbClr val="CC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학교 밖 교육 기회 제공</a:t>
            </a:r>
            <a:r>
              <a:rPr lang="en-US" altLang="ko-KR" sz="4000" dirty="0">
                <a:solidFill>
                  <a:srgbClr val="CC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평일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시간 이내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주말과 휴일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시간 이내 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0656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2988" y="2334596"/>
            <a:ext cx="11706968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.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과목 개설 시 유의 사항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수강 편성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인원 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[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오프라인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블렌디드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5~20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명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 / [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온라인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5~13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명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2)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학교에서 개설 예정 과목의 경우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</a:t>
            </a: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공동교육과정 편성 불가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학생들은 학기당 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개 이내의 강좌만 수강 가능</a:t>
            </a:r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여름방학은 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학기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겨울방학은 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학기에 포함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4898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2988" y="2557319"/>
            <a:ext cx="11706968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6.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과목 개설 시 유의 사항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수강 편성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인원 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[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오프라인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블렌디드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5~20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명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 / [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온라인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5~13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명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2)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학교에서 개설 예정 과목의 경우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</a:t>
            </a: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공동교육과정 편성 불가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학생들은 학기당 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개 이내의 강좌만 수강 가능</a:t>
            </a:r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여름방학은 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학기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겨울방학은 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학기에 포함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6002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2988" y="2557319"/>
            <a:ext cx="11706968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7.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학생 선발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거점학교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00"/>
                </a:highlight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공동교육과정운영위원회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에서 학생 선발에 관한 사항 심의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학생 선발 방법을 운영계획서에 명시 사전공개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3)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신청학생이 선발인원보다 적은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경우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선발의 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과정을 거칠 수 있음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4)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특정 성별로 제한하는 것은 지양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선발 전형은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1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차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(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지원서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와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차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서류 및 면접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진행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2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차 전형 실시 여부는 거점학교에서 선택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160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2988" y="2557319"/>
            <a:ext cx="11706968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8.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강사 위촉 및 운영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교원 자격증 취득 강사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: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단독 수업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교원 자격증 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미취득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강사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단독 수업 불가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교원 자격증을 가진 강사와 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코티칭만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가능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7611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2988" y="2105163"/>
            <a:ext cx="11706968" cy="311276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9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.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수업 방법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현장 출석 대면 수업 운영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온오프라인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블렌디드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가능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3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학점 이상의 수업에서만 가능 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예시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주중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시간 온라인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+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주말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시간 오프라인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교실온닷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사용 안 될 수도 있음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외부 강의 초청 특강 운영 시간은 수업 시수에 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불포함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4817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668CC0-BD7D-4E1C-88C2-07576198BC03}"/>
              </a:ext>
            </a:extLst>
          </p:cNvPr>
          <p:cNvSpPr txBox="1"/>
          <p:nvPr/>
        </p:nvSpPr>
        <p:spPr>
          <a:xfrm>
            <a:off x="2267338" y="3321698"/>
            <a:ext cx="8313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2026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학년도 예산 편성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704C85A-04C1-4C63-A0CA-1AB7D382A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45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0" y="1101013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0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605367" y="2202026"/>
            <a:ext cx="10981266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72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2025. </a:t>
            </a:r>
            <a:r>
              <a:rPr lang="ko-KR" altLang="en-US" sz="72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공동교육과정 안내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33712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 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9256" y="2422547"/>
            <a:ext cx="11653487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예산 편성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 </a:t>
            </a:r>
            <a:r>
              <a:rPr kumimoji="0" lang="ko-KR" alt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강사비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평일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19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시 이전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: 38,000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원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평일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19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 이후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주말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방학중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근무시간 이외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 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   :57,000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원까지 지급 가능    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endParaRPr kumimoji="0" lang="ko-KR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CD443D06-19F5-4C4E-8494-D473AA802144}"/>
              </a:ext>
            </a:extLst>
          </p:cNvPr>
          <p:cNvSpPr/>
          <p:nvPr/>
        </p:nvSpPr>
        <p:spPr>
          <a:xfrm>
            <a:off x="402948" y="2084585"/>
            <a:ext cx="586098" cy="3265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34720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 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9256" y="2422547"/>
            <a:ext cx="11653487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예산 편성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교통비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</a:t>
            </a:r>
            <a:r>
              <a:rPr kumimoji="0" lang="ko-KR" alt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타지역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거주 학생 및 외부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(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교사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강사의 경우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  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예산의 범위 내에서 교통비 지원 가능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endParaRPr kumimoji="0" lang="ko-KR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CD443D06-19F5-4C4E-8494-D473AA802144}"/>
              </a:ext>
            </a:extLst>
          </p:cNvPr>
          <p:cNvSpPr/>
          <p:nvPr/>
        </p:nvSpPr>
        <p:spPr>
          <a:xfrm>
            <a:off x="337633" y="2394033"/>
            <a:ext cx="586098" cy="3265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1064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9256" y="2098697"/>
            <a:ext cx="11653487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예산 편성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3)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업무 담당 교사 지원비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(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거점학교 협력 교사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</a:t>
            </a:r>
            <a:r>
              <a:rPr lang="en-US" altLang="ko-KR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- </a:t>
            </a:r>
            <a:r>
              <a:rPr lang="ko-KR" altLang="en-US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강사수당과 중복지급 불가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실제 거점학교를 운영하는 기간 </a:t>
            </a:r>
            <a:r>
              <a:rPr kumimoji="0" lang="ko-KR" alt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월정액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  (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월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150,000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원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또는 초과근무수당 지급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- 3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강좌 이하일 경우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교사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인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- 4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강좌 이상일 경우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교사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2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인 지정 가능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DAB12D35-1D11-449F-85D0-B89D86DFC4DB}"/>
              </a:ext>
            </a:extLst>
          </p:cNvPr>
          <p:cNvSpPr/>
          <p:nvPr/>
        </p:nvSpPr>
        <p:spPr>
          <a:xfrm>
            <a:off x="384287" y="1460591"/>
            <a:ext cx="586098" cy="3265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5749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 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9256" y="2422547"/>
            <a:ext cx="11653487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예산 편성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4)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간식비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교내 활동의 경우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식비 간식비 지양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- 1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일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3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시간 이상 수업을 할 경우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간식비 지원    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  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가능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(1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인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5,000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원 이내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-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예산 계획 상 필요할 시에만 사용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endParaRPr kumimoji="0" lang="ko-KR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CD443D06-19F5-4C4E-8494-D473AA802144}"/>
              </a:ext>
            </a:extLst>
          </p:cNvPr>
          <p:cNvSpPr/>
          <p:nvPr/>
        </p:nvSpPr>
        <p:spPr>
          <a:xfrm>
            <a:off x="374956" y="1795715"/>
            <a:ext cx="586098" cy="3265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8184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9256" y="1526665"/>
            <a:ext cx="11653487" cy="33278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예산 편성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5)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업무추진비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교부액의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5%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이내에서 집행 가능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(2026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학년도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최대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1,000,000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원까지 가능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endParaRPr kumimoji="0" lang="ko-KR" alt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CD443D06-19F5-4C4E-8494-D473AA802144}"/>
              </a:ext>
            </a:extLst>
          </p:cNvPr>
          <p:cNvSpPr/>
          <p:nvPr/>
        </p:nvSpPr>
        <p:spPr>
          <a:xfrm>
            <a:off x="374956" y="1795715"/>
            <a:ext cx="586098" cy="3265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7702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운영 방침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69256" y="2193947"/>
            <a:ext cx="11653487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 [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일정안내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] 2025.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예산 집행 결과 보고서 제출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-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양식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: 2025.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공동교육과정 운영안내서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P.34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-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안내 공문발송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: 12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월 중순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-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제출기한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: 2026. 1. 16.(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금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- 10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만원 이상 잔액 반납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(2026.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월 중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  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(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적정하게 최대한 사용 요청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화살표: 오른쪽 8">
            <a:extLst>
              <a:ext uri="{FF2B5EF4-FFF2-40B4-BE49-F238E27FC236}">
                <a16:creationId xmlns:a16="http://schemas.microsoft.com/office/drawing/2014/main" id="{CD443D06-19F5-4C4E-8494-D473AA802144}"/>
              </a:ext>
            </a:extLst>
          </p:cNvPr>
          <p:cNvSpPr/>
          <p:nvPr/>
        </p:nvSpPr>
        <p:spPr>
          <a:xfrm>
            <a:off x="430940" y="1867375"/>
            <a:ext cx="586098" cy="3265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35183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668CC0-BD7D-4E1C-88C2-07576198BC03}"/>
              </a:ext>
            </a:extLst>
          </p:cNvPr>
          <p:cNvSpPr txBox="1"/>
          <p:nvPr/>
        </p:nvSpPr>
        <p:spPr>
          <a:xfrm>
            <a:off x="550504" y="3228392"/>
            <a:ext cx="113646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공동교육과정 학교생활기록부 기재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704C85A-04C1-4C63-A0CA-1AB7D382A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041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0" y="1101013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/>
              <a:t>  2025. </a:t>
            </a:r>
            <a:r>
              <a:rPr lang="ko-KR" altLang="en-US" sz="2400" dirty="0"/>
              <a:t>학교 연계 온</a:t>
            </a:r>
            <a:r>
              <a:rPr lang="en-US" altLang="ko-KR" sz="2400" dirty="0"/>
              <a:t>-</a:t>
            </a:r>
            <a:r>
              <a:rPr lang="ko-KR" altLang="en-US" sz="2400" dirty="0"/>
              <a:t>오프라인 공동교육과정 안내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605367" y="2202026"/>
            <a:ext cx="10981266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6EE31788-DA5A-45E2-B173-260AA542CB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827711"/>
              </p:ext>
            </p:extLst>
          </p:nvPr>
        </p:nvGraphicFramePr>
        <p:xfrm>
          <a:off x="605367" y="1402916"/>
          <a:ext cx="11206676" cy="5004694"/>
        </p:xfrm>
        <a:graphic>
          <a:graphicData uri="http://schemas.openxmlformats.org/drawingml/2006/table">
            <a:tbl>
              <a:tblPr/>
              <a:tblGrid>
                <a:gridCol w="1575602">
                  <a:extLst>
                    <a:ext uri="{9D8B030D-6E8A-4147-A177-3AD203B41FA5}">
                      <a16:colId xmlns:a16="http://schemas.microsoft.com/office/drawing/2014/main" val="4052199964"/>
                    </a:ext>
                  </a:extLst>
                </a:gridCol>
                <a:gridCol w="9631074">
                  <a:extLst>
                    <a:ext uri="{9D8B030D-6E8A-4147-A177-3AD203B41FA5}">
                      <a16:colId xmlns:a16="http://schemas.microsoft.com/office/drawing/2014/main" val="1541599849"/>
                    </a:ext>
                  </a:extLst>
                </a:gridCol>
              </a:tblGrid>
              <a:tr h="126810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교육과정 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적용시기</a:t>
                      </a:r>
                    </a:p>
                  </a:txBody>
                  <a:tcPr marL="64770" marR="64770" marT="18034" marB="18034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학생부 기재</a:t>
                      </a:r>
                    </a:p>
                  </a:txBody>
                  <a:tcPr marL="64770" marR="64770" marT="18034" marB="180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614224"/>
                  </a:ext>
                </a:extLst>
              </a:tr>
              <a:tr h="337841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2022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개정 교육과정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(25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년 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고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1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학년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)</a:t>
                      </a:r>
                    </a:p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26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년 </a:t>
                      </a:r>
                      <a:endParaRPr lang="en-US" altLang="ko-KR" sz="2000" b="1" kern="0" spc="0" dirty="0">
                        <a:solidFill>
                          <a:srgbClr val="FF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고</a:t>
                      </a:r>
                      <a:r>
                        <a:rPr lang="en-US" altLang="ko-KR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1,2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학년</a:t>
                      </a:r>
                    </a:p>
                  </a:txBody>
                  <a:tcPr marL="64770" marR="64770" marT="18034" marB="18034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공동교육과정을 포함해 과목 이수기준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*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미도달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 대상자가 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최소 성취수준 보장지도 및 추가학습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미이수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 시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, </a:t>
                      </a:r>
                    </a:p>
                    <a:p>
                      <a:pPr marL="0" marR="0" indent="0" algn="l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교과학습발달상황 양식 내 비고란에 </a:t>
                      </a:r>
                      <a:r>
                        <a:rPr lang="ko-KR" altLang="en-US" sz="2000" b="1" kern="0" spc="0" dirty="0" err="1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미이수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 기재</a:t>
                      </a:r>
                      <a:endParaRPr lang="en-US" altLang="ko-KR" sz="2000" b="1" kern="0" spc="0" dirty="0">
                        <a:solidFill>
                          <a:srgbClr val="FF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*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과목당 학업성취율 </a:t>
                      </a:r>
                      <a:r>
                        <a:rPr lang="en-US" altLang="ko-KR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40%, 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출석률</a:t>
                      </a:r>
                      <a:r>
                        <a:rPr lang="en-US" altLang="ko-KR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 2/3 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이상 </a:t>
                      </a:r>
                      <a:endParaRPr lang="en-US" altLang="ko-KR" sz="2000" b="1" kern="0" spc="0" dirty="0">
                        <a:solidFill>
                          <a:srgbClr val="FF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단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, 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학교에서 사전 안내한 수강 신청 철회 기간에 과목 수강을 포기한 경우는 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‘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수강자수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’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미포함</a:t>
                      </a:r>
                    </a:p>
                  </a:txBody>
                  <a:tcPr marL="64770" marR="64770" marT="18034" marB="180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042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6276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0" y="1101013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/>
              <a:t>  2025. </a:t>
            </a:r>
            <a:r>
              <a:rPr lang="ko-KR" altLang="en-US" sz="2400" dirty="0"/>
              <a:t>학교 연계 온</a:t>
            </a:r>
            <a:r>
              <a:rPr lang="en-US" altLang="ko-KR" sz="2400" dirty="0"/>
              <a:t>-</a:t>
            </a:r>
            <a:r>
              <a:rPr lang="ko-KR" altLang="en-US" sz="2400" dirty="0"/>
              <a:t>오프라인 공동교육과정 안내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605367" y="2202026"/>
            <a:ext cx="10981266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6EE31788-DA5A-45E2-B173-260AA542CB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81876"/>
              </p:ext>
            </p:extLst>
          </p:nvPr>
        </p:nvGraphicFramePr>
        <p:xfrm>
          <a:off x="605367" y="1402916"/>
          <a:ext cx="11206676" cy="4937252"/>
        </p:xfrm>
        <a:graphic>
          <a:graphicData uri="http://schemas.openxmlformats.org/drawingml/2006/table">
            <a:tbl>
              <a:tblPr/>
              <a:tblGrid>
                <a:gridCol w="1575602">
                  <a:extLst>
                    <a:ext uri="{9D8B030D-6E8A-4147-A177-3AD203B41FA5}">
                      <a16:colId xmlns:a16="http://schemas.microsoft.com/office/drawing/2014/main" val="4052199964"/>
                    </a:ext>
                  </a:extLst>
                </a:gridCol>
                <a:gridCol w="9631074">
                  <a:extLst>
                    <a:ext uri="{9D8B030D-6E8A-4147-A177-3AD203B41FA5}">
                      <a16:colId xmlns:a16="http://schemas.microsoft.com/office/drawing/2014/main" val="154159984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교육과정 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학생부 기재</a:t>
                      </a:r>
                    </a:p>
                  </a:txBody>
                  <a:tcPr marL="64770" marR="64770" marT="18034" marB="180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614224"/>
                  </a:ext>
                </a:extLst>
              </a:tr>
              <a:tr h="337841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2015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개정 교육과정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(25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년 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고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2~3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학년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)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학교생활기록 작성 및 관리지침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(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교육부 훈령 제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477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호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)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의 수강자 수 산출 기준에 따라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,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공동교육과정 과목 수강 확정 이후에는 수강 대상자를 변경하지 않고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, </a:t>
                      </a:r>
                    </a:p>
                    <a:p>
                      <a:pPr marL="0" marR="0" indent="0" algn="l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 err="1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미이수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 학생</a:t>
                      </a:r>
                      <a:r>
                        <a:rPr lang="en-US" altLang="ko-KR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*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의 경우</a:t>
                      </a:r>
                      <a:r>
                        <a:rPr lang="en-US" altLang="ko-KR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, 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성적 </a:t>
                      </a:r>
                      <a:r>
                        <a:rPr lang="ko-KR" altLang="en-US" sz="2000" b="1" kern="0" spc="0" dirty="0" err="1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미산출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 및 학생부 기재 예외</a:t>
                      </a:r>
                      <a:endParaRPr lang="en-US" altLang="ko-KR" sz="2000" b="1" kern="0" spc="0" dirty="0">
                        <a:solidFill>
                          <a:srgbClr val="FF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l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*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미이수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 학생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: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과목당 출석률 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2/3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미만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(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공동교육과정 운영안내서 참조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)</a:t>
                      </a:r>
                    </a:p>
                    <a:p>
                      <a:pPr marL="0" marR="0" indent="0" algn="l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★출석률 </a:t>
                      </a:r>
                      <a:r>
                        <a:rPr lang="en-US" altLang="ko-KR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2/3 </a:t>
                      </a:r>
                      <a:r>
                        <a:rPr lang="ko-KR" altLang="en-US" sz="2000" b="1" kern="0" spc="0" dirty="0">
                          <a:solidFill>
                            <a:srgbClr val="FF0000"/>
                          </a:solidFill>
                          <a:effectLst/>
                          <a:latin typeface="함초롬바탕" panose="02030604000101010101" pitchFamily="18" charset="-127"/>
                        </a:rPr>
                        <a:t>이상인 학생은 학생의 선택과 상관 없이 모두 성적산출</a:t>
                      </a:r>
                      <a:endParaRPr lang="en-US" altLang="ko-KR" sz="2000" b="1" kern="0" spc="0" dirty="0">
                        <a:solidFill>
                          <a:srgbClr val="FF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단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, 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학교에서 사전 안내한 수강 신청 철회 기간에 과목 수강을 포기한 경우는 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‘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수강자수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’ 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</a:rPr>
                        <a:t>미포함</a:t>
                      </a:r>
                    </a:p>
                  </a:txBody>
                  <a:tcPr marL="64770" marR="64770" marT="18034" marB="180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042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1227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4D39B200-A24A-48C4-8388-D33E8FAA86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D94A21-F749-4027-983E-F9D6E6A2F3C2}"/>
              </a:ext>
            </a:extLst>
          </p:cNvPr>
          <p:cNvSpPr txBox="1"/>
          <p:nvPr/>
        </p:nvSpPr>
        <p:spPr>
          <a:xfrm>
            <a:off x="363894" y="233347"/>
            <a:ext cx="88454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F0502020204030204"/>
                <a:ea typeface="맑은 고딕" panose="020B0503020000020004" pitchFamily="50" charset="-127"/>
              </a:rPr>
              <a:t>업무</a:t>
            </a:r>
            <a:r>
              <a:rPr kumimoji="0" lang="ko-KR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일정 안내</a:t>
            </a: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660CF429-D3AA-4A64-A653-645E9143E2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106110"/>
              </p:ext>
            </p:extLst>
          </p:nvPr>
        </p:nvGraphicFramePr>
        <p:xfrm>
          <a:off x="221226" y="1460087"/>
          <a:ext cx="11516685" cy="5140674"/>
        </p:xfrm>
        <a:graphic>
          <a:graphicData uri="http://schemas.openxmlformats.org/drawingml/2006/table">
            <a:tbl>
              <a:tblPr/>
              <a:tblGrid>
                <a:gridCol w="1926847">
                  <a:extLst>
                    <a:ext uri="{9D8B030D-6E8A-4147-A177-3AD203B41FA5}">
                      <a16:colId xmlns:a16="http://schemas.microsoft.com/office/drawing/2014/main" val="698448994"/>
                    </a:ext>
                  </a:extLst>
                </a:gridCol>
                <a:gridCol w="7089233">
                  <a:extLst>
                    <a:ext uri="{9D8B030D-6E8A-4147-A177-3AD203B41FA5}">
                      <a16:colId xmlns:a16="http://schemas.microsoft.com/office/drawing/2014/main" val="3708740576"/>
                    </a:ext>
                  </a:extLst>
                </a:gridCol>
                <a:gridCol w="2500605">
                  <a:extLst>
                    <a:ext uri="{9D8B030D-6E8A-4147-A177-3AD203B41FA5}">
                      <a16:colId xmlns:a16="http://schemas.microsoft.com/office/drawing/2014/main" val="2781168820"/>
                    </a:ext>
                  </a:extLst>
                </a:gridCol>
              </a:tblGrid>
              <a:tr h="396131">
                <a:tc>
                  <a:txBody>
                    <a:bodyPr/>
                    <a:lstStyle/>
                    <a:p>
                      <a:pPr marL="394970" marR="0" indent="-39497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일 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>
                      <a:noFill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394970" marR="0" indent="-39497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내 용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394970" marR="0" indent="-39497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비 고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761203"/>
                  </a:ext>
                </a:extLst>
              </a:tr>
              <a:tr h="3961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2025. 11. 24.(</a:t>
                      </a: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월</a:t>
                      </a:r>
                      <a:r>
                        <a:rPr lang="en-US" altLang="ko-KR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>
                      <a:noFill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4970" marR="0" indent="-39497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2026. 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공동교육과정 운영 설명회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(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거점학교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4318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중등교육과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244149"/>
                  </a:ext>
                </a:extLst>
              </a:tr>
              <a:tr h="3961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2025. 11. 25.(</a:t>
                      </a: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화</a:t>
                      </a:r>
                      <a:r>
                        <a:rPr lang="en-US" altLang="ko-KR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>
                      <a:noFill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① 계획서 제출 안내 공문 발송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(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본공문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4318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중등교육과 → 학교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4433942"/>
                  </a:ext>
                </a:extLst>
              </a:tr>
              <a:tr h="68193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2025. 12. 5.(</a:t>
                      </a:r>
                      <a:r>
                        <a:rPr lang="ko-KR" altLang="en-US" sz="1600" b="1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금</a:t>
                      </a:r>
                      <a:r>
                        <a:rPr lang="en-US" altLang="ko-KR" sz="1600" b="1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2410" marR="0" indent="-23241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② </a:t>
                      </a: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학교연계 온</a:t>
                      </a:r>
                      <a:r>
                        <a:rPr lang="en-US" altLang="ko-KR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·</a:t>
                      </a: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오프라인 공동교육과정 거점학교 운영 계획서 </a:t>
                      </a:r>
                      <a:r>
                        <a:rPr lang="en-US" altLang="ko-KR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1</a:t>
                      </a: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차 제출 </a:t>
                      </a:r>
                      <a:r>
                        <a:rPr lang="en-US" altLang="ko-KR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(</a:t>
                      </a: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자료집계</a:t>
                      </a:r>
                      <a:r>
                        <a:rPr lang="en-US" altLang="ko-KR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4318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학교 → 중등교육과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927718"/>
                  </a:ext>
                </a:extLst>
              </a:tr>
              <a:tr h="68034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2025. 12. 9.(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화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>
                      <a:noFill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2410" marR="0" indent="-23241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③ 학교연계 온</a:t>
                      </a:r>
                      <a:r>
                        <a:rPr lang="en-US" altLang="ko-KR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·</a:t>
                      </a: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오프라인 공동교육과정 거점학교 운영 계획서 </a:t>
                      </a:r>
                      <a:r>
                        <a:rPr lang="ko-KR" altLang="en-US" sz="1600" kern="0" spc="-50" dirty="0" err="1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취합･정리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4318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중등교육과 → 검토위원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4784533"/>
                  </a:ext>
                </a:extLst>
              </a:tr>
              <a:tr h="68193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2025. 12. 19.(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금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까지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>
                      <a:noFill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④ 컨설팅 실시 후 수정 계획서 제출</a:t>
                      </a:r>
                      <a:r>
                        <a:rPr lang="en-US" altLang="ko-KR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(JB</a:t>
                      </a: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메신저</a:t>
                      </a:r>
                      <a:r>
                        <a:rPr lang="en-US" altLang="ko-KR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4318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학교 → 해당 검토위원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6440988"/>
                  </a:ext>
                </a:extLst>
              </a:tr>
              <a:tr h="68193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2025. 12. 24.(</a:t>
                      </a:r>
                      <a:r>
                        <a:rPr lang="ko-KR" altLang="en-US" sz="1600" b="1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수</a:t>
                      </a:r>
                      <a:r>
                        <a:rPr lang="en-US" altLang="ko-KR" sz="1600" b="1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⑤</a:t>
                      </a: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함초롬바탕" panose="02030604000101010101" pitchFamily="18" charset="-127"/>
                          <a:ea typeface="Yoon가변 윤고딕 320_TT"/>
                        </a:rPr>
                        <a:t> </a:t>
                      </a: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최종 계획서 제출</a:t>
                      </a:r>
                      <a:r>
                        <a:rPr lang="en-US" altLang="ko-KR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(</a:t>
                      </a: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자료집계</a:t>
                      </a:r>
                      <a:r>
                        <a:rPr lang="en-US" altLang="ko-KR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※ </a:t>
                      </a: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학교별로 계획서 전체를 파일로 제출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4318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학교 → 중등교육과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510199"/>
                  </a:ext>
                </a:extLst>
              </a:tr>
              <a:tr h="3961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2025. 12. 29.(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월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 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>
                      <a:noFill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⑥ 개설 강좌 학교 안내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4318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중등교육과 → 모든 학교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488288"/>
                  </a:ext>
                </a:extLst>
              </a:tr>
              <a:tr h="3961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2026. 1.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>
                      <a:noFill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⑦ 예산 교부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(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안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) 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마련</a:t>
                      </a:r>
                      <a:r>
                        <a:rPr lang="en-US" altLang="ko-KR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, </a:t>
                      </a: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교부 계획 안내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4318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중등교육과 → 학교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635558"/>
                  </a:ext>
                </a:extLst>
              </a:tr>
              <a:tr h="39613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2026. 3.</a:t>
                      </a:r>
                      <a:endParaRPr 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>
                      <a:noFill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⑧ 교부 예산 반영 최종 계획서 제출</a:t>
                      </a:r>
                      <a:endParaRPr lang="ko-KR" altLang="en-US" sz="1600" kern="0" spc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4318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50" dirty="0">
                          <a:solidFill>
                            <a:srgbClr val="000000"/>
                          </a:solidFill>
                          <a:effectLst/>
                          <a:latin typeface="Yoon가변 윤고딕 320_TT"/>
                          <a:ea typeface="Yoon가변 윤고딕 320_TT"/>
                        </a:rPr>
                        <a:t>학교 → 중등교육과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35941" marR="35941" marT="53975" marB="53975" anchor="ctr">
                    <a:lnL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819B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301839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DCF226C0-E558-4E54-8C0E-4AE00F87F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874" y="1966913"/>
            <a:ext cx="15665261" cy="5165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851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0" y="1101013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/>
              <a:t>  2025. </a:t>
            </a:r>
            <a:r>
              <a:rPr lang="ko-KR" altLang="en-US" sz="2400" dirty="0"/>
              <a:t>학교 연계 온</a:t>
            </a:r>
            <a:r>
              <a:rPr lang="en-US" altLang="ko-KR" sz="2400" dirty="0"/>
              <a:t>-</a:t>
            </a:r>
            <a:r>
              <a:rPr lang="ko-KR" altLang="en-US" sz="2400" dirty="0"/>
              <a:t>오프라인 공동교육과정 안내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605367" y="2202026"/>
            <a:ext cx="10981266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D355E3F-5868-4406-8EAF-31EF91B97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210255"/>
              </p:ext>
            </p:extLst>
          </p:nvPr>
        </p:nvGraphicFramePr>
        <p:xfrm>
          <a:off x="466531" y="1623528"/>
          <a:ext cx="9632831" cy="4599452"/>
        </p:xfrm>
        <a:graphic>
          <a:graphicData uri="http://schemas.openxmlformats.org/drawingml/2006/table">
            <a:tbl>
              <a:tblPr/>
              <a:tblGrid>
                <a:gridCol w="2938882">
                  <a:extLst>
                    <a:ext uri="{9D8B030D-6E8A-4147-A177-3AD203B41FA5}">
                      <a16:colId xmlns:a16="http://schemas.microsoft.com/office/drawing/2014/main" val="4052199964"/>
                    </a:ext>
                  </a:extLst>
                </a:gridCol>
                <a:gridCol w="2318211">
                  <a:extLst>
                    <a:ext uri="{9D8B030D-6E8A-4147-A177-3AD203B41FA5}">
                      <a16:colId xmlns:a16="http://schemas.microsoft.com/office/drawing/2014/main" val="4229428953"/>
                    </a:ext>
                  </a:extLst>
                </a:gridCol>
                <a:gridCol w="2299590">
                  <a:extLst>
                    <a:ext uri="{9D8B030D-6E8A-4147-A177-3AD203B41FA5}">
                      <a16:colId xmlns:a16="http://schemas.microsoft.com/office/drawing/2014/main" val="3266694080"/>
                    </a:ext>
                  </a:extLst>
                </a:gridCol>
                <a:gridCol w="2076148">
                  <a:extLst>
                    <a:ext uri="{9D8B030D-6E8A-4147-A177-3AD203B41FA5}">
                      <a16:colId xmlns:a16="http://schemas.microsoft.com/office/drawing/2014/main" val="1541599849"/>
                    </a:ext>
                  </a:extLst>
                </a:gridCol>
              </a:tblGrid>
              <a:tr h="1102116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구분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굴림체" panose="020B0609000101010101" pitchFamily="49" charset="-127"/>
                        </a:rPr>
                        <a:t>1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굴림체" panose="020B0609000101010101" pitchFamily="49" charset="-127"/>
                        </a:rPr>
                        <a:t>학기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  <a:ea typeface="굴림체" panose="020B0609000101010101" pitchFamily="49" charset="-127"/>
                      </a:endParaRPr>
                    </a:p>
                  </a:txBody>
                  <a:tcPr marL="64770" marR="64770" marT="18034" marB="180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굴림체" panose="020B0609000101010101" pitchFamily="49" charset="-127"/>
                        </a:rPr>
                        <a:t>여름방학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4770" marR="64770" marT="18034" marB="18034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굴림체" panose="020B0609000101010101" pitchFamily="49" charset="-127"/>
                        </a:rPr>
                        <a:t>2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  <a:ea typeface="굴림체" panose="020B0609000101010101" pitchFamily="49" charset="-127"/>
                        </a:rPr>
                        <a:t>학기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marL="64770" marR="64770" marT="18034" marB="18034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6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614224"/>
                  </a:ext>
                </a:extLst>
              </a:tr>
              <a:tr h="111821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오프라인 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공동교육과정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72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 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(888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명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4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(61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명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</a:p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-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솔내고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남원고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</a:t>
                      </a:r>
                      <a:r>
                        <a:rPr lang="ko-KR" altLang="en-US" sz="2000" b="1" kern="0" spc="0" dirty="0" err="1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자공고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 예산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56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(676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명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042655"/>
                  </a:ext>
                </a:extLst>
              </a:tr>
              <a:tr h="1118214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온라인 </a:t>
                      </a:r>
                      <a:endParaRPr lang="en-US" altLang="ko-KR" sz="2000" b="1" kern="0" spc="0" dirty="0">
                        <a:solidFill>
                          <a:srgbClr val="000000"/>
                        </a:solidFill>
                        <a:effectLst/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공동교육과정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7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 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(86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명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굴림체" panose="020B0609000101010101" pitchFamily="49" charset="-127"/>
                      </a:endParaRPr>
                    </a:p>
                  </a:txBody>
                  <a:tcPr marL="64770" marR="64770" marT="18034" marB="180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0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  <a:ea typeface="굴림체" panose="020B0609000101010101" pitchFamily="49" charset="-127"/>
                      </a:endParaRPr>
                    </a:p>
                  </a:txBody>
                  <a:tcPr marL="64770" marR="64770" marT="18034" marB="18034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chemeClr val="tx1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2</a:t>
                      </a:r>
                      <a:r>
                        <a:rPr lang="ko-KR" altLang="en-US" sz="2000" b="1" kern="0" spc="0" dirty="0">
                          <a:solidFill>
                            <a:schemeClr val="tx1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</a:t>
                      </a:r>
                      <a:r>
                        <a:rPr lang="en-US" altLang="ko-KR" sz="2000" b="1" kern="0" spc="0" dirty="0">
                          <a:solidFill>
                            <a:schemeClr val="tx1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(12</a:t>
                      </a:r>
                      <a:r>
                        <a:rPr lang="ko-KR" altLang="en-US" sz="2000" b="1" kern="0" spc="0" dirty="0">
                          <a:solidFill>
                            <a:schemeClr val="tx1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명</a:t>
                      </a:r>
                      <a:r>
                        <a:rPr lang="en-US" altLang="ko-KR" sz="2000" b="1" kern="0" spc="0" dirty="0">
                          <a:solidFill>
                            <a:schemeClr val="tx1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2000" b="1" kern="0" spc="0" dirty="0">
                        <a:solidFill>
                          <a:schemeClr val="tx1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536278"/>
                  </a:ext>
                </a:extLst>
              </a:tr>
              <a:tr h="1102116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계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79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 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(974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명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4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(61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명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208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18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강좌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(688</a:t>
                      </a:r>
                      <a:r>
                        <a:rPr lang="ko-KR" altLang="en-US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명</a:t>
                      </a:r>
                      <a:r>
                        <a:rPr lang="en-US" altLang="ko-KR" sz="2000" b="1" kern="0" spc="0" dirty="0">
                          <a:solidFill>
                            <a:srgbClr val="000000"/>
                          </a:solidFill>
                          <a:effectLst/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)</a:t>
                      </a:r>
                      <a:endParaRPr lang="ko-KR" altLang="en-US" sz="2000" b="1" kern="0" spc="0" dirty="0">
                        <a:solidFill>
                          <a:srgbClr val="000000"/>
                        </a:solidFill>
                        <a:effectLst/>
                        <a:latin typeface="함초롬바탕" panose="02030604000101010101" pitchFamily="18" charset="-127"/>
                      </a:endParaRPr>
                    </a:p>
                  </a:txBody>
                  <a:tcPr marL="64770" marR="64770" marT="18034" marB="18034" anchor="ctr">
                    <a:lnL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121353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225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668CC0-BD7D-4E1C-88C2-07576198BC03}"/>
              </a:ext>
            </a:extLst>
          </p:cNvPr>
          <p:cNvSpPr txBox="1"/>
          <p:nvPr/>
        </p:nvSpPr>
        <p:spPr>
          <a:xfrm>
            <a:off x="1735494" y="3321698"/>
            <a:ext cx="8845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</a:t>
            </a:r>
            <a:r>
              <a:rPr lang="ko-KR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학년도 주요변경사항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D39B200-A24A-48C4-8388-D33E8FAA86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6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주요변경사항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234733" y="2304662"/>
            <a:ext cx="12004480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marR="0" lvl="0" indent="-74295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1.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공동교육과정 개설 과목 별도 관리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2026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학년도 입학생 교육과정 편성표에 </a:t>
            </a:r>
            <a:r>
              <a:rPr kumimoji="0" lang="ko-KR" alt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미편성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공동교육과정 과목변경 시 교육과정 편성표 수정 제출 불필요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(</a:t>
            </a:r>
            <a:r>
              <a:rPr kumimoji="0" lang="ko-KR" alt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학기별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계획서를 공동교육과정 담당자에게 제출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)</a:t>
            </a:r>
          </a:p>
          <a:p>
            <a:pPr marL="742950" marR="0" lvl="0" indent="-7429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교육과정위원회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,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학업성적관리위원회의 심의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   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학교운영위원회 심의 등의 절차 준수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5748254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47213" y="1004150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주요변경사항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652580" y="2631234"/>
            <a:ext cx="11539419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742950" marR="0" lvl="0" indent="-74295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AutoNum type="arabicPeriod"/>
              <a:defRPr/>
            </a:pPr>
            <a:endParaRPr kumimoji="0" lang="en-US" altLang="ko-KR" sz="40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  <a:latin typeface="HY헤드라인M"/>
              <a:ea typeface="HY헤드라인M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2. </a:t>
            </a: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과목 위계성 고려</a:t>
            </a:r>
            <a:endParaRPr kumimoji="0" lang="ko-KR" altLang="en-US" sz="40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  <a:latin typeface="HY헤드라인M"/>
              <a:ea typeface="HY헤드라인M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en-US" altLang="ko-KR" sz="40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  <a:latin typeface="HY헤드라인M"/>
              <a:ea typeface="HY헤드라인M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1) </a:t>
            </a: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학부모</a:t>
            </a: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/</a:t>
            </a: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학생 요구 반영</a:t>
            </a:r>
            <a:endParaRPr kumimoji="0" lang="ko-KR" altLang="en-US" sz="40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  <a:latin typeface="HY헤드라인M"/>
              <a:ea typeface="HY헤드라인M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   - </a:t>
            </a:r>
            <a:r>
              <a:rPr kumimoji="0" lang="ko-KR" altLang="en-US" sz="4000" b="0" i="0" u="none" strike="noStrike" kern="1200" cap="none" spc="0" normalizeH="0" baseline="0">
                <a:solidFill>
                  <a:srgbClr val="ff0000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특목고의 융합선택은 </a:t>
            </a:r>
            <a:r>
              <a:rPr kumimoji="0" lang="en-US" altLang="ko-KR" sz="4000" b="0" i="0" u="none" strike="noStrike" kern="1200" cap="none" spc="0" normalizeH="0" baseline="0">
                <a:solidFill>
                  <a:srgbClr val="ff0000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2</a:t>
            </a:r>
            <a:r>
              <a:rPr kumimoji="0" lang="ko-KR" altLang="en-US" sz="4000" b="0" i="0" u="none" strike="noStrike" kern="1200" cap="none" spc="0" normalizeH="0" baseline="0">
                <a:solidFill>
                  <a:srgbClr val="ff0000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학년 편성 가능</a:t>
            </a:r>
            <a:endParaRPr kumimoji="0" lang="ko-KR" altLang="en-US" sz="4000" b="0" i="0" u="none" strike="noStrike" kern="1200" cap="none" spc="0" normalizeH="0" baseline="0">
              <a:solidFill>
                <a:srgbClr val="ff0000"/>
              </a:solidFill>
              <a:effectLst/>
              <a:uLnTx/>
              <a:uFillTx/>
              <a:latin typeface="HY헤드라인M"/>
              <a:ea typeface="HY헤드라인M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   - </a:t>
            </a: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특목고의 진로선택</a:t>
            </a: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(</a:t>
            </a: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고급과목</a:t>
            </a: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)</a:t>
            </a: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은 </a:t>
            </a: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3</a:t>
            </a: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학년편성</a:t>
            </a:r>
            <a:endParaRPr kumimoji="0" lang="ko-KR" altLang="en-US" sz="40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  <a:latin typeface="HY헤드라인M"/>
              <a:ea typeface="HY헤드라인M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2) </a:t>
            </a: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면접 등을 이용하여 학습 준비가 잘 되어 있는</a:t>
            </a:r>
            <a:endParaRPr kumimoji="0" lang="ko-KR" altLang="en-US" sz="40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  <a:latin typeface="HY헤드라인M"/>
              <a:ea typeface="HY헤드라인M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    학생 선발</a:t>
            </a: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 (</a:t>
            </a:r>
            <a:r>
              <a:rPr kumimoji="0" lang="ko-KR" altLang="en-US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병행 이수 허용</a:t>
            </a:r>
            <a:r>
              <a:rPr kumimoji="0" lang="en-US" altLang="ko-KR" sz="4000" b="0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HY헤드라인M"/>
                <a:ea typeface="HY헤드라인M"/>
                <a:cs typeface="+mn-cs"/>
              </a:rPr>
              <a:t>)</a:t>
            </a:r>
            <a:endParaRPr kumimoji="0" lang="en-US" altLang="ko-KR" sz="40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  <a:latin typeface="HY헤드라인M"/>
              <a:ea typeface="HY헤드라인M"/>
              <a:cs typeface="+mn-cs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ko-KR" altLang="en-US" sz="40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  <a:latin typeface="HY헤드라인M"/>
              <a:ea typeface="HY헤드라인M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4343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0" y="1101013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2400" dirty="0"/>
              <a:t>  2025. </a:t>
            </a:r>
            <a:r>
              <a:rPr lang="ko-KR" altLang="en-US" sz="2400" dirty="0"/>
              <a:t>학교연계 온</a:t>
            </a:r>
            <a:r>
              <a:rPr lang="en-US" altLang="ko-KR" sz="2400" dirty="0"/>
              <a:t>-</a:t>
            </a:r>
            <a:r>
              <a:rPr lang="ko-KR" altLang="en-US" sz="2400" dirty="0"/>
              <a:t>오프라인 공동교육과정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주요변경사항</a:t>
            </a:r>
            <a:endParaRPr lang="ko-KR" altLang="en-US" sz="2400" dirty="0"/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605367" y="2526400"/>
            <a:ext cx="10981266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3. 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운영 시기 고려</a:t>
            </a:r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시기조정</a:t>
            </a:r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- </a:t>
            </a:r>
            <a:r>
              <a:rPr lang="ko-KR" altLang="en-US" sz="4000" dirty="0" err="1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학교밖교육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-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방학 중 운영 </a:t>
            </a:r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- </a:t>
            </a:r>
            <a:r>
              <a:rPr lang="ko-KR" altLang="en-US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공동교육과정</a:t>
            </a:r>
            <a:r>
              <a:rPr lang="en-US" altLang="ko-KR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-</a:t>
            </a:r>
            <a:r>
              <a:rPr lang="ko-KR" altLang="en-US" sz="4000" dirty="0">
                <a:solidFill>
                  <a:srgbClr val="FF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학기 중 운영 </a:t>
            </a:r>
            <a:endParaRPr lang="en-US" altLang="ko-KR" sz="4000" dirty="0">
              <a:solidFill>
                <a:srgbClr val="FF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방학에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운영 시 학교에서 공문 발송 및 처리</a:t>
            </a:r>
            <a:endParaRPr lang="en-US" altLang="ko-KR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 (</a:t>
            </a:r>
            <a:r>
              <a:rPr lang="ko-KR" altLang="en-US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가급적 학교 예산 사용 권장</a:t>
            </a:r>
            <a:r>
              <a:rPr lang="en-US" altLang="ko-KR" sz="4000" dirty="0">
                <a:solidFill>
                  <a:schemeClr val="tx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endParaRPr lang="ko-KR" altLang="en-US" sz="4000" dirty="0">
              <a:solidFill>
                <a:schemeClr val="tx1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7339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1A31B601-B899-4EF9-A8AE-E08862D78686}"/>
              </a:ext>
            </a:extLst>
          </p:cNvPr>
          <p:cNvSpPr/>
          <p:nvPr/>
        </p:nvSpPr>
        <p:spPr>
          <a:xfrm>
            <a:off x="0" y="1101013"/>
            <a:ext cx="12192000" cy="52251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002B7C77-A5C4-483A-BAF4-2491AE36A852}"/>
              </a:ext>
            </a:extLst>
          </p:cNvPr>
          <p:cNvSpPr/>
          <p:nvPr/>
        </p:nvSpPr>
        <p:spPr>
          <a:xfrm>
            <a:off x="0" y="-26504"/>
            <a:ext cx="12192000" cy="1101013"/>
          </a:xfrm>
          <a:prstGeom prst="rect">
            <a:avLst/>
          </a:prstGeom>
          <a:solidFill>
            <a:srgbClr val="012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2025. 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학교연계 온</a:t>
            </a:r>
            <a:r>
              <a:rPr kumimoji="0" lang="en-US" altLang="ko-K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r>
              <a:rPr kumimoji="0" lang="ko-KR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오프라인 공동교육과정 주요변경사항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id="{E96F2AA3-4E53-4622-8326-17869FF80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  <p:sp>
        <p:nvSpPr>
          <p:cNvPr id="25" name="제목 4">
            <a:extLst>
              <a:ext uri="{FF2B5EF4-FFF2-40B4-BE49-F238E27FC236}">
                <a16:creationId xmlns:a16="http://schemas.microsoft.com/office/drawing/2014/main" id="{5EACCC12-2DF4-4506-B424-FE033E82C00D}"/>
              </a:ext>
            </a:extLst>
          </p:cNvPr>
          <p:cNvSpPr txBox="1">
            <a:spLocks/>
          </p:cNvSpPr>
          <p:nvPr/>
        </p:nvSpPr>
        <p:spPr>
          <a:xfrm>
            <a:off x="262988" y="96499"/>
            <a:ext cx="8791575" cy="7651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302020204030204"/>
              <a:ea typeface="맑은 고딕" panose="020B0503020000020004" pitchFamily="50" charset="-127"/>
              <a:cs typeface="+mj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CCAC08DE-BE06-4B63-91C9-BDB95359C8A5}"/>
              </a:ext>
            </a:extLst>
          </p:cNvPr>
          <p:cNvSpPr/>
          <p:nvPr/>
        </p:nvSpPr>
        <p:spPr>
          <a:xfrm>
            <a:off x="605367" y="2526400"/>
            <a:ext cx="10981266" cy="266060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4.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개설 방법 추가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1) 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기존의 온라인</a:t>
            </a: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-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오프라인 유지 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2) </a:t>
            </a:r>
            <a:r>
              <a:rPr kumimoji="0" lang="ko-KR" alt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블랜디드</a:t>
            </a:r>
            <a:r>
              <a:rPr kumimoji="0" lang="ko-KR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헤드라인M" panose="02030600000101010101" pitchFamily="18" charset="-127"/>
                <a:ea typeface="HY헤드라인M" panose="02030600000101010101" pitchFamily="18" charset="-127"/>
                <a:cs typeface="+mn-cs"/>
              </a:rPr>
              <a:t> 방식 추가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  <a:p>
            <a:pPr lvl="0"/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(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예시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평일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시간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온라인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)+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주말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시간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오프라인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온라인 플랫폼 변경 가능성 발생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-</a:t>
            </a:r>
            <a:r>
              <a:rPr lang="ko-KR" altLang="en-US" sz="4000" dirty="0" err="1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교실온닷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사용예정이나 교육부 및 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KEDI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사정</a:t>
            </a:r>
            <a:endParaRPr lang="en-US" altLang="ko-KR" sz="4000" dirty="0">
              <a:solidFill>
                <a:prstClr val="black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  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으로 변경될 수 있음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.(</a:t>
            </a:r>
            <a:r>
              <a:rPr lang="ko-KR" altLang="en-US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구글이나 줌 등 사용</a:t>
            </a:r>
            <a:r>
              <a:rPr lang="en-US" altLang="ko-KR" sz="4000" dirty="0">
                <a:solidFill>
                  <a:prstClr val="black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       </a:t>
            </a:r>
            <a:endParaRPr kumimoji="0" lang="en-US" altLang="ko-KR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헤드라인M" panose="02030600000101010101" pitchFamily="18" charset="-127"/>
              <a:ea typeface="HY헤드라인M" panose="02030600000101010101" pitchFamily="18" charset="-127"/>
              <a:cs typeface="+mn-cs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8C3202F-8593-491B-86D5-0D2FE11E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738" y="32956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0361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668CC0-BD7D-4E1C-88C2-07576198BC03}"/>
              </a:ext>
            </a:extLst>
          </p:cNvPr>
          <p:cNvSpPr txBox="1"/>
          <p:nvPr/>
        </p:nvSpPr>
        <p:spPr>
          <a:xfrm>
            <a:off x="2267338" y="3321698"/>
            <a:ext cx="8313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</a:t>
            </a:r>
            <a:r>
              <a:rPr lang="ko-KR" alt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학년도 운영 방침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704C85A-04C1-4C63-A0CA-1AB7D382A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60" y="77058"/>
            <a:ext cx="3420533" cy="54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11018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724</ep:Words>
  <ep:PresentationFormat>와이드스크린</ep:PresentationFormat>
  <ep:Paragraphs>273</ep:Paragraphs>
  <ep:Slides>29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ep:HeadingPairs>
  <ep:TitlesOfParts>
    <vt:vector size="30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2025-02-03T07:56:32.000</dcterms:created>
  <dc:creator>user</dc:creator>
  <cp:lastModifiedBy>etforever</cp:lastModifiedBy>
  <dcterms:modified xsi:type="dcterms:W3CDTF">2025-11-25T06:06:49.932</dcterms:modified>
  <cp:revision>96</cp:revision>
  <dc:title>PowerPoint 프레젠테이션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