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 ?><Relationships xmlns="http://schemas.openxmlformats.org/package/2006/relationships"><Relationship Id="rId1" Type="http://schemas.openxmlformats.org/officeDocument/2006/relationships/officeDocument" Target="ppt/presentation.xml"  /><Relationship Id="rId2" Type="http://schemas.openxmlformats.org/package/2006/relationships/metadata/thumbnail" Target="docProps/thumbnail.jpeg"  /><Relationship Id="rId3" Type="http://schemas.openxmlformats.org/package/2006/relationships/metadata/core-properties" Target="docProps/core.xml"  /><Relationship Id="rId4" Type="http://schemas.openxmlformats.org/officeDocument/2006/relationships/extended-properties" Target="docProps/app.xml"  /><Relationship Id="rId5" Type="http://schemas.openxmlformats.org/officeDocument/2006/relationships/custom-properties" Target="docProps/custom.xml"  /></Relationships>
</file>

<file path=ppt/presentation.xml><?xml version="1.0" encoding="utf-8"?>
<p:presentation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313" r:id="rId10"/>
    <p:sldId id="263" r:id="rId11"/>
    <p:sldId id="264" r:id="rId12"/>
    <p:sldId id="265" r:id="rId13"/>
    <p:sldId id="266" r:id="rId14"/>
    <p:sldId id="267" r:id="rId15"/>
    <p:sldId id="301" r:id="rId16"/>
    <p:sldId id="269" r:id="rId17"/>
    <p:sldId id="302" r:id="rId18"/>
    <p:sldId id="271" r:id="rId19"/>
    <p:sldId id="272" r:id="rId20"/>
    <p:sldId id="273" r:id="rId21"/>
    <p:sldId id="274" r:id="rId22"/>
    <p:sldId id="275" r:id="rId23"/>
    <p:sldId id="277" r:id="rId24"/>
    <p:sldId id="304" r:id="rId25"/>
    <p:sldId id="294" r:id="rId26"/>
    <p:sldId id="295" r:id="rId27"/>
    <p:sldId id="298" r:id="rId28"/>
    <p:sldId id="296" r:id="rId29"/>
    <p:sldId id="297" r:id="rId30"/>
    <p:sldId id="299" r:id="rId31"/>
    <p:sldId id="300" r:id="rId32"/>
    <p:sldId id="309" r:id="rId33"/>
    <p:sldId id="310" r:id="rId34"/>
    <p:sldId id="285" r:id="rId35"/>
    <p:sldId id="287" r:id="rId36"/>
    <p:sldId id="286" r:id="rId37"/>
    <p:sldId id="305" r:id="rId38"/>
    <p:sldId id="316" r:id="rId39"/>
    <p:sldId id="317" r:id="rId40"/>
    <p:sldId id="290" r:id="rId41"/>
    <p:sldId id="288" r:id="rId42"/>
    <p:sldId id="289" r:id="rId43"/>
    <p:sldId id="291" r:id="rId44"/>
    <p:sldId id="307" r:id="rId45"/>
    <p:sldId id="292" r:id="rId46"/>
    <p:sldId id="293" r:id="rId47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prnPr scaleToFitPaper="1"/>
</p:presentationPr>
</file>

<file path=ppt/tableStyles.xml><?xml version="1.0" encoding="utf-8"?>
<a:tblStyleLst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def="{5C22544A-7EE6-4342-B048-85BDC9FD1C3A}"/>
</file>

<file path=ppt/viewProps.xml><?xml version="1.0" encoding="utf-8"?>
<p:view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100" d="100"/>
          <a:sy n="100" d="100"/>
        </p:scale>
        <p:origin x="840" y="54"/>
      </p:cViewPr>
      <p:guideLst>
        <p:guide orient="horz" pos="2159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 ?><Relationships xmlns="http://schemas.openxmlformats.org/package/2006/relationships"><Relationship Id="rId1" Type="http://schemas.openxmlformats.org/officeDocument/2006/relationships/slideMaster" Target="slideMasters/slideMaster1.xml"  /><Relationship Id="rId10" Type="http://schemas.openxmlformats.org/officeDocument/2006/relationships/slide" Target="slides/slide8.xml"  /><Relationship Id="rId11" Type="http://schemas.openxmlformats.org/officeDocument/2006/relationships/slide" Target="slides/slide9.xml"  /><Relationship Id="rId12" Type="http://schemas.openxmlformats.org/officeDocument/2006/relationships/slide" Target="slides/slide10.xml"  /><Relationship Id="rId13" Type="http://schemas.openxmlformats.org/officeDocument/2006/relationships/slide" Target="slides/slide11.xml"  /><Relationship Id="rId14" Type="http://schemas.openxmlformats.org/officeDocument/2006/relationships/slide" Target="slides/slide12.xml"  /><Relationship Id="rId15" Type="http://schemas.openxmlformats.org/officeDocument/2006/relationships/slide" Target="slides/slide13.xml"  /><Relationship Id="rId16" Type="http://schemas.openxmlformats.org/officeDocument/2006/relationships/slide" Target="slides/slide14.xml"  /><Relationship Id="rId17" Type="http://schemas.openxmlformats.org/officeDocument/2006/relationships/slide" Target="slides/slide15.xml"  /><Relationship Id="rId18" Type="http://schemas.openxmlformats.org/officeDocument/2006/relationships/slide" Target="slides/slide16.xml"  /><Relationship Id="rId19" Type="http://schemas.openxmlformats.org/officeDocument/2006/relationships/slide" Target="slides/slide17.xml"  /><Relationship Id="rId2" Type="http://schemas.openxmlformats.org/officeDocument/2006/relationships/notesMaster" Target="notesMasters/notesMaster1.xml"  /><Relationship Id="rId20" Type="http://schemas.openxmlformats.org/officeDocument/2006/relationships/slide" Target="slides/slide18.xml"  /><Relationship Id="rId21" Type="http://schemas.openxmlformats.org/officeDocument/2006/relationships/slide" Target="slides/slide19.xml"  /><Relationship Id="rId22" Type="http://schemas.openxmlformats.org/officeDocument/2006/relationships/slide" Target="slides/slide20.xml"  /><Relationship Id="rId23" Type="http://schemas.openxmlformats.org/officeDocument/2006/relationships/slide" Target="slides/slide21.xml"  /><Relationship Id="rId24" Type="http://schemas.openxmlformats.org/officeDocument/2006/relationships/slide" Target="slides/slide22.xml"  /><Relationship Id="rId25" Type="http://schemas.openxmlformats.org/officeDocument/2006/relationships/slide" Target="slides/slide23.xml"  /><Relationship Id="rId26" Type="http://schemas.openxmlformats.org/officeDocument/2006/relationships/slide" Target="slides/slide24.xml"  /><Relationship Id="rId27" Type="http://schemas.openxmlformats.org/officeDocument/2006/relationships/slide" Target="slides/slide25.xml"  /><Relationship Id="rId28" Type="http://schemas.openxmlformats.org/officeDocument/2006/relationships/slide" Target="slides/slide26.xml"  /><Relationship Id="rId29" Type="http://schemas.openxmlformats.org/officeDocument/2006/relationships/slide" Target="slides/slide27.xml"  /><Relationship Id="rId3" Type="http://schemas.openxmlformats.org/officeDocument/2006/relationships/slide" Target="slides/slide1.xml"  /><Relationship Id="rId30" Type="http://schemas.openxmlformats.org/officeDocument/2006/relationships/slide" Target="slides/slide28.xml"  /><Relationship Id="rId31" Type="http://schemas.openxmlformats.org/officeDocument/2006/relationships/slide" Target="slides/slide29.xml"  /><Relationship Id="rId32" Type="http://schemas.openxmlformats.org/officeDocument/2006/relationships/slide" Target="slides/slide30.xml"  /><Relationship Id="rId33" Type="http://schemas.openxmlformats.org/officeDocument/2006/relationships/slide" Target="slides/slide31.xml"  /><Relationship Id="rId34" Type="http://schemas.openxmlformats.org/officeDocument/2006/relationships/slide" Target="slides/slide32.xml"  /><Relationship Id="rId35" Type="http://schemas.openxmlformats.org/officeDocument/2006/relationships/slide" Target="slides/slide33.xml"  /><Relationship Id="rId36" Type="http://schemas.openxmlformats.org/officeDocument/2006/relationships/slide" Target="slides/slide34.xml"  /><Relationship Id="rId37" Type="http://schemas.openxmlformats.org/officeDocument/2006/relationships/slide" Target="slides/slide35.xml"  /><Relationship Id="rId38" Type="http://schemas.openxmlformats.org/officeDocument/2006/relationships/slide" Target="slides/slide36.xml"  /><Relationship Id="rId39" Type="http://schemas.openxmlformats.org/officeDocument/2006/relationships/slide" Target="slides/slide37.xml"  /><Relationship Id="rId4" Type="http://schemas.openxmlformats.org/officeDocument/2006/relationships/slide" Target="slides/slide2.xml"  /><Relationship Id="rId40" Type="http://schemas.openxmlformats.org/officeDocument/2006/relationships/slide" Target="slides/slide38.xml"  /><Relationship Id="rId41" Type="http://schemas.openxmlformats.org/officeDocument/2006/relationships/slide" Target="slides/slide39.xml"  /><Relationship Id="rId42" Type="http://schemas.openxmlformats.org/officeDocument/2006/relationships/slide" Target="slides/slide40.xml"  /><Relationship Id="rId43" Type="http://schemas.openxmlformats.org/officeDocument/2006/relationships/slide" Target="slides/slide41.xml"  /><Relationship Id="rId44" Type="http://schemas.openxmlformats.org/officeDocument/2006/relationships/slide" Target="slides/slide42.xml"  /><Relationship Id="rId45" Type="http://schemas.openxmlformats.org/officeDocument/2006/relationships/slide" Target="slides/slide43.xml"  /><Relationship Id="rId46" Type="http://schemas.openxmlformats.org/officeDocument/2006/relationships/slide" Target="slides/slide44.xml"  /><Relationship Id="rId47" Type="http://schemas.openxmlformats.org/officeDocument/2006/relationships/slide" Target="slides/slide45.xml"  /><Relationship Id="rId48" Type="http://schemas.openxmlformats.org/officeDocument/2006/relationships/presProps" Target="presProps.xml"  /><Relationship Id="rId49" Type="http://schemas.openxmlformats.org/officeDocument/2006/relationships/viewProps" Target="viewProps.xml"  /><Relationship Id="rId5" Type="http://schemas.openxmlformats.org/officeDocument/2006/relationships/slide" Target="slides/slide3.xml"  /><Relationship Id="rId50" Type="http://schemas.openxmlformats.org/officeDocument/2006/relationships/theme" Target="theme/theme1.xml"  /><Relationship Id="rId51" Type="http://schemas.openxmlformats.org/officeDocument/2006/relationships/tableStyles" Target="tableStyles.xml"  /><Relationship Id="rId6" Type="http://schemas.openxmlformats.org/officeDocument/2006/relationships/slide" Target="slides/slide4.xml"  /><Relationship Id="rId7" Type="http://schemas.openxmlformats.org/officeDocument/2006/relationships/slide" Target="slides/slide5.xml"  /><Relationship Id="rId8" Type="http://schemas.openxmlformats.org/officeDocument/2006/relationships/slide" Target="slides/slide6.xml"  /><Relationship Id="rId9" Type="http://schemas.openxmlformats.org/officeDocument/2006/relationships/slide" Target="slides/slide7.xml"  /></Relationships>
</file>

<file path=ppt/notesMasters/_rels/notesMaster1.xml.rels><?xml version="1.0" encoding="UTF-8" standalone="yes" ?><Relationships xmlns="http://schemas.openxmlformats.org/package/2006/relationships"><Relationship Id="rId1" Type="http://schemas.openxmlformats.org/officeDocument/2006/relationships/theme" Target="../theme/theme2.xml"  /></Relationships>
</file>

<file path=ppt/notesMasters/notesMaster1.xml><?xml version="1.0" encoding="utf-8"?>
<p:notes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 idx="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lvl="0"/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lvl="0"/>
            <a:fld id="{89AC57CD-601D-428C-AB56-7E38BEA70CEE}" type="datetime1">
              <a:rPr lang="ko-KR" altLang="en-US" smtClean="0"/>
              <a:t>2025-11-12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lang="ko-KR" altLang="en-US"/>
              <a:t>마스터 텍스트 스타일 편집</a:t>
            </a:r>
            <a:endParaRPr lang="ko-KR" altLang="en-US"/>
          </a:p>
          <a:p>
            <a:pPr lvl="1">
              <a:defRPr/>
            </a:pPr>
            <a:r>
              <a:rPr lang="ko-KR" altLang="en-US"/>
              <a:t>둘째 수준</a:t>
            </a:r>
            <a:endParaRPr lang="ko-KR" altLang="en-US"/>
          </a:p>
          <a:p>
            <a:pPr lvl="2">
              <a:defRPr/>
            </a:pPr>
            <a:r>
              <a:rPr lang="ko-KR" altLang="en-US"/>
              <a:t>셋째 수준</a:t>
            </a:r>
            <a:endParaRPr lang="ko-KR" altLang="en-US"/>
          </a:p>
          <a:p>
            <a:pPr lvl="3">
              <a:defRPr/>
            </a:pPr>
            <a:r>
              <a:rPr lang="ko-KR" altLang="en-US"/>
              <a:t>넷째 수준</a:t>
            </a:r>
            <a:endParaRPr lang="ko-KR" altLang="en-US"/>
          </a:p>
          <a:p>
            <a:pPr lvl="4">
              <a:defRPr/>
            </a:pPr>
            <a:r>
              <a:rPr lang="ko-KR" altLang="en-US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lvl="0"/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lvl="0"/>
            <a:fld id="{32AD25BA-BDE2-415D-BAF8-FDB31B69439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212708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.xml"  /></Relationships>
</file>

<file path=ppt/notesSlides/_rels/notesSlide2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32.xml" 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D25BA-BDE2-415D-BAF8-FDB31B69439C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40830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D25BA-BDE2-415D-BAF8-FDB31B69439C}" type="slidenum">
              <a:rPr lang="ko-KR" altLang="en-US" smtClean="0"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3565311"/>
      </p:ext>
    </p:extLst>
  </p:cSld>
  <p:clrMapOvr>
    <a:masterClrMapping/>
  </p:clrMapOvr>
</p:notes>
</file>

<file path=ppt/slideLayouts/_rels/slideLayout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slideLayout" Target="../slideLayouts/slideLayout10.xml"  /><Relationship Id="rId11" Type="http://schemas.openxmlformats.org/officeDocument/2006/relationships/slideLayout" Target="../slideLayouts/slideLayout11.xml"  /><Relationship Id="rId12" Type="http://schemas.openxmlformats.org/officeDocument/2006/relationships/theme" Target="../theme/theme1.xml"  /><Relationship Id="rId2" Type="http://schemas.openxmlformats.org/officeDocument/2006/relationships/slideLayout" Target="../slideLayouts/slideLayout2.xml"  /><Relationship Id="rId3" Type="http://schemas.openxmlformats.org/officeDocument/2006/relationships/slideLayout" Target="../slideLayouts/slideLayout3.xml"  /><Relationship Id="rId4" Type="http://schemas.openxmlformats.org/officeDocument/2006/relationships/slideLayout" Target="../slideLayouts/slideLayout4.xml"  /><Relationship Id="rId5" Type="http://schemas.openxmlformats.org/officeDocument/2006/relationships/slideLayout" Target="../slideLayouts/slideLayout5.xml"  /><Relationship Id="rId6" Type="http://schemas.openxmlformats.org/officeDocument/2006/relationships/slideLayout" Target="../slideLayouts/slideLayout6.xml"  /><Relationship Id="rId7" Type="http://schemas.openxmlformats.org/officeDocument/2006/relationships/slideLayout" Target="../slideLayouts/slideLayout7.xml"  /><Relationship Id="rId8" Type="http://schemas.openxmlformats.org/officeDocument/2006/relationships/slideLayout" Target="../slideLayouts/slideLayout8.xml"  /><Relationship Id="rId9" Type="http://schemas.openxmlformats.org/officeDocument/2006/relationships/slideLayout" Target="../slideLayouts/slideLayout9.xml" 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1.png"  /></Relationships>
</file>

<file path=ppt/slides/_rels/slide1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9.png"  /><Relationship Id="rId3" Type="http://schemas.openxmlformats.org/officeDocument/2006/relationships/image" Target="../media/image1.png"  /></Relationships>
</file>

<file path=ppt/slides/_rels/slide1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1.png"  /></Relationships>
</file>

<file path=ppt/slides/_rels/slide1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10.png"  /><Relationship Id="rId3" Type="http://schemas.openxmlformats.org/officeDocument/2006/relationships/image" Target="../media/image1.png"  /></Relationships>
</file>

<file path=ppt/slides/_rels/slide1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11.png"  /><Relationship Id="rId3" Type="http://schemas.openxmlformats.org/officeDocument/2006/relationships/image" Target="../media/image1.png"  /></Relationships>
</file>

<file path=ppt/slides/_rels/slide1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12.png"  /><Relationship Id="rId3" Type="http://schemas.openxmlformats.org/officeDocument/2006/relationships/image" Target="../media/image1.png"  /></Relationships>
</file>

<file path=ppt/slides/_rels/slide1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1.png"  /><Relationship Id="rId3" Type="http://schemas.openxmlformats.org/officeDocument/2006/relationships/image" Target="../media/image13.png"  /></Relationships>
</file>

<file path=ppt/slides/_rels/slide1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14.png"  /><Relationship Id="rId3" Type="http://schemas.openxmlformats.org/officeDocument/2006/relationships/image" Target="../media/image15.png"  /><Relationship Id="rId4" Type="http://schemas.openxmlformats.org/officeDocument/2006/relationships/image" Target="../media/image1.png"  /></Relationships>
</file>

<file path=ppt/slides/_rels/slide1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16.png"  /><Relationship Id="rId3" Type="http://schemas.openxmlformats.org/officeDocument/2006/relationships/image" Target="../media/image17.png"  /><Relationship Id="rId4" Type="http://schemas.openxmlformats.org/officeDocument/2006/relationships/image" Target="../media/image1.png"  /></Relationships>
</file>

<file path=ppt/slides/_rels/slide1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18.png"  /><Relationship Id="rId3" Type="http://schemas.openxmlformats.org/officeDocument/2006/relationships/image" Target="../media/image1.png"  /></Relationships>
</file>

<file path=ppt/slides/_rels/slide1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19.png"  /><Relationship Id="rId3" Type="http://schemas.openxmlformats.org/officeDocument/2006/relationships/image" Target="../media/image1.png"  /></Relationships>
</file>

<file path=ppt/slides/_rels/slide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notesSlide" Target="../notesSlides/notesSlide1.xml"  /><Relationship Id="rId3" Type="http://schemas.openxmlformats.org/officeDocument/2006/relationships/image" Target="../media/image1.png"  /></Relationships>
</file>

<file path=ppt/slides/_rels/slide2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20.png"  /><Relationship Id="rId3" Type="http://schemas.openxmlformats.org/officeDocument/2006/relationships/image" Target="../media/image21.png"  /><Relationship Id="rId4" Type="http://schemas.openxmlformats.org/officeDocument/2006/relationships/image" Target="../media/image1.png"  /></Relationships>
</file>

<file path=ppt/slides/_rels/slide2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22.png"  /><Relationship Id="rId3" Type="http://schemas.openxmlformats.org/officeDocument/2006/relationships/image" Target="../media/image23.png"  /><Relationship Id="rId4" Type="http://schemas.openxmlformats.org/officeDocument/2006/relationships/image" Target="../media/image1.png"  /></Relationships>
</file>

<file path=ppt/slides/_rels/slide2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24.png"  /><Relationship Id="rId3" Type="http://schemas.openxmlformats.org/officeDocument/2006/relationships/image" Target="../media/image25.png"  /><Relationship Id="rId4" Type="http://schemas.openxmlformats.org/officeDocument/2006/relationships/image" Target="../media/image1.png"  /></Relationships>
</file>

<file path=ppt/slides/_rels/slide2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1.png"  /><Relationship Id="rId3" Type="http://schemas.openxmlformats.org/officeDocument/2006/relationships/image" Target="../media/image26.png"  /><Relationship Id="rId4" Type="http://schemas.openxmlformats.org/officeDocument/2006/relationships/image" Target="../media/image27.png"  /></Relationships>
</file>

<file path=ppt/slides/_rels/slide2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1.png"  /></Relationships>
</file>

<file path=ppt/slides/_rels/slide2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28.png"  /><Relationship Id="rId3" Type="http://schemas.openxmlformats.org/officeDocument/2006/relationships/image" Target="../media/image1.png"  /></Relationships>
</file>

<file path=ppt/slides/_rels/slide2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29.png"  /><Relationship Id="rId3" Type="http://schemas.openxmlformats.org/officeDocument/2006/relationships/image" Target="../media/image30.png"  /><Relationship Id="rId4" Type="http://schemas.openxmlformats.org/officeDocument/2006/relationships/image" Target="../media/image1.png"  /></Relationships>
</file>

<file path=ppt/slides/_rels/slide2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31.png"  /><Relationship Id="rId3" Type="http://schemas.openxmlformats.org/officeDocument/2006/relationships/image" Target="../media/image1.png"  /></Relationships>
</file>

<file path=ppt/slides/_rels/slide2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1.png"  /></Relationships>
</file>

<file path=ppt/slides/_rels/slide2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32.png"  /><Relationship Id="rId3" Type="http://schemas.openxmlformats.org/officeDocument/2006/relationships/image" Target="../media/image33.png"  /><Relationship Id="rId4" Type="http://schemas.openxmlformats.org/officeDocument/2006/relationships/image" Target="../media/image34.png"  /><Relationship Id="rId5" Type="http://schemas.openxmlformats.org/officeDocument/2006/relationships/image" Target="../media/image1.png"  /></Relationships>
</file>

<file path=ppt/slides/_rels/slide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1.png"  /></Relationships>
</file>

<file path=ppt/slides/_rels/slide3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35.png"  /><Relationship Id="rId3" Type="http://schemas.openxmlformats.org/officeDocument/2006/relationships/image" Target="../media/image36.png"  /><Relationship Id="rId4" Type="http://schemas.openxmlformats.org/officeDocument/2006/relationships/image" Target="../media/image1.png"  /></Relationships>
</file>

<file path=ppt/slides/_rels/slide3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1.png"  /></Relationships>
</file>

<file path=ppt/slides/_rels/slide3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notesSlide" Target="../notesSlides/notesSlide2.xml"  /><Relationship Id="rId3" Type="http://schemas.openxmlformats.org/officeDocument/2006/relationships/image" Target="../media/image1.png"  /></Relationships>
</file>

<file path=ppt/slides/_rels/slide3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1.png"  /></Relationships>
</file>

<file path=ppt/slides/_rels/slide3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1.png"  /></Relationships>
</file>

<file path=ppt/slides/_rels/slide3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37.png"  /><Relationship Id="rId3" Type="http://schemas.openxmlformats.org/officeDocument/2006/relationships/image" Target="../media/image1.png"  /></Relationships>
</file>

<file path=ppt/slides/_rels/slide3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1.png"  /></Relationships>
</file>

<file path=ppt/slides/_rels/slide3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1.png"  /></Relationships>
</file>

<file path=ppt/slides/_rels/slide3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38.png"  /><Relationship Id="rId3" Type="http://schemas.openxmlformats.org/officeDocument/2006/relationships/image" Target="../media/image39.png"  /><Relationship Id="rId4" Type="http://schemas.openxmlformats.org/officeDocument/2006/relationships/image" Target="../media/image1.png"  /></Relationships>
</file>

<file path=ppt/slides/_rels/slide3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40.png"  /><Relationship Id="rId3" Type="http://schemas.openxmlformats.org/officeDocument/2006/relationships/image" Target="../media/image1.png"  /></Relationships>
</file>

<file path=ppt/slides/_rels/slide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1.png"  /></Relationships>
</file>

<file path=ppt/slides/_rels/slide4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41.png"  /><Relationship Id="rId3" Type="http://schemas.openxmlformats.org/officeDocument/2006/relationships/image" Target="../media/image1.png"  /><Relationship Id="rId4" Type="http://schemas.openxmlformats.org/officeDocument/2006/relationships/image" Target="../media/image42.png"  /></Relationships>
</file>

<file path=ppt/slides/_rels/slide4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43.png"  /><Relationship Id="rId3" Type="http://schemas.openxmlformats.org/officeDocument/2006/relationships/image" Target="../media/image1.png"  /></Relationships>
</file>

<file path=ppt/slides/_rels/slide4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44.png"  /><Relationship Id="rId3" Type="http://schemas.openxmlformats.org/officeDocument/2006/relationships/image" Target="../media/image1.png"  /></Relationships>
</file>

<file path=ppt/slides/_rels/slide4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1.png"  /><Relationship Id="rId3" Type="http://schemas.openxmlformats.org/officeDocument/2006/relationships/image" Target="../media/image45.jpeg"  /></Relationships>
</file>

<file path=ppt/slides/_rels/slide4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/Relationships>
</file>

<file path=ppt/slides/_rels/slide4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1.png"  /></Relationships>
</file>

<file path=ppt/slides/_rels/slide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2.png"  /><Relationship Id="rId3" Type="http://schemas.openxmlformats.org/officeDocument/2006/relationships/image" Target="../media/image1.png"  /></Relationships>
</file>

<file path=ppt/slides/_rels/slide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3.png"  /><Relationship Id="rId3" Type="http://schemas.openxmlformats.org/officeDocument/2006/relationships/image" Target="../media/image4.png"  /><Relationship Id="rId4" Type="http://schemas.openxmlformats.org/officeDocument/2006/relationships/image" Target="../media/image5.png"  /><Relationship Id="rId5" Type="http://schemas.openxmlformats.org/officeDocument/2006/relationships/image" Target="../media/image1.png"  /></Relationships>
</file>

<file path=ppt/slides/_rels/slide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6.png"  /><Relationship Id="rId3" Type="http://schemas.openxmlformats.org/officeDocument/2006/relationships/image" Target="../media/image7.png"  /><Relationship Id="rId4" Type="http://schemas.openxmlformats.org/officeDocument/2006/relationships/image" Target="../media/image1.png"  /></Relationships>
</file>

<file path=ppt/slides/_rels/slide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1.png"  /><Relationship Id="rId3" Type="http://schemas.openxmlformats.org/officeDocument/2006/relationships/image" Target="../media/image8.png"  /></Relationships>
</file>

<file path=ppt/slides/_rels/slide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1.png" 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1266728"/>
            <a:ext cx="16230600" cy="0"/>
          </a:xfrm>
          <a:prstGeom prst="line">
            <a:avLst/>
          </a:prstGeom>
          <a:ln w="19050" cap="flat">
            <a:solidFill>
              <a:srgbClr val="49494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4514353" y="9010415"/>
            <a:ext cx="7596003" cy="0"/>
          </a:xfrm>
          <a:prstGeom prst="line">
            <a:avLst/>
          </a:prstGeom>
          <a:ln w="19050" cap="flat">
            <a:solidFill>
              <a:srgbClr val="49494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14261268" y="686293"/>
            <a:ext cx="959245" cy="275132"/>
          </a:xfrm>
          <a:custGeom>
            <a:avLst/>
            <a:gdLst/>
            <a:ahLst/>
            <a:cxnLst/>
            <a:rect l="l" t="t" r="r" b="b"/>
            <a:pathLst>
              <a:path w="959245" h="275132">
                <a:moveTo>
                  <a:pt x="0" y="0"/>
                </a:moveTo>
                <a:lnTo>
                  <a:pt x="959246" y="0"/>
                </a:lnTo>
                <a:lnTo>
                  <a:pt x="959246" y="275132"/>
                </a:lnTo>
                <a:lnTo>
                  <a:pt x="0" y="2751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3274122"/>
            <a:ext cx="14567309" cy="3076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119"/>
              </a:lnSpc>
            </a:pPr>
            <a:r>
              <a:rPr lang="en-US" sz="10099" dirty="0" err="1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중학교에서</a:t>
            </a:r>
            <a:r>
              <a:rPr lang="en-US" sz="10099" dirty="0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 </a:t>
            </a:r>
          </a:p>
          <a:p>
            <a:pPr algn="l">
              <a:lnSpc>
                <a:spcPts val="12119"/>
              </a:lnSpc>
            </a:pPr>
            <a:r>
              <a:rPr lang="en-US" sz="10099" dirty="0" err="1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미리</a:t>
            </a:r>
            <a:r>
              <a:rPr lang="en-US" sz="10099" dirty="0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 </a:t>
            </a:r>
            <a:r>
              <a:rPr lang="en-US" sz="10099" dirty="0" err="1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준비하는</a:t>
            </a:r>
            <a:r>
              <a:rPr lang="en-US" sz="10099" dirty="0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 </a:t>
            </a:r>
            <a:r>
              <a:rPr lang="en-US" sz="10099" dirty="0" err="1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고교학점제</a:t>
            </a:r>
            <a:endParaRPr lang="en-US" sz="10099" dirty="0">
              <a:solidFill>
                <a:srgbClr val="494949"/>
              </a:solidFill>
              <a:latin typeface="네모고딕"/>
              <a:ea typeface="네모고딕"/>
              <a:cs typeface="네모고딕"/>
              <a:sym typeface="네모고딕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28700" y="678215"/>
            <a:ext cx="5694617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2025학년도 중학교 교사 대상 고교학점제 특강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222482" y="697265"/>
            <a:ext cx="5036818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39"/>
              </a:lnSpc>
            </a:pPr>
            <a:r>
              <a:rPr lang="en-US" sz="1599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전북특별자치도 교육청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380462" y="8319990"/>
            <a:ext cx="2878838" cy="311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4"/>
              </a:lnSpc>
            </a:pPr>
            <a:r>
              <a:rPr lang="en-US" sz="1803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Presented by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839145" y="8736413"/>
            <a:ext cx="5420155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19"/>
              </a:lnSpc>
            </a:pPr>
            <a:r>
              <a:rPr lang="en-US" sz="2799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권혜수(전주사대부고 교무부장)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723316" y="6916708"/>
            <a:ext cx="3639883" cy="6409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09"/>
              </a:lnSpc>
              <a:spcBef>
                <a:spcPct val="0"/>
              </a:spcBef>
            </a:pPr>
            <a:r>
              <a:rPr lang="en-US" sz="3864" dirty="0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2025.11.19(수)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3377965"/>
            <a:ext cx="16040100" cy="6337535"/>
          </a:xfrm>
          <a:custGeom>
            <a:avLst/>
            <a:gdLst/>
            <a:ahLst/>
            <a:cxnLst/>
            <a:rect l="l" t="t" r="r" b="b"/>
            <a:pathLst>
              <a:path w="12408150" h="6183251">
                <a:moveTo>
                  <a:pt x="0" y="0"/>
                </a:moveTo>
                <a:lnTo>
                  <a:pt x="12408150" y="0"/>
                </a:lnTo>
                <a:lnTo>
                  <a:pt x="12408150" y="6183252"/>
                </a:lnTo>
                <a:lnTo>
                  <a:pt x="0" y="61832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19" b="-41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1935290"/>
            <a:ext cx="15379963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00"/>
              </a:lnSpc>
            </a:pPr>
            <a:r>
              <a:rPr lang="en-US" sz="7500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교육 과정의 변화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2222482" y="697265"/>
            <a:ext cx="5036818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39"/>
              </a:lnSpc>
            </a:pPr>
            <a:r>
              <a:rPr lang="en-US" sz="1599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전북특별자치도 교육청</a:t>
            </a:r>
          </a:p>
        </p:txBody>
      </p:sp>
      <p:sp>
        <p:nvSpPr>
          <p:cNvPr id="5" name="AutoShape 5"/>
          <p:cNvSpPr/>
          <p:nvPr/>
        </p:nvSpPr>
        <p:spPr>
          <a:xfrm>
            <a:off x="1028700" y="1266728"/>
            <a:ext cx="16230600" cy="0"/>
          </a:xfrm>
          <a:prstGeom prst="line">
            <a:avLst/>
          </a:prstGeom>
          <a:ln w="19050" cap="flat">
            <a:solidFill>
              <a:srgbClr val="49494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>
            <a:off x="14261268" y="686293"/>
            <a:ext cx="959245" cy="275132"/>
          </a:xfrm>
          <a:custGeom>
            <a:avLst/>
            <a:gdLst/>
            <a:ahLst/>
            <a:cxnLst/>
            <a:rect l="l" t="t" r="r" b="b"/>
            <a:pathLst>
              <a:path w="959245" h="275132">
                <a:moveTo>
                  <a:pt x="0" y="0"/>
                </a:moveTo>
                <a:lnTo>
                  <a:pt x="959246" y="0"/>
                </a:lnTo>
                <a:lnTo>
                  <a:pt x="959246" y="275132"/>
                </a:lnTo>
                <a:lnTo>
                  <a:pt x="0" y="2751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직사각형 6"/>
          <p:cNvSpPr/>
          <p:nvPr/>
        </p:nvSpPr>
        <p:spPr>
          <a:xfrm>
            <a:off x="10820400" y="4762500"/>
            <a:ext cx="6248400" cy="4953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935290"/>
            <a:ext cx="11021165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00"/>
              </a:lnSpc>
            </a:pPr>
            <a:r>
              <a:rPr lang="en-US" sz="7500" dirty="0" err="1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학점</a:t>
            </a:r>
            <a:r>
              <a:rPr lang="en-US" sz="7500" dirty="0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 </a:t>
            </a:r>
            <a:r>
              <a:rPr lang="en-US" sz="7500" dirty="0" err="1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기반</a:t>
            </a:r>
            <a:r>
              <a:rPr lang="en-US" sz="7500" dirty="0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 </a:t>
            </a:r>
            <a:r>
              <a:rPr lang="en-US" sz="7500" dirty="0" err="1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교육과정</a:t>
            </a:r>
            <a:endParaRPr lang="en-US" sz="7500" dirty="0">
              <a:solidFill>
                <a:srgbClr val="494949"/>
              </a:solidFill>
              <a:latin typeface="네모고딕"/>
              <a:ea typeface="네모고딕"/>
              <a:cs typeface="네모고딕"/>
              <a:sym typeface="네모고딕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028700" y="3928752"/>
            <a:ext cx="15851378" cy="5721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17520" lvl="1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131" dirty="0" err="1">
                <a:solidFill>
                  <a:srgbClr val="FF0000"/>
                </a:solidFill>
                <a:latin typeface="네모고딕"/>
                <a:ea typeface="네모고딕"/>
                <a:cs typeface="네모고딕"/>
                <a:sym typeface="네모고딕"/>
              </a:rPr>
              <a:t>학기제</a:t>
            </a:r>
            <a:r>
              <a:rPr lang="en-US" sz="4131" dirty="0">
                <a:solidFill>
                  <a:srgbClr val="FF0000"/>
                </a:solidFill>
                <a:latin typeface="네모고딕"/>
                <a:ea typeface="네모고딕"/>
                <a:cs typeface="네모고딕"/>
                <a:sym typeface="네모고딕"/>
              </a:rPr>
              <a:t> </a:t>
            </a:r>
            <a:r>
              <a:rPr lang="en-US" sz="4131" dirty="0" err="1">
                <a:solidFill>
                  <a:srgbClr val="FF0000"/>
                </a:solidFill>
                <a:latin typeface="네모고딕"/>
                <a:ea typeface="네모고딕"/>
                <a:cs typeface="네모고딕"/>
                <a:sym typeface="네모고딕"/>
              </a:rPr>
              <a:t>운영</a:t>
            </a:r>
            <a:r>
              <a:rPr lang="en-US" sz="4131" dirty="0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: </a:t>
            </a:r>
            <a:r>
              <a:rPr lang="en-US" sz="4131" dirty="0" err="1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학기</a:t>
            </a:r>
            <a:r>
              <a:rPr lang="ko-KR" altLang="en-US" sz="4131" dirty="0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마다</a:t>
            </a:r>
            <a:r>
              <a:rPr lang="en-US" sz="4131" dirty="0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 </a:t>
            </a:r>
            <a:r>
              <a:rPr lang="en-US" sz="4131" dirty="0" err="1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과목을</a:t>
            </a:r>
            <a:r>
              <a:rPr lang="en-US" sz="4131" dirty="0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 </a:t>
            </a:r>
            <a:r>
              <a:rPr lang="en-US" sz="4131" dirty="0" err="1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이수할</a:t>
            </a:r>
            <a:r>
              <a:rPr lang="en-US" sz="4131" dirty="0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 수 </a:t>
            </a:r>
            <a:r>
              <a:rPr lang="en-US" sz="4131" dirty="0" err="1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있도록</a:t>
            </a:r>
            <a:r>
              <a:rPr lang="en-US" sz="4131" dirty="0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 </a:t>
            </a:r>
            <a:r>
              <a:rPr lang="en-US" sz="4131" dirty="0" err="1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편성</a:t>
            </a:r>
            <a:r>
              <a:rPr lang="en-US" sz="4131" dirty="0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, </a:t>
            </a:r>
            <a:r>
              <a:rPr lang="en-US" sz="4131" dirty="0" err="1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운영</a:t>
            </a:r>
            <a:endParaRPr lang="en-US" sz="4131" dirty="0">
              <a:solidFill>
                <a:srgbClr val="494949"/>
              </a:solidFill>
              <a:latin typeface="네모고딕"/>
              <a:ea typeface="네모고딕"/>
              <a:cs typeface="네모고딕"/>
              <a:sym typeface="네모고딕"/>
            </a:endParaRPr>
          </a:p>
          <a:p>
            <a:pPr marL="1017520" lvl="1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131" dirty="0" err="1">
                <a:solidFill>
                  <a:srgbClr val="FF0000"/>
                </a:solidFill>
                <a:latin typeface="네모고딕"/>
                <a:ea typeface="네모고딕"/>
                <a:cs typeface="네모고딕"/>
                <a:sym typeface="네모고딕"/>
              </a:rPr>
              <a:t>선택</a:t>
            </a:r>
            <a:r>
              <a:rPr lang="en-US" sz="4131" dirty="0">
                <a:solidFill>
                  <a:srgbClr val="FF0000"/>
                </a:solidFill>
                <a:latin typeface="네모고딕"/>
                <a:ea typeface="네모고딕"/>
                <a:cs typeface="네모고딕"/>
                <a:sym typeface="네모고딕"/>
              </a:rPr>
              <a:t> </a:t>
            </a:r>
            <a:r>
              <a:rPr lang="en-US" sz="4131" dirty="0" err="1">
                <a:solidFill>
                  <a:srgbClr val="FF0000"/>
                </a:solidFill>
                <a:latin typeface="네모고딕"/>
                <a:ea typeface="네모고딕"/>
                <a:cs typeface="네모고딕"/>
                <a:sym typeface="네모고딕"/>
              </a:rPr>
              <a:t>과목</a:t>
            </a:r>
            <a:r>
              <a:rPr lang="en-US" sz="4131" dirty="0">
                <a:solidFill>
                  <a:srgbClr val="FF0000"/>
                </a:solidFill>
                <a:latin typeface="네모고딕"/>
                <a:ea typeface="네모고딕"/>
                <a:cs typeface="네모고딕"/>
                <a:sym typeface="네모고딕"/>
              </a:rPr>
              <a:t> </a:t>
            </a:r>
            <a:r>
              <a:rPr lang="en-US" sz="4131" dirty="0" err="1">
                <a:solidFill>
                  <a:srgbClr val="FF0000"/>
                </a:solidFill>
                <a:latin typeface="네모고딕"/>
                <a:ea typeface="네모고딕"/>
                <a:cs typeface="네모고딕"/>
                <a:sym typeface="네모고딕"/>
              </a:rPr>
              <a:t>체계</a:t>
            </a:r>
            <a:r>
              <a:rPr lang="en-US" sz="4131" dirty="0">
                <a:solidFill>
                  <a:srgbClr val="FF0000"/>
                </a:solidFill>
                <a:latin typeface="네모고딕"/>
                <a:ea typeface="네모고딕"/>
                <a:cs typeface="네모고딕"/>
                <a:sym typeface="네모고딕"/>
              </a:rPr>
              <a:t> </a:t>
            </a:r>
            <a:r>
              <a:rPr lang="en-US" sz="4131" dirty="0" err="1">
                <a:solidFill>
                  <a:srgbClr val="FF0000"/>
                </a:solidFill>
                <a:latin typeface="네모고딕"/>
                <a:ea typeface="네모고딕"/>
                <a:cs typeface="네모고딕"/>
                <a:sym typeface="네모고딕"/>
              </a:rPr>
              <a:t>변화</a:t>
            </a:r>
            <a:r>
              <a:rPr lang="en-US" sz="4131" dirty="0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: </a:t>
            </a:r>
            <a:r>
              <a:rPr lang="en-US" sz="4131" dirty="0" err="1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선택</a:t>
            </a:r>
            <a:r>
              <a:rPr lang="en-US" sz="4131" dirty="0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 </a:t>
            </a:r>
            <a:r>
              <a:rPr lang="en-US" sz="4131" dirty="0" err="1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과목에</a:t>
            </a:r>
            <a:r>
              <a:rPr lang="en-US" sz="4131" dirty="0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 </a:t>
            </a:r>
            <a:r>
              <a:rPr lang="en-US" sz="4131" dirty="0" err="1">
                <a:solidFill>
                  <a:srgbClr val="00B0F0"/>
                </a:solidFill>
                <a:latin typeface="네모고딕"/>
                <a:ea typeface="네모고딕"/>
                <a:cs typeface="네모고딕"/>
                <a:sym typeface="네모고딕"/>
              </a:rPr>
              <a:t>융합</a:t>
            </a:r>
            <a:r>
              <a:rPr lang="en-US" sz="4131" dirty="0">
                <a:solidFill>
                  <a:srgbClr val="00B0F0"/>
                </a:solidFill>
                <a:latin typeface="네모고딕"/>
                <a:ea typeface="네모고딕"/>
                <a:cs typeface="네모고딕"/>
                <a:sym typeface="네모고딕"/>
              </a:rPr>
              <a:t> </a:t>
            </a:r>
            <a:r>
              <a:rPr lang="en-US" sz="4131" dirty="0" err="1">
                <a:solidFill>
                  <a:srgbClr val="00B0F0"/>
                </a:solidFill>
                <a:latin typeface="네모고딕"/>
                <a:ea typeface="네모고딕"/>
                <a:cs typeface="네모고딕"/>
                <a:sym typeface="네모고딕"/>
              </a:rPr>
              <a:t>과목</a:t>
            </a:r>
            <a:r>
              <a:rPr lang="en-US" sz="4131" dirty="0" err="1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을</a:t>
            </a:r>
            <a:r>
              <a:rPr lang="en-US" sz="4131" dirty="0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 </a:t>
            </a:r>
            <a:r>
              <a:rPr lang="en-US" sz="4131" dirty="0" err="1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신설해</a:t>
            </a:r>
            <a:r>
              <a:rPr lang="en-US" sz="4131" dirty="0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 </a:t>
            </a:r>
            <a:r>
              <a:rPr lang="en-US" sz="4131" dirty="0" err="1">
                <a:solidFill>
                  <a:srgbClr val="00B0F0"/>
                </a:solidFill>
                <a:latin typeface="네모고딕"/>
                <a:ea typeface="네모고딕"/>
                <a:cs typeface="네모고딕"/>
                <a:sym typeface="네모고딕"/>
              </a:rPr>
              <a:t>학생의</a:t>
            </a:r>
            <a:r>
              <a:rPr lang="en-US" sz="4131" dirty="0">
                <a:solidFill>
                  <a:srgbClr val="00B0F0"/>
                </a:solidFill>
                <a:latin typeface="네모고딕"/>
                <a:ea typeface="네모고딕"/>
                <a:cs typeface="네모고딕"/>
                <a:sym typeface="네모고딕"/>
              </a:rPr>
              <a:t> </a:t>
            </a:r>
            <a:r>
              <a:rPr lang="en-US" sz="4131" dirty="0" err="1">
                <a:solidFill>
                  <a:srgbClr val="00B0F0"/>
                </a:solidFill>
                <a:latin typeface="네모고딕"/>
                <a:ea typeface="네모고딕"/>
                <a:cs typeface="네모고딕"/>
                <a:sym typeface="네모고딕"/>
              </a:rPr>
              <a:t>과목</a:t>
            </a:r>
            <a:r>
              <a:rPr lang="en-US" sz="4131" dirty="0">
                <a:solidFill>
                  <a:srgbClr val="00B0F0"/>
                </a:solidFill>
                <a:latin typeface="네모고딕"/>
                <a:ea typeface="네모고딕"/>
                <a:cs typeface="네모고딕"/>
                <a:sym typeface="네모고딕"/>
              </a:rPr>
              <a:t>  </a:t>
            </a:r>
            <a:r>
              <a:rPr lang="en-US" sz="4131" dirty="0" err="1">
                <a:solidFill>
                  <a:srgbClr val="00B0F0"/>
                </a:solidFill>
                <a:latin typeface="네모고딕"/>
                <a:ea typeface="네모고딕"/>
                <a:cs typeface="네모고딕"/>
                <a:sym typeface="네모고딕"/>
              </a:rPr>
              <a:t>선택권을</a:t>
            </a:r>
            <a:r>
              <a:rPr lang="en-US" sz="4131" dirty="0">
                <a:solidFill>
                  <a:srgbClr val="00B0F0"/>
                </a:solidFill>
                <a:latin typeface="네모고딕"/>
                <a:ea typeface="네모고딕"/>
                <a:cs typeface="네모고딕"/>
                <a:sym typeface="네모고딕"/>
              </a:rPr>
              <a:t> </a:t>
            </a:r>
            <a:r>
              <a:rPr lang="en-US" sz="4131" dirty="0" err="1">
                <a:solidFill>
                  <a:srgbClr val="00B0F0"/>
                </a:solidFill>
                <a:latin typeface="네모고딕"/>
                <a:ea typeface="네모고딕"/>
                <a:cs typeface="네모고딕"/>
                <a:sym typeface="네모고딕"/>
              </a:rPr>
              <a:t>확대</a:t>
            </a:r>
            <a:r>
              <a:rPr lang="en-US" sz="4131" dirty="0" err="1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하고</a:t>
            </a:r>
            <a:r>
              <a:rPr lang="en-US" sz="4131" dirty="0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 </a:t>
            </a:r>
            <a:r>
              <a:rPr lang="en-US" sz="4131" dirty="0" err="1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학생의</a:t>
            </a:r>
            <a:r>
              <a:rPr lang="en-US" sz="4131" dirty="0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 </a:t>
            </a:r>
            <a:r>
              <a:rPr lang="en-US" sz="4131" dirty="0" err="1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적성과</a:t>
            </a:r>
            <a:r>
              <a:rPr lang="en-US" sz="4131" dirty="0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 </a:t>
            </a:r>
            <a:r>
              <a:rPr lang="en-US" sz="4131" dirty="0" err="1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진로</a:t>
            </a:r>
            <a:r>
              <a:rPr lang="en-US" sz="4131" dirty="0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, </a:t>
            </a:r>
            <a:r>
              <a:rPr lang="en-US" sz="4131" dirty="0" err="1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흥미와</a:t>
            </a:r>
            <a:r>
              <a:rPr lang="en-US" sz="4131" dirty="0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 </a:t>
            </a:r>
            <a:r>
              <a:rPr lang="en-US" sz="4131" dirty="0" err="1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관심에</a:t>
            </a:r>
            <a:r>
              <a:rPr lang="en-US" sz="4131" dirty="0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 </a:t>
            </a:r>
            <a:r>
              <a:rPr lang="en-US" sz="4131" dirty="0" err="1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따른</a:t>
            </a:r>
            <a:r>
              <a:rPr lang="en-US" sz="4131" dirty="0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 </a:t>
            </a:r>
            <a:r>
              <a:rPr lang="en-US" sz="4131" dirty="0" err="1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맞춤형</a:t>
            </a:r>
            <a:r>
              <a:rPr lang="en-US" sz="4131" dirty="0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 </a:t>
            </a:r>
            <a:r>
              <a:rPr lang="en-US" sz="4131" dirty="0" err="1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교육을</a:t>
            </a:r>
            <a:r>
              <a:rPr lang="en-US" sz="4131" dirty="0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 </a:t>
            </a:r>
            <a:r>
              <a:rPr lang="en-US" sz="4131" dirty="0" err="1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지원</a:t>
            </a:r>
            <a:endParaRPr lang="en-US" sz="4131" dirty="0">
              <a:solidFill>
                <a:srgbClr val="494949"/>
              </a:solidFill>
              <a:latin typeface="네모고딕"/>
              <a:ea typeface="네모고딕"/>
              <a:cs typeface="네모고딕"/>
              <a:sym typeface="네모고딕"/>
            </a:endParaRPr>
          </a:p>
          <a:p>
            <a:pPr marL="1017520" lvl="1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131" dirty="0" err="1">
                <a:solidFill>
                  <a:srgbClr val="FF0000"/>
                </a:solidFill>
                <a:latin typeface="네모고딕"/>
                <a:ea typeface="네모고딕"/>
                <a:cs typeface="네모고딕"/>
                <a:sym typeface="네모고딕"/>
              </a:rPr>
              <a:t>이수기준</a:t>
            </a:r>
            <a:r>
              <a:rPr lang="en-US" sz="4131" dirty="0">
                <a:solidFill>
                  <a:srgbClr val="FF0000"/>
                </a:solidFill>
                <a:latin typeface="네모고딕"/>
                <a:ea typeface="네모고딕"/>
                <a:cs typeface="네모고딕"/>
                <a:sym typeface="네모고딕"/>
              </a:rPr>
              <a:t> </a:t>
            </a:r>
            <a:r>
              <a:rPr lang="en-US" sz="4131" dirty="0" err="1">
                <a:solidFill>
                  <a:srgbClr val="FF0000"/>
                </a:solidFill>
                <a:latin typeface="네모고딕"/>
                <a:ea typeface="네모고딕"/>
                <a:cs typeface="네모고딕"/>
                <a:sym typeface="네모고딕"/>
              </a:rPr>
              <a:t>도입</a:t>
            </a:r>
            <a:r>
              <a:rPr lang="en-US" sz="4131" dirty="0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: </a:t>
            </a:r>
            <a:r>
              <a:rPr lang="en-US" sz="4131" dirty="0" err="1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학업</a:t>
            </a:r>
            <a:r>
              <a:rPr lang="en-US" sz="4131" dirty="0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 </a:t>
            </a:r>
            <a:r>
              <a:rPr lang="en-US" sz="4131" dirty="0" err="1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성취율</a:t>
            </a:r>
            <a:r>
              <a:rPr lang="en-US" sz="4131" dirty="0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 40%이상+과목 출석률2/3이상을 </a:t>
            </a:r>
            <a:r>
              <a:rPr lang="en-US" sz="4131" dirty="0" err="1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이수</a:t>
            </a:r>
            <a:r>
              <a:rPr lang="en-US" sz="4131" dirty="0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 </a:t>
            </a:r>
            <a:r>
              <a:rPr lang="en-US" sz="4131" dirty="0" err="1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기준으로</a:t>
            </a:r>
            <a:r>
              <a:rPr lang="en-US" sz="4131" dirty="0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 </a:t>
            </a:r>
            <a:r>
              <a:rPr lang="en-US" sz="4131" dirty="0" err="1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설정</a:t>
            </a:r>
            <a:endParaRPr lang="en-US" sz="4131" dirty="0">
              <a:solidFill>
                <a:srgbClr val="494949"/>
              </a:solidFill>
              <a:latin typeface="네모고딕"/>
              <a:ea typeface="네모고딕"/>
              <a:cs typeface="네모고딕"/>
              <a:sym typeface="네모고딕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2222482" y="697265"/>
            <a:ext cx="5036818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39"/>
              </a:lnSpc>
            </a:pPr>
            <a:r>
              <a:rPr lang="en-US" sz="1599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전북특별자치도 교육청</a:t>
            </a:r>
          </a:p>
        </p:txBody>
      </p:sp>
      <p:sp>
        <p:nvSpPr>
          <p:cNvPr id="5" name="AutoShape 5"/>
          <p:cNvSpPr/>
          <p:nvPr/>
        </p:nvSpPr>
        <p:spPr>
          <a:xfrm>
            <a:off x="1028700" y="1266728"/>
            <a:ext cx="16230600" cy="0"/>
          </a:xfrm>
          <a:prstGeom prst="line">
            <a:avLst/>
          </a:prstGeom>
          <a:ln w="19050" cap="flat">
            <a:solidFill>
              <a:srgbClr val="49494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>
            <a:off x="14261268" y="686293"/>
            <a:ext cx="959245" cy="275132"/>
          </a:xfrm>
          <a:custGeom>
            <a:avLst/>
            <a:gdLst/>
            <a:ahLst/>
            <a:cxnLst/>
            <a:rect l="l" t="t" r="r" b="b"/>
            <a:pathLst>
              <a:path w="959245" h="275132">
                <a:moveTo>
                  <a:pt x="0" y="0"/>
                </a:moveTo>
                <a:lnTo>
                  <a:pt x="959246" y="0"/>
                </a:lnTo>
                <a:lnTo>
                  <a:pt x="959246" y="275132"/>
                </a:lnTo>
                <a:lnTo>
                  <a:pt x="0" y="2751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79503" y="3783223"/>
            <a:ext cx="15813227" cy="4423129"/>
          </a:xfrm>
          <a:custGeom>
            <a:avLst/>
            <a:gdLst/>
            <a:ahLst/>
            <a:cxnLst/>
            <a:rect l="l" t="t" r="r" b="b"/>
            <a:pathLst>
              <a:path w="15813227" h="4423129">
                <a:moveTo>
                  <a:pt x="0" y="0"/>
                </a:moveTo>
                <a:lnTo>
                  <a:pt x="15813227" y="0"/>
                </a:lnTo>
                <a:lnTo>
                  <a:pt x="15813227" y="4423129"/>
                </a:lnTo>
                <a:lnTo>
                  <a:pt x="0" y="44231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8543" t="-43760" r="-47860" b="-4143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1935290"/>
            <a:ext cx="15379963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00"/>
              </a:lnSpc>
            </a:pPr>
            <a:r>
              <a:rPr lang="en-US" sz="7500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모든 과목은 학기 단위로 편성!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2222482" y="697265"/>
            <a:ext cx="5036818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39"/>
              </a:lnSpc>
            </a:pPr>
            <a:r>
              <a:rPr lang="en-US" sz="1599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전북특별자치도 교육청</a:t>
            </a:r>
          </a:p>
        </p:txBody>
      </p:sp>
      <p:sp>
        <p:nvSpPr>
          <p:cNvPr id="5" name="AutoShape 5"/>
          <p:cNvSpPr/>
          <p:nvPr/>
        </p:nvSpPr>
        <p:spPr>
          <a:xfrm>
            <a:off x="1028700" y="1266728"/>
            <a:ext cx="16230600" cy="0"/>
          </a:xfrm>
          <a:prstGeom prst="line">
            <a:avLst/>
          </a:prstGeom>
          <a:ln w="19050" cap="flat">
            <a:solidFill>
              <a:srgbClr val="49494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>
            <a:off x="14261268" y="686293"/>
            <a:ext cx="959245" cy="275132"/>
          </a:xfrm>
          <a:custGeom>
            <a:avLst/>
            <a:gdLst/>
            <a:ahLst/>
            <a:cxnLst/>
            <a:rect l="l" t="t" r="r" b="b"/>
            <a:pathLst>
              <a:path w="959245" h="275132">
                <a:moveTo>
                  <a:pt x="0" y="0"/>
                </a:moveTo>
                <a:lnTo>
                  <a:pt x="959246" y="0"/>
                </a:lnTo>
                <a:lnTo>
                  <a:pt x="959246" y="275132"/>
                </a:lnTo>
                <a:lnTo>
                  <a:pt x="0" y="2751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3541133"/>
            <a:ext cx="16230600" cy="5396115"/>
          </a:xfrm>
          <a:custGeom>
            <a:avLst/>
            <a:gdLst/>
            <a:ahLst/>
            <a:cxnLst/>
            <a:rect l="l" t="t" r="r" b="b"/>
            <a:pathLst>
              <a:path w="16230600" h="5396115">
                <a:moveTo>
                  <a:pt x="0" y="0"/>
                </a:moveTo>
                <a:lnTo>
                  <a:pt x="16230600" y="0"/>
                </a:lnTo>
                <a:lnTo>
                  <a:pt x="16230600" y="5396115"/>
                </a:lnTo>
                <a:lnTo>
                  <a:pt x="0" y="53961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694" r="-8694" b="-2269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1935290"/>
            <a:ext cx="15379963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00"/>
              </a:lnSpc>
            </a:pPr>
            <a:r>
              <a:rPr lang="en-US" sz="7500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선택과목 체제의 변화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2222482" y="697265"/>
            <a:ext cx="5036818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39"/>
              </a:lnSpc>
            </a:pPr>
            <a:r>
              <a:rPr lang="en-US" sz="1599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전북특별자치도 교육청</a:t>
            </a:r>
          </a:p>
        </p:txBody>
      </p:sp>
      <p:sp>
        <p:nvSpPr>
          <p:cNvPr id="5" name="AutoShape 5"/>
          <p:cNvSpPr/>
          <p:nvPr/>
        </p:nvSpPr>
        <p:spPr>
          <a:xfrm>
            <a:off x="1028700" y="1266728"/>
            <a:ext cx="16230600" cy="0"/>
          </a:xfrm>
          <a:prstGeom prst="line">
            <a:avLst/>
          </a:prstGeom>
          <a:ln w="19050" cap="flat">
            <a:solidFill>
              <a:srgbClr val="49494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>
            <a:off x="14261268" y="686293"/>
            <a:ext cx="959245" cy="275132"/>
          </a:xfrm>
          <a:custGeom>
            <a:avLst/>
            <a:gdLst/>
            <a:ahLst/>
            <a:cxnLst/>
            <a:rect l="l" t="t" r="r" b="b"/>
            <a:pathLst>
              <a:path w="959245" h="275132">
                <a:moveTo>
                  <a:pt x="0" y="0"/>
                </a:moveTo>
                <a:lnTo>
                  <a:pt x="959246" y="0"/>
                </a:lnTo>
                <a:lnTo>
                  <a:pt x="959246" y="275132"/>
                </a:lnTo>
                <a:lnTo>
                  <a:pt x="0" y="2751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직사각형 6"/>
          <p:cNvSpPr/>
          <p:nvPr/>
        </p:nvSpPr>
        <p:spPr>
          <a:xfrm>
            <a:off x="13258800" y="4610100"/>
            <a:ext cx="3733800" cy="4191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2981459"/>
            <a:ext cx="16230600" cy="6394697"/>
          </a:xfrm>
          <a:custGeom>
            <a:avLst/>
            <a:gdLst/>
            <a:ahLst/>
            <a:cxnLst/>
            <a:rect l="l" t="t" r="r" b="b"/>
            <a:pathLst>
              <a:path w="16230600" h="6394697">
                <a:moveTo>
                  <a:pt x="0" y="0"/>
                </a:moveTo>
                <a:lnTo>
                  <a:pt x="16230600" y="0"/>
                </a:lnTo>
                <a:lnTo>
                  <a:pt x="16230600" y="6394697"/>
                </a:lnTo>
                <a:lnTo>
                  <a:pt x="0" y="63946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648" t="-30723" r="-9845" b="-14747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1935290"/>
            <a:ext cx="15379963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00"/>
              </a:lnSpc>
            </a:pPr>
            <a:r>
              <a:rPr lang="en-US" sz="7500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이수 기준 도입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2222482" y="697265"/>
            <a:ext cx="5036818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39"/>
              </a:lnSpc>
            </a:pPr>
            <a:r>
              <a:rPr lang="en-US" sz="1599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전북특별자치도 교육청</a:t>
            </a:r>
          </a:p>
        </p:txBody>
      </p:sp>
      <p:sp>
        <p:nvSpPr>
          <p:cNvPr id="5" name="AutoShape 5"/>
          <p:cNvSpPr/>
          <p:nvPr/>
        </p:nvSpPr>
        <p:spPr>
          <a:xfrm>
            <a:off x="1028700" y="1266728"/>
            <a:ext cx="16230600" cy="0"/>
          </a:xfrm>
          <a:prstGeom prst="line">
            <a:avLst/>
          </a:prstGeom>
          <a:ln w="19050" cap="flat">
            <a:solidFill>
              <a:srgbClr val="49494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>
            <a:off x="14261268" y="686293"/>
            <a:ext cx="959245" cy="275132"/>
          </a:xfrm>
          <a:custGeom>
            <a:avLst/>
            <a:gdLst/>
            <a:ahLst/>
            <a:cxnLst/>
            <a:rect l="l" t="t" r="r" b="b"/>
            <a:pathLst>
              <a:path w="959245" h="275132">
                <a:moveTo>
                  <a:pt x="0" y="0"/>
                </a:moveTo>
                <a:lnTo>
                  <a:pt x="959246" y="0"/>
                </a:lnTo>
                <a:lnTo>
                  <a:pt x="959246" y="275132"/>
                </a:lnTo>
                <a:lnTo>
                  <a:pt x="0" y="2751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9631845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1266728"/>
            <a:ext cx="16230600" cy="0"/>
          </a:xfrm>
          <a:prstGeom prst="line">
            <a:avLst/>
          </a:prstGeom>
          <a:ln w="19050" cap="flat">
            <a:solidFill>
              <a:srgbClr val="49494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TextBox 3"/>
          <p:cNvSpPr txBox="1"/>
          <p:nvPr/>
        </p:nvSpPr>
        <p:spPr>
          <a:xfrm>
            <a:off x="12222482" y="697265"/>
            <a:ext cx="5036818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39"/>
              </a:lnSpc>
            </a:pPr>
            <a:r>
              <a:rPr lang="en-US" sz="1599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전북특별자치도 교육청</a:t>
            </a:r>
          </a:p>
        </p:txBody>
      </p:sp>
      <p:sp>
        <p:nvSpPr>
          <p:cNvPr id="4" name="Freeform 4"/>
          <p:cNvSpPr/>
          <p:nvPr/>
        </p:nvSpPr>
        <p:spPr>
          <a:xfrm>
            <a:off x="14261268" y="686293"/>
            <a:ext cx="959245" cy="275132"/>
          </a:xfrm>
          <a:custGeom>
            <a:avLst/>
            <a:gdLst/>
            <a:ahLst/>
            <a:cxnLst/>
            <a:rect l="l" t="t" r="r" b="b"/>
            <a:pathLst>
              <a:path w="959245" h="275132">
                <a:moveTo>
                  <a:pt x="0" y="0"/>
                </a:moveTo>
                <a:lnTo>
                  <a:pt x="959246" y="0"/>
                </a:lnTo>
                <a:lnTo>
                  <a:pt x="959246" y="275132"/>
                </a:lnTo>
                <a:lnTo>
                  <a:pt x="0" y="2751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731180" y="1453351"/>
            <a:ext cx="8528120" cy="5863082"/>
          </a:xfrm>
          <a:custGeom>
            <a:avLst/>
            <a:gdLst/>
            <a:ahLst/>
            <a:cxnLst/>
            <a:rect l="l" t="t" r="r" b="b"/>
            <a:pathLst>
              <a:path w="8528120" h="5863082">
                <a:moveTo>
                  <a:pt x="0" y="0"/>
                </a:moveTo>
                <a:lnTo>
                  <a:pt x="8528120" y="0"/>
                </a:lnTo>
                <a:lnTo>
                  <a:pt x="8528120" y="5863083"/>
                </a:lnTo>
                <a:lnTo>
                  <a:pt x="0" y="58630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7789310"/>
            <a:ext cx="13926168" cy="1390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0"/>
              </a:lnSpc>
              <a:spcBef>
                <a:spcPct val="0"/>
              </a:spcBef>
            </a:pPr>
            <a:r>
              <a:rPr lang="ko-KR" altLang="en-US" sz="9000" dirty="0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고교학점제 첫 적용</a:t>
            </a:r>
            <a:endParaRPr lang="en-US" sz="9000" dirty="0">
              <a:solidFill>
                <a:srgbClr val="494949"/>
              </a:solidFill>
              <a:latin typeface="네모고딕"/>
              <a:ea typeface="네모고딕"/>
              <a:cs typeface="네모고딕"/>
              <a:sym typeface="네모고딕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28700" y="6294195"/>
            <a:ext cx="8977585" cy="1390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0"/>
              </a:lnSpc>
              <a:spcBef>
                <a:spcPct val="0"/>
              </a:spcBef>
            </a:pPr>
            <a:r>
              <a:rPr lang="en-US" sz="9000" dirty="0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19532219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1266728"/>
            <a:ext cx="16230600" cy="0"/>
          </a:xfrm>
          <a:prstGeom prst="line">
            <a:avLst/>
          </a:prstGeom>
          <a:ln w="19050" cap="flat">
            <a:solidFill>
              <a:srgbClr val="49494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1028700" y="3229854"/>
            <a:ext cx="16230600" cy="4594124"/>
          </a:xfrm>
          <a:custGeom>
            <a:avLst/>
            <a:gdLst/>
            <a:ahLst/>
            <a:cxnLst/>
            <a:rect l="l" t="t" r="r" b="b"/>
            <a:pathLst>
              <a:path w="16230600" h="4594124">
                <a:moveTo>
                  <a:pt x="0" y="0"/>
                </a:moveTo>
                <a:lnTo>
                  <a:pt x="16230600" y="0"/>
                </a:lnTo>
                <a:lnTo>
                  <a:pt x="16230600" y="4594124"/>
                </a:lnTo>
                <a:lnTo>
                  <a:pt x="0" y="45941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10" r="-5435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583220" y="4771018"/>
            <a:ext cx="9676080" cy="4487282"/>
          </a:xfrm>
          <a:custGeom>
            <a:avLst/>
            <a:gdLst/>
            <a:ahLst/>
            <a:cxnLst/>
            <a:rect l="l" t="t" r="r" b="b"/>
            <a:pathLst>
              <a:path w="9676080" h="4487282">
                <a:moveTo>
                  <a:pt x="0" y="0"/>
                </a:moveTo>
                <a:lnTo>
                  <a:pt x="9676080" y="0"/>
                </a:lnTo>
                <a:lnTo>
                  <a:pt x="9676080" y="4487282"/>
                </a:lnTo>
                <a:lnTo>
                  <a:pt x="0" y="44872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1935290"/>
            <a:ext cx="9994637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00"/>
              </a:lnSpc>
            </a:pPr>
            <a:r>
              <a:rPr lang="en-US" sz="7500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언론에 비친 고교학점제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222482" y="697265"/>
            <a:ext cx="5036818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39"/>
              </a:lnSpc>
            </a:pPr>
            <a:r>
              <a:rPr lang="en-US" sz="1599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전북특별자치도 교육청</a:t>
            </a:r>
          </a:p>
        </p:txBody>
      </p:sp>
      <p:sp>
        <p:nvSpPr>
          <p:cNvPr id="7" name="Freeform 7"/>
          <p:cNvSpPr/>
          <p:nvPr/>
        </p:nvSpPr>
        <p:spPr>
          <a:xfrm>
            <a:off x="14261268" y="686293"/>
            <a:ext cx="959245" cy="275132"/>
          </a:xfrm>
          <a:custGeom>
            <a:avLst/>
            <a:gdLst/>
            <a:ahLst/>
            <a:cxnLst/>
            <a:rect l="l" t="t" r="r" b="b"/>
            <a:pathLst>
              <a:path w="959245" h="275132">
                <a:moveTo>
                  <a:pt x="0" y="0"/>
                </a:moveTo>
                <a:lnTo>
                  <a:pt x="959246" y="0"/>
                </a:lnTo>
                <a:lnTo>
                  <a:pt x="959246" y="275132"/>
                </a:lnTo>
                <a:lnTo>
                  <a:pt x="0" y="2751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8753761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1266728"/>
            <a:ext cx="16230600" cy="0"/>
          </a:xfrm>
          <a:prstGeom prst="line">
            <a:avLst/>
          </a:prstGeom>
          <a:ln w="19050" cap="flat">
            <a:solidFill>
              <a:srgbClr val="49494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1028700" y="1571528"/>
            <a:ext cx="16230600" cy="4744593"/>
          </a:xfrm>
          <a:custGeom>
            <a:avLst/>
            <a:gdLst/>
            <a:ahLst/>
            <a:cxnLst/>
            <a:rect l="l" t="t" r="r" b="b"/>
            <a:pathLst>
              <a:path w="16230600" h="4744593">
                <a:moveTo>
                  <a:pt x="0" y="0"/>
                </a:moveTo>
                <a:lnTo>
                  <a:pt x="16230600" y="0"/>
                </a:lnTo>
                <a:lnTo>
                  <a:pt x="16230600" y="4744593"/>
                </a:lnTo>
                <a:lnTo>
                  <a:pt x="0" y="47445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614" r="-3661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07147" y="5600660"/>
            <a:ext cx="14873706" cy="4291521"/>
          </a:xfrm>
          <a:custGeom>
            <a:avLst/>
            <a:gdLst/>
            <a:ahLst/>
            <a:cxnLst/>
            <a:rect l="l" t="t" r="r" b="b"/>
            <a:pathLst>
              <a:path w="14873706" h="4291521">
                <a:moveTo>
                  <a:pt x="0" y="0"/>
                </a:moveTo>
                <a:lnTo>
                  <a:pt x="14873706" y="0"/>
                </a:lnTo>
                <a:lnTo>
                  <a:pt x="14873706" y="4291521"/>
                </a:lnTo>
                <a:lnTo>
                  <a:pt x="0" y="42915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799" r="-9799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2222482" y="697265"/>
            <a:ext cx="5036818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39"/>
              </a:lnSpc>
            </a:pPr>
            <a:r>
              <a:rPr lang="en-US" sz="1599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전북특별자치도 교육청</a:t>
            </a:r>
          </a:p>
        </p:txBody>
      </p:sp>
      <p:sp>
        <p:nvSpPr>
          <p:cNvPr id="6" name="Freeform 6"/>
          <p:cNvSpPr/>
          <p:nvPr/>
        </p:nvSpPr>
        <p:spPr>
          <a:xfrm>
            <a:off x="14261268" y="686293"/>
            <a:ext cx="959245" cy="275132"/>
          </a:xfrm>
          <a:custGeom>
            <a:avLst/>
            <a:gdLst/>
            <a:ahLst/>
            <a:cxnLst/>
            <a:rect l="l" t="t" r="r" b="b"/>
            <a:pathLst>
              <a:path w="959245" h="275132">
                <a:moveTo>
                  <a:pt x="0" y="0"/>
                </a:moveTo>
                <a:lnTo>
                  <a:pt x="959246" y="0"/>
                </a:lnTo>
                <a:lnTo>
                  <a:pt x="959246" y="275132"/>
                </a:lnTo>
                <a:lnTo>
                  <a:pt x="0" y="2751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7919759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85147" y="3128282"/>
            <a:ext cx="16374153" cy="5809375"/>
          </a:xfrm>
          <a:custGeom>
            <a:avLst/>
            <a:gdLst/>
            <a:ahLst/>
            <a:cxnLst/>
            <a:rect l="l" t="t" r="r" b="b"/>
            <a:pathLst>
              <a:path w="16374153" h="5809375">
                <a:moveTo>
                  <a:pt x="0" y="0"/>
                </a:moveTo>
                <a:lnTo>
                  <a:pt x="16374153" y="0"/>
                </a:lnTo>
                <a:lnTo>
                  <a:pt x="16374153" y="5809376"/>
                </a:lnTo>
                <a:lnTo>
                  <a:pt x="0" y="58093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469" b="-1746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1935290"/>
            <a:ext cx="14306056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00"/>
              </a:lnSpc>
            </a:pPr>
            <a:r>
              <a:rPr lang="en-US" sz="7500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학생 선택의 변화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2222482" y="697265"/>
            <a:ext cx="5036818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39"/>
              </a:lnSpc>
            </a:pPr>
            <a:r>
              <a:rPr lang="en-US" sz="1599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전북특별자치도 교육청</a:t>
            </a:r>
          </a:p>
        </p:txBody>
      </p:sp>
      <p:sp>
        <p:nvSpPr>
          <p:cNvPr id="5" name="AutoShape 5"/>
          <p:cNvSpPr/>
          <p:nvPr/>
        </p:nvSpPr>
        <p:spPr>
          <a:xfrm>
            <a:off x="1028700" y="1266728"/>
            <a:ext cx="16230600" cy="0"/>
          </a:xfrm>
          <a:prstGeom prst="line">
            <a:avLst/>
          </a:prstGeom>
          <a:ln w="19050" cap="flat">
            <a:solidFill>
              <a:srgbClr val="49494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>
            <a:off x="14261268" y="686293"/>
            <a:ext cx="959245" cy="275132"/>
          </a:xfrm>
          <a:custGeom>
            <a:avLst/>
            <a:gdLst/>
            <a:ahLst/>
            <a:cxnLst/>
            <a:rect l="l" t="t" r="r" b="b"/>
            <a:pathLst>
              <a:path w="959245" h="275132">
                <a:moveTo>
                  <a:pt x="0" y="0"/>
                </a:moveTo>
                <a:lnTo>
                  <a:pt x="959246" y="0"/>
                </a:lnTo>
                <a:lnTo>
                  <a:pt x="959246" y="275132"/>
                </a:lnTo>
                <a:lnTo>
                  <a:pt x="0" y="2751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6570387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31392" y="3854260"/>
            <a:ext cx="13285777" cy="5404040"/>
          </a:xfrm>
          <a:custGeom>
            <a:avLst/>
            <a:gdLst/>
            <a:ahLst/>
            <a:cxnLst/>
            <a:rect l="l" t="t" r="r" b="b"/>
            <a:pathLst>
              <a:path w="13285777" h="5404040">
                <a:moveTo>
                  <a:pt x="0" y="0"/>
                </a:moveTo>
                <a:lnTo>
                  <a:pt x="13285777" y="0"/>
                </a:lnTo>
                <a:lnTo>
                  <a:pt x="13285777" y="5404040"/>
                </a:lnTo>
                <a:lnTo>
                  <a:pt x="0" y="54040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746" t="-32211" r="-10689" b="-47264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1935290"/>
            <a:ext cx="15379963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00"/>
              </a:lnSpc>
            </a:pPr>
            <a:r>
              <a:rPr lang="en-US" sz="7500" dirty="0" err="1">
                <a:solidFill>
                  <a:srgbClr val="FF0000"/>
                </a:solidFill>
                <a:latin typeface="네모고딕"/>
                <a:ea typeface="네모고딕"/>
                <a:cs typeface="네모고딕"/>
                <a:sym typeface="네모고딕"/>
              </a:rPr>
              <a:t>학생</a:t>
            </a:r>
            <a:r>
              <a:rPr lang="en-US" sz="7500" dirty="0">
                <a:solidFill>
                  <a:srgbClr val="FF0000"/>
                </a:solidFill>
                <a:latin typeface="네모고딕"/>
                <a:ea typeface="네모고딕"/>
                <a:cs typeface="네모고딕"/>
                <a:sym typeface="네모고딕"/>
              </a:rPr>
              <a:t> </a:t>
            </a:r>
            <a:r>
              <a:rPr lang="en-US" sz="7500" dirty="0" err="1">
                <a:solidFill>
                  <a:srgbClr val="FF0000"/>
                </a:solidFill>
                <a:latin typeface="네모고딕"/>
                <a:ea typeface="네모고딕"/>
                <a:cs typeface="네모고딕"/>
                <a:sym typeface="네모고딕"/>
              </a:rPr>
              <a:t>선택권</a:t>
            </a:r>
            <a:r>
              <a:rPr lang="en-US" sz="7500" dirty="0">
                <a:solidFill>
                  <a:srgbClr val="FF0000"/>
                </a:solidFill>
                <a:latin typeface="네모고딕"/>
                <a:ea typeface="네모고딕"/>
                <a:cs typeface="네모고딕"/>
                <a:sym typeface="네모고딕"/>
              </a:rPr>
              <a:t> </a:t>
            </a:r>
            <a:r>
              <a:rPr lang="en-US" sz="7500" dirty="0" err="1">
                <a:solidFill>
                  <a:srgbClr val="FF0000"/>
                </a:solidFill>
                <a:latin typeface="네모고딕"/>
                <a:ea typeface="네모고딕"/>
                <a:cs typeface="네모고딕"/>
                <a:sym typeface="네모고딕"/>
              </a:rPr>
              <a:t>강화</a:t>
            </a:r>
            <a:r>
              <a:rPr lang="en-US" sz="7500" dirty="0" err="1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에</a:t>
            </a:r>
            <a:r>
              <a:rPr lang="en-US" sz="7500" dirty="0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 </a:t>
            </a:r>
            <a:r>
              <a:rPr lang="en-US" sz="7500" dirty="0" err="1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따른</a:t>
            </a:r>
            <a:r>
              <a:rPr lang="en-US" sz="7500" dirty="0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 </a:t>
            </a:r>
            <a:r>
              <a:rPr lang="en-US" sz="7500" dirty="0" err="1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학교의</a:t>
            </a:r>
            <a:r>
              <a:rPr lang="en-US" sz="7500" dirty="0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 </a:t>
            </a:r>
            <a:r>
              <a:rPr lang="en-US" sz="7500" dirty="0" err="1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변화</a:t>
            </a:r>
            <a:endParaRPr lang="en-US" sz="7500" dirty="0">
              <a:solidFill>
                <a:srgbClr val="494949"/>
              </a:solidFill>
              <a:latin typeface="네모고딕"/>
              <a:ea typeface="네모고딕"/>
              <a:cs typeface="네모고딕"/>
              <a:sym typeface="네모고딕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2222482" y="697265"/>
            <a:ext cx="5036818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39"/>
              </a:lnSpc>
            </a:pPr>
            <a:r>
              <a:rPr lang="en-US" sz="1599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전북특별자치도 교육청</a:t>
            </a:r>
          </a:p>
        </p:txBody>
      </p:sp>
      <p:sp>
        <p:nvSpPr>
          <p:cNvPr id="5" name="AutoShape 5"/>
          <p:cNvSpPr/>
          <p:nvPr/>
        </p:nvSpPr>
        <p:spPr>
          <a:xfrm>
            <a:off x="1028700" y="1266728"/>
            <a:ext cx="16230600" cy="0"/>
          </a:xfrm>
          <a:prstGeom prst="line">
            <a:avLst/>
          </a:prstGeom>
          <a:ln w="19050" cap="flat">
            <a:solidFill>
              <a:srgbClr val="49494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>
            <a:off x="14261268" y="686293"/>
            <a:ext cx="959245" cy="275132"/>
          </a:xfrm>
          <a:custGeom>
            <a:avLst/>
            <a:gdLst/>
            <a:ahLst/>
            <a:cxnLst/>
            <a:rect l="l" t="t" r="r" b="b"/>
            <a:pathLst>
              <a:path w="959245" h="275132">
                <a:moveTo>
                  <a:pt x="0" y="0"/>
                </a:moveTo>
                <a:lnTo>
                  <a:pt x="959246" y="0"/>
                </a:lnTo>
                <a:lnTo>
                  <a:pt x="959246" y="275132"/>
                </a:lnTo>
                <a:lnTo>
                  <a:pt x="0" y="2751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253232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1266728"/>
            <a:ext cx="16230600" cy="0"/>
          </a:xfrm>
          <a:prstGeom prst="line">
            <a:avLst/>
          </a:prstGeom>
          <a:ln w="19050" cap="flat">
            <a:solidFill>
              <a:srgbClr val="49494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TextBox 3"/>
          <p:cNvSpPr txBox="1"/>
          <p:nvPr/>
        </p:nvSpPr>
        <p:spPr>
          <a:xfrm>
            <a:off x="1028700" y="1935290"/>
            <a:ext cx="8115300" cy="2286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00"/>
              </a:lnSpc>
            </a:pPr>
            <a:r>
              <a:rPr lang="en-US" sz="7500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저를</a:t>
            </a:r>
          </a:p>
          <a:p>
            <a:pPr algn="l">
              <a:lnSpc>
                <a:spcPts val="9000"/>
              </a:lnSpc>
            </a:pPr>
            <a:r>
              <a:rPr lang="en-US" sz="7500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소개합니다.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5050705" y="5457515"/>
            <a:ext cx="5596557" cy="3890956"/>
            <a:chOff x="0" y="0"/>
            <a:chExt cx="7462075" cy="5187941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7462075" cy="5187941"/>
              <a:chOff x="0" y="0"/>
              <a:chExt cx="1547067" cy="107558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547067" cy="1075584"/>
              </a:xfrm>
              <a:custGeom>
                <a:avLst/>
                <a:gdLst/>
                <a:ahLst/>
                <a:cxnLst/>
                <a:rect l="l" t="t" r="r" b="b"/>
                <a:pathLst>
                  <a:path w="1547067" h="1075584">
                    <a:moveTo>
                      <a:pt x="0" y="0"/>
                    </a:moveTo>
                    <a:lnTo>
                      <a:pt x="1547067" y="0"/>
                    </a:lnTo>
                    <a:lnTo>
                      <a:pt x="1547067" y="1075584"/>
                    </a:lnTo>
                    <a:lnTo>
                      <a:pt x="0" y="1075584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494949"/>
                </a:solidFill>
                <a:prstDash val="solid"/>
                <a:miter/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9525"/>
                <a:ext cx="1547067" cy="10851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40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660575" y="705033"/>
              <a:ext cx="6140926" cy="38109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55771" lvl="1" indent="-227885" algn="l">
                <a:lnSpc>
                  <a:spcPts val="3799"/>
                </a:lnSpc>
                <a:buFont typeface="Arial"/>
                <a:buChar char="•"/>
              </a:pPr>
              <a:r>
                <a:rPr lang="en-US" sz="2111" dirty="0" err="1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대교협</a:t>
              </a:r>
              <a:r>
                <a:rPr lang="en-US" sz="2111" dirty="0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 </a:t>
              </a:r>
              <a:r>
                <a:rPr lang="en-US" sz="2111" dirty="0" err="1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대입상담교사단</a:t>
              </a:r>
              <a:r>
                <a:rPr lang="en-US" sz="2111" dirty="0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 </a:t>
              </a:r>
              <a:r>
                <a:rPr lang="en-US" sz="2111" dirty="0" err="1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대표강사</a:t>
              </a:r>
              <a:r>
                <a:rPr lang="en-US" sz="2111" dirty="0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 및 </a:t>
              </a:r>
              <a:r>
                <a:rPr lang="en-US" sz="2111" dirty="0" err="1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상담교사</a:t>
              </a:r>
              <a:r>
                <a:rPr lang="en-US" sz="2111" dirty="0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, </a:t>
              </a:r>
              <a:r>
                <a:rPr lang="en-US" sz="2111" dirty="0" err="1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전북교육청대입진학지원단</a:t>
              </a:r>
              <a:r>
                <a:rPr lang="en-US" sz="2111" dirty="0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 </a:t>
              </a:r>
              <a:r>
                <a:rPr lang="en-US" sz="2111" dirty="0" err="1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활동</a:t>
              </a:r>
              <a:endParaRPr lang="en-US" sz="2111" dirty="0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endParaRPr>
            </a:p>
            <a:p>
              <a:pPr marL="455771" lvl="1" indent="-227885" algn="l">
                <a:lnSpc>
                  <a:spcPts val="3799"/>
                </a:lnSpc>
                <a:buFont typeface="Arial"/>
                <a:buChar char="•"/>
              </a:pPr>
              <a:r>
                <a:rPr lang="en-US" sz="2111" dirty="0" err="1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전북대</a:t>
              </a:r>
              <a:r>
                <a:rPr lang="en-US" sz="2111" dirty="0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 등 </a:t>
              </a:r>
              <a:r>
                <a:rPr lang="en-US" sz="2111" dirty="0" err="1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대학입학전형</a:t>
              </a:r>
              <a:r>
                <a:rPr lang="en-US" sz="2111" dirty="0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 </a:t>
              </a:r>
              <a:r>
                <a:rPr lang="en-US" sz="2111" dirty="0" err="1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자문교사</a:t>
              </a:r>
              <a:r>
                <a:rPr lang="en-US" sz="2111" dirty="0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 </a:t>
              </a:r>
            </a:p>
            <a:p>
              <a:pPr marL="455771" lvl="1" indent="-227885" algn="l">
                <a:lnSpc>
                  <a:spcPts val="3799"/>
                </a:lnSpc>
                <a:buFont typeface="Arial"/>
                <a:buChar char="•"/>
              </a:pPr>
              <a:r>
                <a:rPr lang="en-US" sz="2111" dirty="0" err="1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EBS대학입학전형</a:t>
              </a:r>
              <a:r>
                <a:rPr lang="en-US" sz="2111" dirty="0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 </a:t>
              </a:r>
              <a:r>
                <a:rPr lang="en-US" sz="2111" dirty="0" err="1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설명회</a:t>
              </a:r>
              <a:r>
                <a:rPr lang="en-US" sz="2111" u="none" strike="noStrike" dirty="0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 </a:t>
              </a:r>
              <a:r>
                <a:rPr lang="en-US" sz="2111" u="none" strike="noStrike" dirty="0" err="1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대표</a:t>
              </a:r>
              <a:r>
                <a:rPr lang="en-US" sz="2111" u="none" strike="noStrike" dirty="0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 </a:t>
              </a:r>
              <a:r>
                <a:rPr lang="en-US" sz="2111" u="none" strike="noStrike" dirty="0" err="1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강사</a:t>
              </a:r>
              <a:r>
                <a:rPr lang="en-US" sz="2111" u="none" strike="noStrike" dirty="0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 </a:t>
              </a:r>
            </a:p>
            <a:p>
              <a:pPr marL="0" lvl="0" indent="0" algn="l">
                <a:lnSpc>
                  <a:spcPts val="3799"/>
                </a:lnSpc>
              </a:pPr>
              <a:endParaRPr lang="en-US" sz="2111" u="none" strike="noStrike" dirty="0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570698" y="5026104"/>
            <a:ext cx="2644974" cy="774597"/>
            <a:chOff x="0" y="0"/>
            <a:chExt cx="696619" cy="20400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96619" cy="204009"/>
            </a:xfrm>
            <a:custGeom>
              <a:avLst/>
              <a:gdLst/>
              <a:ahLst/>
              <a:cxnLst/>
              <a:rect l="l" t="t" r="r" b="b"/>
              <a:pathLst>
                <a:path w="696619" h="204009">
                  <a:moveTo>
                    <a:pt x="0" y="0"/>
                  </a:moveTo>
                  <a:lnTo>
                    <a:pt x="696619" y="0"/>
                  </a:lnTo>
                  <a:lnTo>
                    <a:pt x="696619" y="204009"/>
                  </a:lnTo>
                  <a:lnTo>
                    <a:pt x="0" y="204009"/>
                  </a:lnTo>
                  <a:close/>
                </a:path>
              </a:pathLst>
            </a:custGeom>
            <a:solidFill>
              <a:srgbClr val="494949"/>
            </a:solidFill>
            <a:ln cap="sq">
              <a:noFill/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9525"/>
              <a:ext cx="696619" cy="2135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0"/>
                </a:lnSpc>
              </a:pPr>
              <a:r>
                <a:rPr lang="en-US" sz="1700" b="1">
                  <a:solidFill>
                    <a:srgbClr val="F9F9F9"/>
                  </a:solidFill>
                  <a:latin typeface="네모고딕 Medium"/>
                  <a:ea typeface="네모고딕 Medium"/>
                  <a:cs typeface="네모고딕 Medium"/>
                  <a:sym typeface="네모고딕 Medium"/>
                </a:rPr>
                <a:t>#대입관련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385281" y="5457515"/>
            <a:ext cx="5653693" cy="3868348"/>
            <a:chOff x="0" y="0"/>
            <a:chExt cx="7538257" cy="5157797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7538257" cy="5157797"/>
              <a:chOff x="0" y="0"/>
              <a:chExt cx="1435550" cy="98222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435550" cy="982226"/>
              </a:xfrm>
              <a:custGeom>
                <a:avLst/>
                <a:gdLst/>
                <a:ahLst/>
                <a:cxnLst/>
                <a:rect l="l" t="t" r="r" b="b"/>
                <a:pathLst>
                  <a:path w="1435550" h="982226">
                    <a:moveTo>
                      <a:pt x="0" y="0"/>
                    </a:moveTo>
                    <a:lnTo>
                      <a:pt x="1435550" y="0"/>
                    </a:lnTo>
                    <a:lnTo>
                      <a:pt x="1435550" y="982226"/>
                    </a:lnTo>
                    <a:lnTo>
                      <a:pt x="0" y="982226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494949"/>
                </a:solidFill>
                <a:prstDash val="solid"/>
                <a:miter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9525"/>
                <a:ext cx="1435550" cy="99175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39"/>
                  </a:lnSpc>
                </a:pPr>
                <a:endParaRPr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667319" y="778540"/>
              <a:ext cx="6203620" cy="37959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46056" lvl="1" indent="-223028" algn="l">
                <a:lnSpc>
                  <a:spcPts val="3718"/>
                </a:lnSpc>
                <a:buFont typeface="Arial"/>
                <a:buChar char="•"/>
              </a:pPr>
              <a:r>
                <a:rPr lang="en-US" sz="2066" dirty="0" err="1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교육부</a:t>
              </a:r>
              <a:r>
                <a:rPr lang="en-US" sz="2066" dirty="0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 </a:t>
              </a:r>
              <a:r>
                <a:rPr lang="en-US" sz="2066" dirty="0" err="1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민주시민교육</a:t>
              </a:r>
              <a:r>
                <a:rPr lang="en-US" sz="2066" dirty="0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 </a:t>
              </a:r>
              <a:r>
                <a:rPr lang="en-US" sz="2066" dirty="0" err="1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자문위원</a:t>
              </a:r>
              <a:r>
                <a:rPr lang="en-US" sz="2066" dirty="0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, </a:t>
              </a:r>
              <a:r>
                <a:rPr lang="en-US" sz="2066" dirty="0" err="1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전북교육청</a:t>
              </a:r>
              <a:r>
                <a:rPr lang="en-US" sz="2066" dirty="0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 </a:t>
              </a:r>
              <a:r>
                <a:rPr lang="en-US" sz="2066" dirty="0" err="1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민주시민교육TF</a:t>
              </a:r>
              <a:endParaRPr lang="en-US" sz="2066" dirty="0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endParaRPr>
            </a:p>
            <a:p>
              <a:pPr marL="446056" lvl="1" indent="-223028" algn="l">
                <a:lnSpc>
                  <a:spcPts val="3718"/>
                </a:lnSpc>
                <a:buFont typeface="Arial"/>
                <a:buChar char="•"/>
              </a:pPr>
              <a:r>
                <a:rPr lang="en-US" sz="2066" u="none" strike="noStrike" dirty="0" err="1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전북교육청</a:t>
              </a:r>
              <a:r>
                <a:rPr lang="en-US" sz="2066" u="none" strike="noStrike" dirty="0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 </a:t>
              </a:r>
              <a:r>
                <a:rPr lang="en-US" sz="2066" u="none" strike="noStrike" dirty="0" err="1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참학력지원단</a:t>
              </a:r>
              <a:endParaRPr lang="en-US" sz="2066" u="none" strike="noStrike" dirty="0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endParaRPr>
            </a:p>
            <a:p>
              <a:pPr marL="446056" lvl="1" indent="-223028" algn="l">
                <a:lnSpc>
                  <a:spcPts val="3718"/>
                </a:lnSpc>
                <a:buFont typeface="Arial"/>
                <a:buChar char="•"/>
              </a:pPr>
              <a:r>
                <a:rPr lang="en-US" sz="2066" u="none" strike="noStrike" dirty="0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2024 </a:t>
              </a:r>
              <a:r>
                <a:rPr lang="en-US" sz="2066" u="none" strike="noStrike" dirty="0" err="1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전북교육청</a:t>
              </a:r>
              <a:r>
                <a:rPr lang="en-US" sz="2066" u="none" strike="noStrike" dirty="0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 </a:t>
              </a:r>
              <a:r>
                <a:rPr lang="en-US" sz="2066" u="none" strike="noStrike" dirty="0" err="1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교육과정</a:t>
              </a:r>
              <a:r>
                <a:rPr lang="en-US" sz="2066" u="none" strike="noStrike" dirty="0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 </a:t>
              </a:r>
              <a:r>
                <a:rPr lang="en-US" sz="2066" u="none" strike="noStrike" dirty="0" err="1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컨설팅단</a:t>
              </a:r>
              <a:endParaRPr lang="en-US" sz="2066" u="none" strike="noStrike" dirty="0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endParaRPr>
            </a:p>
            <a:p>
              <a:pPr marL="446056" lvl="1" indent="-223028" algn="l">
                <a:lnSpc>
                  <a:spcPts val="3718"/>
                </a:lnSpc>
                <a:buFont typeface="Arial"/>
                <a:buChar char="•"/>
              </a:pPr>
              <a:r>
                <a:rPr lang="ko-KR" altLang="en-US" sz="2066" u="none" strike="noStrike" dirty="0" err="1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창체부장</a:t>
              </a:r>
              <a:r>
                <a:rPr lang="en-US" altLang="ko-KR" sz="2066" u="none" strike="noStrike" dirty="0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, </a:t>
              </a:r>
              <a:r>
                <a:rPr lang="en-US" sz="2066" u="none" strike="noStrike" dirty="0" err="1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교육과정부장</a:t>
              </a:r>
              <a:r>
                <a:rPr lang="en-US" sz="2066" u="none" strike="noStrike" dirty="0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, </a:t>
              </a:r>
              <a:r>
                <a:rPr lang="ko-KR" altLang="en-US" sz="2066" u="none" strike="noStrike" dirty="0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교무부장</a:t>
              </a:r>
              <a:r>
                <a:rPr lang="en-US" sz="2066" u="none" strike="noStrike" dirty="0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 </a:t>
              </a:r>
            </a:p>
            <a:p>
              <a:pPr marL="0" lvl="0" indent="0" algn="l">
                <a:lnSpc>
                  <a:spcPts val="3718"/>
                </a:lnSpc>
              </a:pPr>
              <a:endParaRPr lang="en-US" sz="2066" u="none" strike="noStrike" dirty="0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1905274" y="5026104"/>
            <a:ext cx="2644974" cy="774597"/>
            <a:chOff x="0" y="0"/>
            <a:chExt cx="696619" cy="20400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96619" cy="204009"/>
            </a:xfrm>
            <a:custGeom>
              <a:avLst/>
              <a:gdLst/>
              <a:ahLst/>
              <a:cxnLst/>
              <a:rect l="l" t="t" r="r" b="b"/>
              <a:pathLst>
                <a:path w="696619" h="204009">
                  <a:moveTo>
                    <a:pt x="0" y="0"/>
                  </a:moveTo>
                  <a:lnTo>
                    <a:pt x="696619" y="0"/>
                  </a:lnTo>
                  <a:lnTo>
                    <a:pt x="696619" y="204009"/>
                  </a:lnTo>
                  <a:lnTo>
                    <a:pt x="0" y="204009"/>
                  </a:lnTo>
                  <a:close/>
                </a:path>
              </a:pathLst>
            </a:custGeom>
            <a:solidFill>
              <a:srgbClr val="494949"/>
            </a:solidFill>
            <a:ln cap="sq">
              <a:noFill/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9525"/>
              <a:ext cx="696619" cy="2135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40"/>
                </a:lnSpc>
              </a:pPr>
              <a:r>
                <a:rPr lang="en-US" sz="1700" b="1">
                  <a:solidFill>
                    <a:srgbClr val="F9F9F9"/>
                  </a:solidFill>
                  <a:latin typeface="네모고딕 Medium"/>
                  <a:ea typeface="네모고딕 Medium"/>
                  <a:cs typeface="네모고딕 Medium"/>
                  <a:sym typeface="네모고딕 Medium"/>
                </a:rPr>
                <a:t>#교육과정 관련</a:t>
              </a: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2222482" y="697265"/>
            <a:ext cx="5036818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39"/>
              </a:lnSpc>
            </a:pPr>
            <a:r>
              <a:rPr lang="en-US" sz="1599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전북특별자치도 교육청</a:t>
            </a:r>
          </a:p>
        </p:txBody>
      </p:sp>
      <p:sp>
        <p:nvSpPr>
          <p:cNvPr id="21" name="Freeform 21"/>
          <p:cNvSpPr/>
          <p:nvPr/>
        </p:nvSpPr>
        <p:spPr>
          <a:xfrm>
            <a:off x="14261268" y="686293"/>
            <a:ext cx="959245" cy="275132"/>
          </a:xfrm>
          <a:custGeom>
            <a:avLst/>
            <a:gdLst/>
            <a:ahLst/>
            <a:cxnLst/>
            <a:rect l="l" t="t" r="r" b="b"/>
            <a:pathLst>
              <a:path w="959245" h="275132">
                <a:moveTo>
                  <a:pt x="0" y="0"/>
                </a:moveTo>
                <a:lnTo>
                  <a:pt x="959246" y="0"/>
                </a:lnTo>
                <a:lnTo>
                  <a:pt x="959246" y="275132"/>
                </a:lnTo>
                <a:lnTo>
                  <a:pt x="0" y="2751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2811" y="3554045"/>
            <a:ext cx="17239332" cy="3178910"/>
          </a:xfrm>
          <a:custGeom>
            <a:avLst/>
            <a:gdLst/>
            <a:ahLst/>
            <a:cxnLst/>
            <a:rect l="l" t="t" r="r" b="b"/>
            <a:pathLst>
              <a:path w="17239332" h="3178910">
                <a:moveTo>
                  <a:pt x="0" y="0"/>
                </a:moveTo>
                <a:lnTo>
                  <a:pt x="17239331" y="0"/>
                </a:lnTo>
                <a:lnTo>
                  <a:pt x="17239331" y="3178910"/>
                </a:lnTo>
                <a:lnTo>
                  <a:pt x="0" y="31789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449" r="-1644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3943355"/>
            <a:ext cx="16230600" cy="5579269"/>
          </a:xfrm>
          <a:custGeom>
            <a:avLst/>
            <a:gdLst/>
            <a:ahLst/>
            <a:cxnLst/>
            <a:rect l="l" t="t" r="r" b="b"/>
            <a:pathLst>
              <a:path w="16230600" h="5579269">
                <a:moveTo>
                  <a:pt x="0" y="0"/>
                </a:moveTo>
                <a:lnTo>
                  <a:pt x="16230600" y="0"/>
                </a:lnTo>
                <a:lnTo>
                  <a:pt x="16230600" y="5579269"/>
                </a:lnTo>
                <a:lnTo>
                  <a:pt x="0" y="55792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935290"/>
            <a:ext cx="15379963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00"/>
              </a:lnSpc>
            </a:pPr>
            <a:r>
              <a:rPr lang="en-US" sz="7500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학생 선택권 보장을 위한 노력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222482" y="697265"/>
            <a:ext cx="5036818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39"/>
              </a:lnSpc>
            </a:pPr>
            <a:r>
              <a:rPr lang="en-US" sz="1599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전북특별자치도 교육청</a:t>
            </a:r>
          </a:p>
        </p:txBody>
      </p:sp>
      <p:sp>
        <p:nvSpPr>
          <p:cNvPr id="6" name="AutoShape 6"/>
          <p:cNvSpPr/>
          <p:nvPr/>
        </p:nvSpPr>
        <p:spPr>
          <a:xfrm>
            <a:off x="1028700" y="1266728"/>
            <a:ext cx="16230600" cy="0"/>
          </a:xfrm>
          <a:prstGeom prst="line">
            <a:avLst/>
          </a:prstGeom>
          <a:ln w="19050" cap="flat">
            <a:solidFill>
              <a:srgbClr val="49494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14261268" y="686293"/>
            <a:ext cx="959245" cy="275132"/>
          </a:xfrm>
          <a:custGeom>
            <a:avLst/>
            <a:gdLst/>
            <a:ahLst/>
            <a:cxnLst/>
            <a:rect l="l" t="t" r="r" b="b"/>
            <a:pathLst>
              <a:path w="959245" h="275132">
                <a:moveTo>
                  <a:pt x="0" y="0"/>
                </a:moveTo>
                <a:lnTo>
                  <a:pt x="959246" y="0"/>
                </a:lnTo>
                <a:lnTo>
                  <a:pt x="959246" y="275132"/>
                </a:lnTo>
                <a:lnTo>
                  <a:pt x="0" y="2751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405883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3658631"/>
            <a:ext cx="10274622" cy="5599669"/>
          </a:xfrm>
          <a:custGeom>
            <a:avLst/>
            <a:gdLst/>
            <a:ahLst/>
            <a:cxnLst/>
            <a:rect l="l" t="t" r="r" b="b"/>
            <a:pathLst>
              <a:path w="10274622" h="5599669">
                <a:moveTo>
                  <a:pt x="0" y="0"/>
                </a:moveTo>
                <a:lnTo>
                  <a:pt x="10274622" y="0"/>
                </a:lnTo>
                <a:lnTo>
                  <a:pt x="10274622" y="5599669"/>
                </a:lnTo>
                <a:lnTo>
                  <a:pt x="0" y="55996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714081" y="3963593"/>
            <a:ext cx="5294707" cy="5294707"/>
          </a:xfrm>
          <a:custGeom>
            <a:avLst/>
            <a:gdLst/>
            <a:ahLst/>
            <a:cxnLst/>
            <a:rect l="l" t="t" r="r" b="b"/>
            <a:pathLst>
              <a:path w="5294707" h="5294707">
                <a:moveTo>
                  <a:pt x="0" y="0"/>
                </a:moveTo>
                <a:lnTo>
                  <a:pt x="5294707" y="0"/>
                </a:lnTo>
                <a:lnTo>
                  <a:pt x="5294707" y="5294707"/>
                </a:lnTo>
                <a:lnTo>
                  <a:pt x="0" y="5294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935290"/>
            <a:ext cx="15379963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00"/>
              </a:lnSpc>
            </a:pPr>
            <a:r>
              <a:rPr lang="en-US" sz="7500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고교학점제 지원시스템 구축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222482" y="697265"/>
            <a:ext cx="5036818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39"/>
              </a:lnSpc>
            </a:pPr>
            <a:r>
              <a:rPr lang="en-US" sz="1599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전북특별자치도 교육청</a:t>
            </a:r>
          </a:p>
        </p:txBody>
      </p:sp>
      <p:sp>
        <p:nvSpPr>
          <p:cNvPr id="6" name="AutoShape 6"/>
          <p:cNvSpPr/>
          <p:nvPr/>
        </p:nvSpPr>
        <p:spPr>
          <a:xfrm>
            <a:off x="1028700" y="1266728"/>
            <a:ext cx="16230600" cy="0"/>
          </a:xfrm>
          <a:prstGeom prst="line">
            <a:avLst/>
          </a:prstGeom>
          <a:ln w="19050" cap="flat">
            <a:solidFill>
              <a:srgbClr val="49494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14261268" y="686293"/>
            <a:ext cx="959245" cy="275132"/>
          </a:xfrm>
          <a:custGeom>
            <a:avLst/>
            <a:gdLst/>
            <a:ahLst/>
            <a:cxnLst/>
            <a:rect l="l" t="t" r="r" b="b"/>
            <a:pathLst>
              <a:path w="959245" h="275132">
                <a:moveTo>
                  <a:pt x="0" y="0"/>
                </a:moveTo>
                <a:lnTo>
                  <a:pt x="959246" y="0"/>
                </a:lnTo>
                <a:lnTo>
                  <a:pt x="959246" y="275132"/>
                </a:lnTo>
                <a:lnTo>
                  <a:pt x="0" y="2751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691897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4487931"/>
            <a:ext cx="9867228" cy="3934557"/>
          </a:xfrm>
          <a:custGeom>
            <a:avLst/>
            <a:gdLst/>
            <a:ahLst/>
            <a:cxnLst/>
            <a:rect l="l" t="t" r="r" b="b"/>
            <a:pathLst>
              <a:path w="9867228" h="3934557">
                <a:moveTo>
                  <a:pt x="0" y="0"/>
                </a:moveTo>
                <a:lnTo>
                  <a:pt x="9867228" y="0"/>
                </a:lnTo>
                <a:lnTo>
                  <a:pt x="9867228" y="3934557"/>
                </a:lnTo>
                <a:lnTo>
                  <a:pt x="0" y="39345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195969" y="4035165"/>
            <a:ext cx="4381178" cy="4387323"/>
          </a:xfrm>
          <a:custGeom>
            <a:avLst/>
            <a:gdLst/>
            <a:ahLst/>
            <a:cxnLst/>
            <a:rect l="l" t="t" r="r" b="b"/>
            <a:pathLst>
              <a:path w="4381178" h="4387323">
                <a:moveTo>
                  <a:pt x="0" y="0"/>
                </a:moveTo>
                <a:lnTo>
                  <a:pt x="4381178" y="0"/>
                </a:lnTo>
                <a:lnTo>
                  <a:pt x="4381178" y="4387323"/>
                </a:lnTo>
                <a:lnTo>
                  <a:pt x="0" y="43873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935290"/>
            <a:ext cx="15379963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00"/>
              </a:lnSpc>
            </a:pPr>
            <a:r>
              <a:rPr lang="en-US" sz="7500" dirty="0" err="1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대학정보포털_대학어디가</a:t>
            </a:r>
            <a:r>
              <a:rPr lang="en-US" sz="7500" dirty="0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(ADIGA)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222482" y="697265"/>
            <a:ext cx="5036818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39"/>
              </a:lnSpc>
            </a:pPr>
            <a:r>
              <a:rPr lang="en-US" sz="1599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전북특별자치도 교육청</a:t>
            </a:r>
          </a:p>
        </p:txBody>
      </p:sp>
      <p:sp>
        <p:nvSpPr>
          <p:cNvPr id="6" name="AutoShape 6"/>
          <p:cNvSpPr/>
          <p:nvPr/>
        </p:nvSpPr>
        <p:spPr>
          <a:xfrm>
            <a:off x="1028700" y="1266728"/>
            <a:ext cx="16230600" cy="0"/>
          </a:xfrm>
          <a:prstGeom prst="line">
            <a:avLst/>
          </a:prstGeom>
          <a:ln w="19050" cap="flat">
            <a:solidFill>
              <a:srgbClr val="49494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14261268" y="686293"/>
            <a:ext cx="959245" cy="275132"/>
          </a:xfrm>
          <a:custGeom>
            <a:avLst/>
            <a:gdLst/>
            <a:ahLst/>
            <a:cxnLst/>
            <a:rect l="l" t="t" r="r" b="b"/>
            <a:pathLst>
              <a:path w="959245" h="275132">
                <a:moveTo>
                  <a:pt x="0" y="0"/>
                </a:moveTo>
                <a:lnTo>
                  <a:pt x="959246" y="0"/>
                </a:lnTo>
                <a:lnTo>
                  <a:pt x="959246" y="275132"/>
                </a:lnTo>
                <a:lnTo>
                  <a:pt x="0" y="2751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7565561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028700" y="1935290"/>
            <a:ext cx="15379963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00"/>
              </a:lnSpc>
            </a:pPr>
            <a:r>
              <a:rPr lang="en-US" sz="7500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대학정보포털_대학어디가(ADIGA)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222482" y="697265"/>
            <a:ext cx="5036818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39"/>
              </a:lnSpc>
            </a:pPr>
            <a:r>
              <a:rPr lang="en-US" sz="1599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전북특별자치도 교육청</a:t>
            </a:r>
          </a:p>
        </p:txBody>
      </p:sp>
      <p:sp>
        <p:nvSpPr>
          <p:cNvPr id="6" name="AutoShape 6"/>
          <p:cNvSpPr/>
          <p:nvPr/>
        </p:nvSpPr>
        <p:spPr>
          <a:xfrm>
            <a:off x="1028700" y="1266728"/>
            <a:ext cx="16230600" cy="0"/>
          </a:xfrm>
          <a:prstGeom prst="line">
            <a:avLst/>
          </a:prstGeom>
          <a:ln w="19050" cap="flat">
            <a:solidFill>
              <a:srgbClr val="49494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14261268" y="686293"/>
            <a:ext cx="959245" cy="275132"/>
          </a:xfrm>
          <a:custGeom>
            <a:avLst/>
            <a:gdLst/>
            <a:ahLst/>
            <a:cxnLst/>
            <a:rect l="l" t="t" r="r" b="b"/>
            <a:pathLst>
              <a:path w="959245" h="275132">
                <a:moveTo>
                  <a:pt x="0" y="0"/>
                </a:moveTo>
                <a:lnTo>
                  <a:pt x="959246" y="0"/>
                </a:lnTo>
                <a:lnTo>
                  <a:pt x="959246" y="275132"/>
                </a:lnTo>
                <a:lnTo>
                  <a:pt x="0" y="2751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8" name="내용 개체 틀 4">
            <a:extLst>
              <a:ext uri="{FF2B5EF4-FFF2-40B4-BE49-F238E27FC236}">
                <a16:creationId xmlns:a16="http://schemas.microsoft.com/office/drawing/2014/main" id="{8E51754B-DF71-4B59-8A56-FB5B179C4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0" y="3390900"/>
            <a:ext cx="7048500" cy="596450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9" name="내용 개체 틀 5">
            <a:extLst>
              <a:ext uri="{FF2B5EF4-FFF2-40B4-BE49-F238E27FC236}">
                <a16:creationId xmlns:a16="http://schemas.microsoft.com/office/drawing/2014/main" id="{08FA825B-38B8-4DFB-94F4-A4A0FEA57D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2300" y="3434826"/>
            <a:ext cx="6477000" cy="5956497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7051830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7789310"/>
            <a:ext cx="10462103" cy="1390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0"/>
              </a:lnSpc>
              <a:spcBef>
                <a:spcPct val="0"/>
              </a:spcBef>
            </a:pPr>
            <a:r>
              <a:rPr lang="en-US" sz="9000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달라진 평가체제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6294195"/>
            <a:ext cx="8977585" cy="1390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0"/>
              </a:lnSpc>
              <a:spcBef>
                <a:spcPct val="0"/>
              </a:spcBef>
            </a:pPr>
            <a:r>
              <a:rPr lang="en-US" sz="9000" dirty="0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04</a:t>
            </a:r>
          </a:p>
        </p:txBody>
      </p:sp>
      <p:sp>
        <p:nvSpPr>
          <p:cNvPr id="4" name="AutoShape 4"/>
          <p:cNvSpPr/>
          <p:nvPr/>
        </p:nvSpPr>
        <p:spPr>
          <a:xfrm>
            <a:off x="1028700" y="1266728"/>
            <a:ext cx="16230600" cy="0"/>
          </a:xfrm>
          <a:prstGeom prst="line">
            <a:avLst/>
          </a:prstGeom>
          <a:ln w="19050" cap="flat">
            <a:solidFill>
              <a:srgbClr val="49494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TextBox 5"/>
          <p:cNvSpPr txBox="1"/>
          <p:nvPr/>
        </p:nvSpPr>
        <p:spPr>
          <a:xfrm>
            <a:off x="12222482" y="697265"/>
            <a:ext cx="5036818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39"/>
              </a:lnSpc>
            </a:pPr>
            <a:r>
              <a:rPr lang="en-US" sz="1599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전북특별자치도 교육청</a:t>
            </a:r>
          </a:p>
        </p:txBody>
      </p:sp>
      <p:sp>
        <p:nvSpPr>
          <p:cNvPr id="6" name="Freeform 6"/>
          <p:cNvSpPr/>
          <p:nvPr/>
        </p:nvSpPr>
        <p:spPr>
          <a:xfrm>
            <a:off x="14261268" y="686293"/>
            <a:ext cx="959245" cy="275132"/>
          </a:xfrm>
          <a:custGeom>
            <a:avLst/>
            <a:gdLst/>
            <a:ahLst/>
            <a:cxnLst/>
            <a:rect l="l" t="t" r="r" b="b"/>
            <a:pathLst>
              <a:path w="959245" h="275132">
                <a:moveTo>
                  <a:pt x="0" y="0"/>
                </a:moveTo>
                <a:lnTo>
                  <a:pt x="959246" y="0"/>
                </a:lnTo>
                <a:lnTo>
                  <a:pt x="959246" y="275132"/>
                </a:lnTo>
                <a:lnTo>
                  <a:pt x="0" y="2751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8606496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3088084"/>
            <a:ext cx="16230600" cy="5903881"/>
          </a:xfrm>
          <a:custGeom>
            <a:avLst/>
            <a:gdLst/>
            <a:ahLst/>
            <a:cxnLst/>
            <a:rect l="l" t="t" r="r" b="b"/>
            <a:pathLst>
              <a:path w="16230600" h="5903881">
                <a:moveTo>
                  <a:pt x="0" y="0"/>
                </a:moveTo>
                <a:lnTo>
                  <a:pt x="16230600" y="0"/>
                </a:lnTo>
                <a:lnTo>
                  <a:pt x="16230600" y="5903880"/>
                </a:lnTo>
                <a:lnTo>
                  <a:pt x="0" y="59038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1935290"/>
            <a:ext cx="14306056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00"/>
              </a:lnSpc>
            </a:pPr>
            <a:r>
              <a:rPr lang="en-US" sz="7500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평가 체제의 변화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2222482" y="697265"/>
            <a:ext cx="5036818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39"/>
              </a:lnSpc>
            </a:pPr>
            <a:r>
              <a:rPr lang="en-US" sz="1599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전북특별자치도 교육청</a:t>
            </a:r>
          </a:p>
        </p:txBody>
      </p:sp>
      <p:sp>
        <p:nvSpPr>
          <p:cNvPr id="5" name="AutoShape 5"/>
          <p:cNvSpPr/>
          <p:nvPr/>
        </p:nvSpPr>
        <p:spPr>
          <a:xfrm>
            <a:off x="1028700" y="1266728"/>
            <a:ext cx="16230600" cy="0"/>
          </a:xfrm>
          <a:prstGeom prst="line">
            <a:avLst/>
          </a:prstGeom>
          <a:ln w="19050" cap="flat">
            <a:solidFill>
              <a:srgbClr val="49494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>
            <a:off x="14261268" y="686293"/>
            <a:ext cx="959245" cy="275132"/>
          </a:xfrm>
          <a:custGeom>
            <a:avLst/>
            <a:gdLst/>
            <a:ahLst/>
            <a:cxnLst/>
            <a:rect l="l" t="t" r="r" b="b"/>
            <a:pathLst>
              <a:path w="959245" h="275132">
                <a:moveTo>
                  <a:pt x="0" y="0"/>
                </a:moveTo>
                <a:lnTo>
                  <a:pt x="959246" y="0"/>
                </a:lnTo>
                <a:lnTo>
                  <a:pt x="959246" y="275132"/>
                </a:lnTo>
                <a:lnTo>
                  <a:pt x="0" y="2751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860040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07048" y="3370478"/>
            <a:ext cx="5594706" cy="6251519"/>
          </a:xfrm>
          <a:custGeom>
            <a:avLst/>
            <a:gdLst/>
            <a:ahLst/>
            <a:cxnLst/>
            <a:rect l="l" t="t" r="r" b="b"/>
            <a:pathLst>
              <a:path w="5594706" h="6251519">
                <a:moveTo>
                  <a:pt x="0" y="0"/>
                </a:moveTo>
                <a:lnTo>
                  <a:pt x="5594706" y="0"/>
                </a:lnTo>
                <a:lnTo>
                  <a:pt x="5594706" y="6251519"/>
                </a:lnTo>
                <a:lnTo>
                  <a:pt x="0" y="62515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855" t="-2214" r="-28144" b="-553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994419" y="3370478"/>
            <a:ext cx="5536927" cy="6410732"/>
          </a:xfrm>
          <a:custGeom>
            <a:avLst/>
            <a:gdLst/>
            <a:ahLst/>
            <a:cxnLst/>
            <a:rect l="l" t="t" r="r" b="b"/>
            <a:pathLst>
              <a:path w="5536927" h="6410732">
                <a:moveTo>
                  <a:pt x="0" y="0"/>
                </a:moveTo>
                <a:lnTo>
                  <a:pt x="5536927" y="0"/>
                </a:lnTo>
                <a:lnTo>
                  <a:pt x="5536927" y="6410732"/>
                </a:lnTo>
                <a:lnTo>
                  <a:pt x="0" y="64107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2186" r="-34155" b="-6494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935290"/>
            <a:ext cx="14306056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00"/>
              </a:lnSpc>
            </a:pPr>
            <a:r>
              <a:rPr lang="en-US" sz="7500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상대평가와 성취(절대)평가 병행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222482" y="697265"/>
            <a:ext cx="5036818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39"/>
              </a:lnSpc>
            </a:pPr>
            <a:r>
              <a:rPr lang="en-US" sz="1599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전북특별자치도 교육청</a:t>
            </a:r>
          </a:p>
        </p:txBody>
      </p:sp>
      <p:sp>
        <p:nvSpPr>
          <p:cNvPr id="6" name="AutoShape 6"/>
          <p:cNvSpPr/>
          <p:nvPr/>
        </p:nvSpPr>
        <p:spPr>
          <a:xfrm>
            <a:off x="1028700" y="1266728"/>
            <a:ext cx="16230600" cy="0"/>
          </a:xfrm>
          <a:prstGeom prst="line">
            <a:avLst/>
          </a:prstGeom>
          <a:ln w="19050" cap="flat">
            <a:solidFill>
              <a:srgbClr val="49494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14261268" y="686293"/>
            <a:ext cx="959245" cy="275132"/>
          </a:xfrm>
          <a:custGeom>
            <a:avLst/>
            <a:gdLst/>
            <a:ahLst/>
            <a:cxnLst/>
            <a:rect l="l" t="t" r="r" b="b"/>
            <a:pathLst>
              <a:path w="959245" h="275132">
                <a:moveTo>
                  <a:pt x="0" y="0"/>
                </a:moveTo>
                <a:lnTo>
                  <a:pt x="959246" y="0"/>
                </a:lnTo>
                <a:lnTo>
                  <a:pt x="959246" y="275132"/>
                </a:lnTo>
                <a:lnTo>
                  <a:pt x="0" y="2751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2007250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23173" y="3490992"/>
            <a:ext cx="15347790" cy="6334625"/>
          </a:xfrm>
          <a:custGeom>
            <a:avLst/>
            <a:gdLst/>
            <a:ahLst/>
            <a:cxnLst/>
            <a:rect l="l" t="t" r="r" b="b"/>
            <a:pathLst>
              <a:path w="15347790" h="6334625">
                <a:moveTo>
                  <a:pt x="0" y="0"/>
                </a:moveTo>
                <a:lnTo>
                  <a:pt x="15347790" y="0"/>
                </a:lnTo>
                <a:lnTo>
                  <a:pt x="15347790" y="6334625"/>
                </a:lnTo>
                <a:lnTo>
                  <a:pt x="0" y="63346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25" b="-42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1935290"/>
            <a:ext cx="14306056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00"/>
              </a:lnSpc>
            </a:pPr>
            <a:r>
              <a:rPr lang="ko-KR" altLang="en-US" sz="7500" dirty="0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내신 석차 산출의 변화</a:t>
            </a:r>
            <a:endParaRPr lang="en-US" sz="7500" dirty="0">
              <a:solidFill>
                <a:srgbClr val="494949"/>
              </a:solidFill>
              <a:latin typeface="네모고딕"/>
              <a:ea typeface="네모고딕"/>
              <a:cs typeface="네모고딕"/>
              <a:sym typeface="네모고딕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2222482" y="697265"/>
            <a:ext cx="5036818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39"/>
              </a:lnSpc>
            </a:pPr>
            <a:r>
              <a:rPr lang="en-US" sz="1599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전북특별자치도 교육청</a:t>
            </a:r>
          </a:p>
        </p:txBody>
      </p:sp>
      <p:sp>
        <p:nvSpPr>
          <p:cNvPr id="5" name="AutoShape 5"/>
          <p:cNvSpPr/>
          <p:nvPr/>
        </p:nvSpPr>
        <p:spPr>
          <a:xfrm>
            <a:off x="1028700" y="1266728"/>
            <a:ext cx="16230600" cy="0"/>
          </a:xfrm>
          <a:prstGeom prst="line">
            <a:avLst/>
          </a:prstGeom>
          <a:ln w="19050" cap="flat">
            <a:solidFill>
              <a:srgbClr val="49494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>
            <a:off x="14261268" y="686293"/>
            <a:ext cx="959245" cy="275132"/>
          </a:xfrm>
          <a:custGeom>
            <a:avLst/>
            <a:gdLst/>
            <a:ahLst/>
            <a:cxnLst/>
            <a:rect l="l" t="t" r="r" b="b"/>
            <a:pathLst>
              <a:path w="959245" h="275132">
                <a:moveTo>
                  <a:pt x="0" y="0"/>
                </a:moveTo>
                <a:lnTo>
                  <a:pt x="959246" y="0"/>
                </a:lnTo>
                <a:lnTo>
                  <a:pt x="959246" y="275132"/>
                </a:lnTo>
                <a:lnTo>
                  <a:pt x="0" y="2751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4021114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1266728"/>
            <a:ext cx="16230600" cy="0"/>
          </a:xfrm>
          <a:prstGeom prst="line">
            <a:avLst/>
          </a:prstGeom>
          <a:ln w="19050" cap="flat">
            <a:solidFill>
              <a:srgbClr val="49494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TextBox 3"/>
          <p:cNvSpPr txBox="1"/>
          <p:nvPr/>
        </p:nvSpPr>
        <p:spPr>
          <a:xfrm>
            <a:off x="1028700" y="1935290"/>
            <a:ext cx="5448300" cy="22860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000"/>
              </a:lnSpc>
            </a:pPr>
            <a:r>
              <a:rPr lang="en-US" sz="7500" dirty="0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5등급 </a:t>
            </a:r>
            <a:r>
              <a:rPr lang="en-US" sz="7500" dirty="0" err="1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체제에</a:t>
            </a:r>
            <a:r>
              <a:rPr lang="en-US" sz="7500" dirty="0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 </a:t>
            </a:r>
            <a:r>
              <a:rPr lang="en-US" sz="7500" dirty="0" err="1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대한</a:t>
            </a:r>
            <a:r>
              <a:rPr lang="en-US" sz="7500" dirty="0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 </a:t>
            </a:r>
            <a:r>
              <a:rPr lang="en-US" sz="7500" dirty="0" err="1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평가</a:t>
            </a:r>
            <a:endParaRPr lang="en-US" sz="7500" dirty="0">
              <a:solidFill>
                <a:srgbClr val="494949"/>
              </a:solidFill>
              <a:latin typeface="네모고딕"/>
              <a:ea typeface="네모고딕"/>
              <a:cs typeface="네모고딕"/>
              <a:sym typeface="네모고딕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7009306" y="2322588"/>
            <a:ext cx="10249994" cy="2627305"/>
            <a:chOff x="0" y="0"/>
            <a:chExt cx="13666658" cy="3503074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3666658" cy="3503074"/>
              <a:chOff x="0" y="0"/>
              <a:chExt cx="2699587" cy="691965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699587" cy="691965"/>
              </a:xfrm>
              <a:custGeom>
                <a:avLst/>
                <a:gdLst/>
                <a:ahLst/>
                <a:cxnLst/>
                <a:rect l="l" t="t" r="r" b="b"/>
                <a:pathLst>
                  <a:path w="2699587" h="691965">
                    <a:moveTo>
                      <a:pt x="0" y="0"/>
                    </a:moveTo>
                    <a:lnTo>
                      <a:pt x="2699587" y="0"/>
                    </a:lnTo>
                    <a:lnTo>
                      <a:pt x="2699587" y="691965"/>
                    </a:lnTo>
                    <a:lnTo>
                      <a:pt x="0" y="691965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494949"/>
                </a:solidFill>
                <a:prstDash val="solid"/>
                <a:miter/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9525"/>
                <a:ext cx="2699587" cy="70149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40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1082943" y="727076"/>
              <a:ext cx="11373883" cy="22057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320"/>
                </a:lnSpc>
              </a:pPr>
              <a:r>
                <a:rPr lang="en-US" sz="2400" dirty="0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•</a:t>
              </a:r>
              <a:r>
                <a:rPr lang="en-US" sz="2400" dirty="0" err="1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모든</a:t>
              </a:r>
              <a:r>
                <a:rPr lang="en-US" sz="2400" dirty="0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 </a:t>
              </a:r>
              <a:r>
                <a:rPr lang="en-US" sz="2400" dirty="0" err="1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과목의</a:t>
              </a:r>
              <a:r>
                <a:rPr lang="en-US" sz="2400" dirty="0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 </a:t>
              </a:r>
              <a:r>
                <a:rPr lang="en-US" sz="2400" dirty="0" err="1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동일한</a:t>
              </a:r>
              <a:r>
                <a:rPr lang="en-US" sz="2400" dirty="0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 </a:t>
              </a:r>
              <a:r>
                <a:rPr lang="en-US" sz="2400" dirty="0" err="1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평가체제</a:t>
              </a:r>
              <a:r>
                <a:rPr lang="en-US" sz="2400" dirty="0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(5등급 </a:t>
              </a:r>
              <a:r>
                <a:rPr lang="en-US" sz="2400" dirty="0" err="1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상대평가</a:t>
              </a:r>
              <a:r>
                <a:rPr lang="en-US" sz="2400" dirty="0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)</a:t>
              </a:r>
            </a:p>
            <a:p>
              <a:pPr algn="l">
                <a:lnSpc>
                  <a:spcPts val="4320"/>
                </a:lnSpc>
              </a:pPr>
              <a:r>
                <a:rPr lang="en-US" sz="2400" dirty="0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•9등급제에 </a:t>
              </a:r>
              <a:r>
                <a:rPr lang="en-US" sz="2400" dirty="0" err="1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비해</a:t>
              </a:r>
              <a:r>
                <a:rPr lang="en-US" sz="2400" dirty="0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과도한</a:t>
              </a:r>
              <a:r>
                <a:rPr lang="en-US" sz="2400" b="1" dirty="0">
                  <a:solidFill>
                    <a:srgbClr val="FF0000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내신</a:t>
              </a:r>
              <a:r>
                <a:rPr lang="en-US" sz="2400" b="1" dirty="0">
                  <a:solidFill>
                    <a:srgbClr val="FF0000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경쟁</a:t>
              </a:r>
              <a:r>
                <a:rPr lang="en-US" sz="2400" b="1" dirty="0">
                  <a:solidFill>
                    <a:srgbClr val="FF0000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다소</a:t>
              </a:r>
              <a:r>
                <a:rPr lang="en-US" sz="2400" b="1" dirty="0">
                  <a:solidFill>
                    <a:srgbClr val="FF0000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완화</a:t>
              </a:r>
              <a:r>
                <a:rPr lang="en-US" sz="2400" b="1" dirty="0">
                  <a:solidFill>
                    <a:srgbClr val="FF0000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 </a:t>
              </a:r>
            </a:p>
            <a:p>
              <a:pPr marL="0" lvl="0" indent="0" algn="l">
                <a:lnSpc>
                  <a:spcPts val="4320"/>
                </a:lnSpc>
              </a:pPr>
              <a:r>
                <a:rPr lang="en-US" sz="2400" dirty="0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•</a:t>
              </a:r>
              <a:r>
                <a:rPr lang="en-US" sz="2400" dirty="0" err="1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소규모</a:t>
              </a:r>
              <a:r>
                <a:rPr lang="en-US" sz="2400" u="none" strike="noStrike" dirty="0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 </a:t>
              </a:r>
              <a:r>
                <a:rPr lang="en-US" sz="2400" u="none" strike="noStrike" dirty="0" err="1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학교</a:t>
              </a:r>
              <a:r>
                <a:rPr lang="en-US" sz="2400" u="none" strike="noStrike" dirty="0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 &amp; </a:t>
              </a:r>
              <a:r>
                <a:rPr lang="en-US" sz="2400" u="none" strike="noStrike" dirty="0" err="1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소규모</a:t>
              </a:r>
              <a:r>
                <a:rPr lang="en-US" sz="2400" u="none" strike="noStrike" dirty="0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 </a:t>
              </a:r>
              <a:r>
                <a:rPr lang="en-US" sz="2400" u="none" strike="noStrike" dirty="0" err="1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과목</a:t>
              </a:r>
              <a:r>
                <a:rPr lang="en-US" sz="2400" u="none" strike="noStrike" dirty="0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 </a:t>
              </a:r>
              <a:r>
                <a:rPr lang="en-US" sz="2400" u="none" strike="noStrike" dirty="0" err="1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불리함</a:t>
              </a:r>
              <a:r>
                <a:rPr lang="en-US" sz="2400" u="none" strike="noStrike" dirty="0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 </a:t>
              </a:r>
              <a:r>
                <a:rPr lang="en-US" sz="2400" u="none" strike="noStrike" dirty="0" err="1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다소</a:t>
              </a:r>
              <a:r>
                <a:rPr lang="en-US" sz="2400" u="none" strike="noStrike" dirty="0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 </a:t>
              </a:r>
              <a:r>
                <a:rPr lang="en-US" sz="2400" u="none" strike="noStrike" dirty="0" err="1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해소</a:t>
              </a:r>
              <a:endParaRPr lang="en-US" sz="2400" u="none" strike="noStrike" dirty="0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009306" y="6381440"/>
            <a:ext cx="10249994" cy="2627305"/>
            <a:chOff x="0" y="0"/>
            <a:chExt cx="13666658" cy="350307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3666658" cy="3503074"/>
              <a:chOff x="0" y="0"/>
              <a:chExt cx="2699587" cy="691965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699587" cy="691965"/>
              </a:xfrm>
              <a:custGeom>
                <a:avLst/>
                <a:gdLst/>
                <a:ahLst/>
                <a:cxnLst/>
                <a:rect l="l" t="t" r="r" b="b"/>
                <a:pathLst>
                  <a:path w="2699587" h="691965">
                    <a:moveTo>
                      <a:pt x="0" y="0"/>
                    </a:moveTo>
                    <a:lnTo>
                      <a:pt x="2699587" y="0"/>
                    </a:lnTo>
                    <a:lnTo>
                      <a:pt x="2699587" y="691965"/>
                    </a:lnTo>
                    <a:lnTo>
                      <a:pt x="0" y="691965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494949"/>
                </a:solidFill>
                <a:prstDash val="solid"/>
                <a:miter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9525"/>
                <a:ext cx="2699587" cy="70149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40"/>
                  </a:lnSpc>
                </a:pPr>
                <a:endParaRPr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1209831" y="727076"/>
              <a:ext cx="11246995" cy="22057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320"/>
                </a:lnSpc>
              </a:pPr>
              <a:r>
                <a:rPr lang="en-US" sz="2400" dirty="0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•</a:t>
              </a:r>
              <a:r>
                <a:rPr lang="en-US" sz="2400" dirty="0" err="1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등급</a:t>
              </a:r>
              <a:r>
                <a:rPr lang="en-US" sz="2400" dirty="0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 </a:t>
              </a:r>
              <a:r>
                <a:rPr lang="en-US" sz="2400" dirty="0" err="1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산출</a:t>
              </a:r>
              <a:r>
                <a:rPr lang="en-US" sz="2400" dirty="0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 </a:t>
              </a:r>
              <a:r>
                <a:rPr lang="en-US" sz="2400" dirty="0" err="1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과목</a:t>
              </a:r>
              <a:r>
                <a:rPr lang="en-US" sz="2400" dirty="0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 </a:t>
              </a:r>
              <a:r>
                <a:rPr lang="en-US" sz="2400" dirty="0" err="1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증가→학생</a:t>
              </a:r>
              <a:r>
                <a:rPr lang="en-US" sz="2400" u="none" strike="noStrike" dirty="0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 </a:t>
              </a:r>
              <a:r>
                <a:rPr lang="en-US" sz="2400" u="none" strike="noStrike" dirty="0" err="1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부담</a:t>
              </a:r>
              <a:r>
                <a:rPr lang="en-US" sz="2400" u="none" strike="noStrike" dirty="0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 </a:t>
              </a:r>
              <a:r>
                <a:rPr lang="en-US" sz="2400" u="none" strike="noStrike" dirty="0" err="1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증가</a:t>
              </a:r>
              <a:endParaRPr lang="en-US" sz="2400" u="none" strike="noStrike" dirty="0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endParaRPr>
            </a:p>
            <a:p>
              <a:pPr marL="0" lvl="0" indent="0" algn="l">
                <a:lnSpc>
                  <a:spcPts val="4320"/>
                </a:lnSpc>
              </a:pPr>
              <a:r>
                <a:rPr lang="en-US" sz="2400" u="none" strike="noStrike" dirty="0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•</a:t>
              </a:r>
              <a:r>
                <a:rPr lang="en-US" sz="2400" u="none" strike="noStrike" dirty="0" err="1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일부</a:t>
              </a:r>
              <a:r>
                <a:rPr lang="en-US" sz="2400" u="none" strike="noStrike" dirty="0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 </a:t>
              </a:r>
              <a:r>
                <a:rPr lang="en-US" sz="2400" u="none" strike="noStrike" dirty="0" err="1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상위권</a:t>
              </a:r>
              <a:r>
                <a:rPr lang="en-US" sz="2400" u="none" strike="noStrike" dirty="0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 </a:t>
              </a:r>
              <a:r>
                <a:rPr lang="en-US" sz="2400" u="none" strike="noStrike" dirty="0" err="1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대학의</a:t>
              </a:r>
              <a:r>
                <a:rPr lang="en-US" sz="2400" u="none" strike="noStrike" dirty="0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 </a:t>
              </a:r>
              <a:r>
                <a:rPr lang="en-US" sz="2400" u="none" strike="noStrike" dirty="0" err="1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지원자</a:t>
              </a:r>
              <a:r>
                <a:rPr lang="en-US" sz="2400" u="none" strike="noStrike" dirty="0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 </a:t>
              </a:r>
              <a:r>
                <a:rPr lang="en-US" sz="2400" b="1" u="none" strike="noStrike" dirty="0" err="1">
                  <a:solidFill>
                    <a:srgbClr val="FF0000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변별력</a:t>
              </a:r>
              <a:r>
                <a:rPr lang="en-US" sz="2400" b="1" u="none" strike="noStrike" dirty="0">
                  <a:solidFill>
                    <a:srgbClr val="FF0000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 </a:t>
              </a:r>
              <a:r>
                <a:rPr lang="en-US" sz="2400" b="1" u="none" strike="noStrike" dirty="0" err="1">
                  <a:solidFill>
                    <a:srgbClr val="FF0000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약화</a:t>
              </a:r>
              <a:r>
                <a:rPr lang="en-US" sz="2400" b="1" u="none" strike="noStrike" dirty="0">
                  <a:solidFill>
                    <a:srgbClr val="FF0000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 </a:t>
              </a:r>
              <a:r>
                <a:rPr lang="en-US" sz="2400" u="none" strike="noStrike" dirty="0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→</a:t>
              </a:r>
              <a:r>
                <a:rPr lang="en-US" sz="2400" u="none" strike="noStrike" dirty="0" err="1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다양한</a:t>
              </a:r>
              <a:r>
                <a:rPr lang="en-US" sz="2400" u="none" strike="noStrike" dirty="0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 </a:t>
              </a:r>
              <a:r>
                <a:rPr lang="en-US" sz="2400" u="none" strike="noStrike" dirty="0" err="1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전형</a:t>
              </a:r>
              <a:r>
                <a:rPr lang="en-US" sz="2400" u="none" strike="noStrike" dirty="0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 </a:t>
              </a:r>
              <a:r>
                <a:rPr lang="en-US" sz="2400" u="none" strike="noStrike" dirty="0" err="1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추가</a:t>
              </a:r>
              <a:endParaRPr lang="en-US" sz="2400" u="none" strike="noStrike" dirty="0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endParaRPr>
            </a:p>
            <a:p>
              <a:pPr marL="0" lvl="0" indent="0" algn="l">
                <a:lnSpc>
                  <a:spcPts val="4320"/>
                </a:lnSpc>
              </a:pPr>
              <a:r>
                <a:rPr lang="en-US" sz="2400" u="none" strike="noStrike" dirty="0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•</a:t>
              </a:r>
              <a:r>
                <a:rPr lang="en-US" sz="2400" u="none" strike="noStrike" dirty="0" err="1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선택과목</a:t>
              </a:r>
              <a:r>
                <a:rPr lang="en-US" sz="2400" u="none" strike="noStrike" dirty="0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 </a:t>
              </a:r>
              <a:r>
                <a:rPr lang="en-US" sz="2400" u="none" strike="noStrike" dirty="0" err="1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기준</a:t>
              </a:r>
              <a:r>
                <a:rPr lang="en-US" sz="2400" u="none" strike="noStrike" dirty="0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 → </a:t>
              </a:r>
              <a:r>
                <a:rPr lang="en-US" sz="2400" u="none" strike="noStrike" dirty="0" err="1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여전히</a:t>
              </a:r>
              <a:r>
                <a:rPr lang="en-US" sz="2400" u="none" strike="noStrike" dirty="0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 </a:t>
              </a:r>
              <a:r>
                <a:rPr lang="en-US" sz="2400" u="none" strike="noStrike" dirty="0" err="1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등급</a:t>
              </a:r>
              <a:r>
                <a:rPr lang="en-US" sz="2400" u="none" strike="noStrike" dirty="0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 </a:t>
              </a:r>
              <a:r>
                <a:rPr lang="en-US" sz="2400" u="none" strike="noStrike" dirty="0" err="1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유리함을</a:t>
              </a:r>
              <a:r>
                <a:rPr lang="en-US" sz="2400" u="none" strike="noStrike" dirty="0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 </a:t>
              </a:r>
              <a:r>
                <a:rPr lang="en-US" sz="2400" u="none" strike="noStrike" dirty="0" err="1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우선할</a:t>
              </a:r>
              <a:r>
                <a:rPr lang="en-US" sz="2400" u="none" strike="noStrike" dirty="0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 </a:t>
              </a:r>
              <a:r>
                <a:rPr lang="en-US" sz="2400" u="none" strike="noStrike" dirty="0" err="1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가능성</a:t>
              </a:r>
              <a:endParaRPr lang="en-US" sz="2400" u="none" strike="noStrike" dirty="0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821513" y="1935290"/>
            <a:ext cx="2644974" cy="774597"/>
            <a:chOff x="0" y="0"/>
            <a:chExt cx="696619" cy="20400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96619" cy="204009"/>
            </a:xfrm>
            <a:custGeom>
              <a:avLst/>
              <a:gdLst/>
              <a:ahLst/>
              <a:cxnLst/>
              <a:rect l="l" t="t" r="r" b="b"/>
              <a:pathLst>
                <a:path w="696619" h="204009">
                  <a:moveTo>
                    <a:pt x="0" y="0"/>
                  </a:moveTo>
                  <a:lnTo>
                    <a:pt x="696619" y="0"/>
                  </a:lnTo>
                  <a:lnTo>
                    <a:pt x="696619" y="204009"/>
                  </a:lnTo>
                  <a:lnTo>
                    <a:pt x="0" y="204009"/>
                  </a:lnTo>
                  <a:close/>
                </a:path>
              </a:pathLst>
            </a:custGeom>
            <a:solidFill>
              <a:srgbClr val="494949"/>
            </a:solidFill>
            <a:ln cap="sq">
              <a:noFill/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696619" cy="2230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r>
                <a:rPr lang="en-US" sz="2000" b="1">
                  <a:solidFill>
                    <a:srgbClr val="F9F9F9"/>
                  </a:solidFill>
                  <a:latin typeface="네모고딕 Medium"/>
                  <a:ea typeface="네모고딕 Medium"/>
                  <a:cs typeface="네모고딕 Medium"/>
                  <a:sym typeface="네모고딕 Medium"/>
                </a:rPr>
                <a:t>#긍정적인 측면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7821513" y="5994142"/>
            <a:ext cx="2644974" cy="774597"/>
            <a:chOff x="0" y="0"/>
            <a:chExt cx="696619" cy="20400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96619" cy="204009"/>
            </a:xfrm>
            <a:custGeom>
              <a:avLst/>
              <a:gdLst/>
              <a:ahLst/>
              <a:cxnLst/>
              <a:rect l="l" t="t" r="r" b="b"/>
              <a:pathLst>
                <a:path w="696619" h="204009">
                  <a:moveTo>
                    <a:pt x="0" y="0"/>
                  </a:moveTo>
                  <a:lnTo>
                    <a:pt x="696619" y="0"/>
                  </a:lnTo>
                  <a:lnTo>
                    <a:pt x="696619" y="204009"/>
                  </a:lnTo>
                  <a:lnTo>
                    <a:pt x="0" y="204009"/>
                  </a:lnTo>
                  <a:close/>
                </a:path>
              </a:pathLst>
            </a:custGeom>
            <a:solidFill>
              <a:srgbClr val="494949"/>
            </a:solidFill>
            <a:ln cap="sq">
              <a:noFill/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19050"/>
              <a:ext cx="696619" cy="2230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400"/>
                </a:lnSpc>
                <a:spcBef>
                  <a:spcPct val="0"/>
                </a:spcBef>
              </a:pPr>
              <a:r>
                <a:rPr lang="en-US" sz="2000" b="1" u="none" strike="noStrike">
                  <a:solidFill>
                    <a:srgbClr val="F9F9F9"/>
                  </a:solidFill>
                  <a:latin typeface="네모고딕 Medium"/>
                  <a:ea typeface="네모고딕 Medium"/>
                  <a:cs typeface="네모고딕 Medium"/>
                  <a:sym typeface="네모고딕 Medium"/>
                </a:rPr>
                <a:t>#부정적인 측면</a:t>
              </a: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2222482" y="697265"/>
            <a:ext cx="5036818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39"/>
              </a:lnSpc>
            </a:pPr>
            <a:r>
              <a:rPr lang="en-US" sz="1599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전북특별자치도 교육청</a:t>
            </a:r>
          </a:p>
        </p:txBody>
      </p:sp>
      <p:sp>
        <p:nvSpPr>
          <p:cNvPr id="21" name="Freeform 21"/>
          <p:cNvSpPr/>
          <p:nvPr/>
        </p:nvSpPr>
        <p:spPr>
          <a:xfrm>
            <a:off x="14261268" y="686293"/>
            <a:ext cx="959245" cy="275132"/>
          </a:xfrm>
          <a:custGeom>
            <a:avLst/>
            <a:gdLst/>
            <a:ahLst/>
            <a:cxnLst/>
            <a:rect l="l" t="t" r="r" b="b"/>
            <a:pathLst>
              <a:path w="959245" h="275132">
                <a:moveTo>
                  <a:pt x="0" y="0"/>
                </a:moveTo>
                <a:lnTo>
                  <a:pt x="959246" y="0"/>
                </a:lnTo>
                <a:lnTo>
                  <a:pt x="959246" y="275132"/>
                </a:lnTo>
                <a:lnTo>
                  <a:pt x="0" y="2751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5888873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4700415"/>
            <a:ext cx="8520558" cy="4557885"/>
          </a:xfrm>
          <a:custGeom>
            <a:avLst/>
            <a:gdLst/>
            <a:ahLst/>
            <a:cxnLst/>
            <a:rect l="l" t="t" r="r" b="b"/>
            <a:pathLst>
              <a:path w="8520558" h="4557885">
                <a:moveTo>
                  <a:pt x="0" y="0"/>
                </a:moveTo>
                <a:lnTo>
                  <a:pt x="8520558" y="0"/>
                </a:lnTo>
                <a:lnTo>
                  <a:pt x="8520558" y="4557885"/>
                </a:lnTo>
                <a:lnTo>
                  <a:pt x="0" y="45578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6790" t="-43735" r="-47878" b="-4322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33944" y="2892725"/>
            <a:ext cx="13150862" cy="1807690"/>
          </a:xfrm>
          <a:custGeom>
            <a:avLst/>
            <a:gdLst/>
            <a:ahLst/>
            <a:cxnLst/>
            <a:rect l="l" t="t" r="r" b="b"/>
            <a:pathLst>
              <a:path w="13150862" h="1807690">
                <a:moveTo>
                  <a:pt x="0" y="0"/>
                </a:moveTo>
                <a:lnTo>
                  <a:pt x="13150862" y="0"/>
                </a:lnTo>
                <a:lnTo>
                  <a:pt x="13150862" y="1807690"/>
                </a:lnTo>
                <a:lnTo>
                  <a:pt x="0" y="18076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871" t="-13405" r="-47220" b="-2355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749186" y="3231690"/>
            <a:ext cx="5776773" cy="6026610"/>
          </a:xfrm>
          <a:custGeom>
            <a:avLst/>
            <a:gdLst/>
            <a:ahLst/>
            <a:cxnLst/>
            <a:rect l="l" t="t" r="r" b="b"/>
            <a:pathLst>
              <a:path w="5776773" h="6026610">
                <a:moveTo>
                  <a:pt x="0" y="0"/>
                </a:moveTo>
                <a:lnTo>
                  <a:pt x="5776773" y="0"/>
                </a:lnTo>
                <a:lnTo>
                  <a:pt x="5776773" y="6026610"/>
                </a:lnTo>
                <a:lnTo>
                  <a:pt x="0" y="60266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6256" t="-37922" r="-39009" b="-39152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1935290"/>
            <a:ext cx="14306056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00"/>
              </a:lnSpc>
            </a:pPr>
            <a:r>
              <a:rPr lang="en-US" sz="7500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성취평가제란?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222482" y="697265"/>
            <a:ext cx="5036818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39"/>
              </a:lnSpc>
            </a:pPr>
            <a:r>
              <a:rPr lang="en-US" sz="1599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전북특별자치도 교육청</a:t>
            </a:r>
          </a:p>
        </p:txBody>
      </p:sp>
      <p:sp>
        <p:nvSpPr>
          <p:cNvPr id="7" name="AutoShape 7"/>
          <p:cNvSpPr/>
          <p:nvPr/>
        </p:nvSpPr>
        <p:spPr>
          <a:xfrm>
            <a:off x="1028700" y="1266728"/>
            <a:ext cx="16230600" cy="0"/>
          </a:xfrm>
          <a:prstGeom prst="line">
            <a:avLst/>
          </a:prstGeom>
          <a:ln w="19050" cap="flat">
            <a:solidFill>
              <a:srgbClr val="49494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14261268" y="686293"/>
            <a:ext cx="959245" cy="275132"/>
          </a:xfrm>
          <a:custGeom>
            <a:avLst/>
            <a:gdLst/>
            <a:ahLst/>
            <a:cxnLst/>
            <a:rect l="l" t="t" r="r" b="b"/>
            <a:pathLst>
              <a:path w="959245" h="275132">
                <a:moveTo>
                  <a:pt x="0" y="0"/>
                </a:moveTo>
                <a:lnTo>
                  <a:pt x="959246" y="0"/>
                </a:lnTo>
                <a:lnTo>
                  <a:pt x="959246" y="275132"/>
                </a:lnTo>
                <a:lnTo>
                  <a:pt x="0" y="2751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891326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1266728"/>
            <a:ext cx="16230600" cy="0"/>
          </a:xfrm>
          <a:prstGeom prst="line">
            <a:avLst/>
          </a:prstGeom>
          <a:ln w="19050" cap="flat">
            <a:solidFill>
              <a:srgbClr val="49494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TextBox 3"/>
          <p:cNvSpPr txBox="1"/>
          <p:nvPr/>
        </p:nvSpPr>
        <p:spPr>
          <a:xfrm>
            <a:off x="1028700" y="1935290"/>
            <a:ext cx="6074718" cy="2286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00"/>
              </a:lnSpc>
            </a:pPr>
            <a:r>
              <a:rPr lang="en-US" sz="7500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강의</a:t>
            </a:r>
          </a:p>
          <a:p>
            <a:pPr algn="l">
              <a:lnSpc>
                <a:spcPts val="9000"/>
              </a:lnSpc>
            </a:pPr>
            <a:r>
              <a:rPr lang="en-US" sz="7500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순서입니다.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6893029" y="3453795"/>
            <a:ext cx="10366272" cy="5793803"/>
            <a:chOff x="0" y="-76200"/>
            <a:chExt cx="13821697" cy="7725071"/>
          </a:xfrm>
        </p:grpSpPr>
        <p:sp>
          <p:nvSpPr>
            <p:cNvPr id="5" name="AutoShape 5"/>
            <p:cNvSpPr/>
            <p:nvPr/>
          </p:nvSpPr>
          <p:spPr>
            <a:xfrm flipV="1">
              <a:off x="0" y="1067502"/>
              <a:ext cx="13821695" cy="0"/>
            </a:xfrm>
            <a:prstGeom prst="line">
              <a:avLst/>
            </a:prstGeom>
            <a:ln w="28538" cap="flat">
              <a:solidFill>
                <a:srgbClr val="494949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1425199" y="-76200"/>
              <a:ext cx="12396497" cy="9035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98"/>
                </a:lnSpc>
              </a:pPr>
              <a:r>
                <a:rPr lang="en-US" sz="4070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달라지는 교육환경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28422"/>
              <a:ext cx="889628" cy="711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210"/>
                </a:lnSpc>
                <a:spcBef>
                  <a:spcPct val="0"/>
                </a:spcBef>
              </a:pPr>
              <a:r>
                <a:rPr lang="en-US" sz="3508" u="none" strike="noStrike">
                  <a:solidFill>
                    <a:srgbClr val="494949"/>
                  </a:solidFill>
                  <a:latin typeface="네모고딕"/>
                  <a:ea typeface="네모고딕"/>
                  <a:cs typeface="네모고딕"/>
                  <a:sym typeface="네모고딕"/>
                </a:rPr>
                <a:t>01</a:t>
              </a:r>
            </a:p>
          </p:txBody>
        </p:sp>
        <p:sp>
          <p:nvSpPr>
            <p:cNvPr id="8" name="AutoShape 8"/>
            <p:cNvSpPr/>
            <p:nvPr/>
          </p:nvSpPr>
          <p:spPr>
            <a:xfrm>
              <a:off x="0" y="2712844"/>
              <a:ext cx="13821695" cy="0"/>
            </a:xfrm>
            <a:prstGeom prst="line">
              <a:avLst/>
            </a:prstGeom>
            <a:ln w="28538" cap="flat">
              <a:solidFill>
                <a:srgbClr val="333333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1425199" y="1569142"/>
              <a:ext cx="12396497" cy="9035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98"/>
                </a:lnSpc>
              </a:pPr>
              <a:r>
                <a:rPr lang="en-US" sz="4070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달라진 교육과정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773765"/>
              <a:ext cx="889628" cy="711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210"/>
                </a:lnSpc>
                <a:spcBef>
                  <a:spcPct val="0"/>
                </a:spcBef>
              </a:pPr>
              <a:r>
                <a:rPr lang="en-US" sz="3508">
                  <a:solidFill>
                    <a:srgbClr val="494949"/>
                  </a:solidFill>
                  <a:latin typeface="네모고딕"/>
                  <a:ea typeface="네모고딕"/>
                  <a:cs typeface="네모고딕"/>
                  <a:sym typeface="네모고딕"/>
                </a:rPr>
                <a:t>02</a:t>
              </a:r>
            </a:p>
          </p:txBody>
        </p:sp>
        <p:sp>
          <p:nvSpPr>
            <p:cNvPr id="11" name="AutoShape 11"/>
            <p:cNvSpPr/>
            <p:nvPr/>
          </p:nvSpPr>
          <p:spPr>
            <a:xfrm>
              <a:off x="0" y="4358187"/>
              <a:ext cx="13821695" cy="0"/>
            </a:xfrm>
            <a:prstGeom prst="line">
              <a:avLst/>
            </a:prstGeom>
            <a:ln w="28538" cap="flat">
              <a:solidFill>
                <a:srgbClr val="494949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1425199" y="3214485"/>
              <a:ext cx="12396498" cy="901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98"/>
                </a:lnSpc>
              </a:pPr>
              <a:r>
                <a:rPr lang="ko-KR" altLang="en-US" sz="4070" dirty="0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고교학점제의 첫 적용</a:t>
              </a:r>
              <a:endParaRPr lang="en-US" altLang="ko-KR" sz="4070" dirty="0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419107"/>
              <a:ext cx="889628" cy="711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210"/>
                </a:lnSpc>
                <a:spcBef>
                  <a:spcPct val="0"/>
                </a:spcBef>
              </a:pPr>
              <a:r>
                <a:rPr lang="en-US" sz="3508">
                  <a:solidFill>
                    <a:srgbClr val="494949"/>
                  </a:solidFill>
                  <a:latin typeface="네모고딕"/>
                  <a:ea typeface="네모고딕"/>
                  <a:cs typeface="네모고딕"/>
                  <a:sym typeface="네모고딕"/>
                </a:rPr>
                <a:t>03</a:t>
              </a:r>
            </a:p>
          </p:txBody>
        </p:sp>
        <p:sp>
          <p:nvSpPr>
            <p:cNvPr id="14" name="AutoShape 14"/>
            <p:cNvSpPr/>
            <p:nvPr/>
          </p:nvSpPr>
          <p:spPr>
            <a:xfrm>
              <a:off x="0" y="6003529"/>
              <a:ext cx="13821695" cy="0"/>
            </a:xfrm>
            <a:prstGeom prst="line">
              <a:avLst/>
            </a:prstGeom>
            <a:ln w="28538" cap="flat">
              <a:solidFill>
                <a:srgbClr val="494949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1425199" y="4859827"/>
              <a:ext cx="12396497" cy="9035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98"/>
                </a:lnSpc>
              </a:pPr>
              <a:r>
                <a:rPr lang="en-US" altLang="ko-KR" sz="4070" dirty="0" err="1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달라진</a:t>
              </a:r>
              <a:r>
                <a:rPr lang="en-US" altLang="ko-KR" sz="4070" dirty="0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 </a:t>
              </a:r>
              <a:r>
                <a:rPr lang="en-US" altLang="ko-KR" sz="4070" dirty="0" err="1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평가체제</a:t>
              </a:r>
              <a:endParaRPr lang="en-US" altLang="ko-KR" sz="4070" dirty="0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5064449"/>
              <a:ext cx="889628" cy="711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210"/>
                </a:lnSpc>
                <a:spcBef>
                  <a:spcPct val="0"/>
                </a:spcBef>
              </a:pPr>
              <a:r>
                <a:rPr lang="en-US" sz="3508">
                  <a:solidFill>
                    <a:srgbClr val="494949"/>
                  </a:solidFill>
                  <a:latin typeface="네모고딕"/>
                  <a:ea typeface="네모고딕"/>
                  <a:cs typeface="네모고딕"/>
                  <a:sym typeface="네모고딕"/>
                </a:rPr>
                <a:t>04</a:t>
              </a:r>
            </a:p>
          </p:txBody>
        </p:sp>
        <p:sp>
          <p:nvSpPr>
            <p:cNvPr id="17" name="AutoShape 17"/>
            <p:cNvSpPr/>
            <p:nvPr/>
          </p:nvSpPr>
          <p:spPr>
            <a:xfrm>
              <a:off x="0" y="7648871"/>
              <a:ext cx="13821695" cy="0"/>
            </a:xfrm>
            <a:prstGeom prst="line">
              <a:avLst/>
            </a:prstGeom>
            <a:ln w="28538" cap="flat">
              <a:solidFill>
                <a:srgbClr val="494949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1425199" y="6505169"/>
              <a:ext cx="12396497" cy="9035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98"/>
                </a:lnSpc>
              </a:pPr>
              <a:r>
                <a:rPr lang="ko-KR" altLang="en-US" sz="4070" dirty="0">
                  <a:solidFill>
                    <a:srgbClr val="494949"/>
                  </a:solidFill>
                  <a:latin typeface="윤고딕 Medium"/>
                  <a:ea typeface="윤고딕 Medium"/>
                  <a:cs typeface="윤고딕 Medium"/>
                  <a:sym typeface="윤고딕 Medium"/>
                </a:rPr>
                <a:t>미리 준비하는 고교학점제</a:t>
              </a:r>
              <a:endParaRPr lang="en-US" sz="4070" dirty="0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6709792"/>
              <a:ext cx="889628" cy="711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210"/>
                </a:lnSpc>
                <a:spcBef>
                  <a:spcPct val="0"/>
                </a:spcBef>
              </a:pPr>
              <a:r>
                <a:rPr lang="en-US" sz="3508">
                  <a:solidFill>
                    <a:srgbClr val="494949"/>
                  </a:solidFill>
                  <a:latin typeface="네모고딕"/>
                  <a:ea typeface="네모고딕"/>
                  <a:cs typeface="네모고딕"/>
                  <a:sym typeface="네모고딕"/>
                </a:rPr>
                <a:t>05</a:t>
              </a: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2222482" y="697265"/>
            <a:ext cx="5036818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39"/>
              </a:lnSpc>
            </a:pPr>
            <a:r>
              <a:rPr lang="en-US" sz="1599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전북특별자치도 교육청</a:t>
            </a:r>
          </a:p>
        </p:txBody>
      </p:sp>
      <p:sp>
        <p:nvSpPr>
          <p:cNvPr id="21" name="Freeform 21"/>
          <p:cNvSpPr/>
          <p:nvPr/>
        </p:nvSpPr>
        <p:spPr>
          <a:xfrm>
            <a:off x="14261268" y="686293"/>
            <a:ext cx="959245" cy="275132"/>
          </a:xfrm>
          <a:custGeom>
            <a:avLst/>
            <a:gdLst/>
            <a:ahLst/>
            <a:cxnLst/>
            <a:rect l="l" t="t" r="r" b="b"/>
            <a:pathLst>
              <a:path w="959245" h="275132">
                <a:moveTo>
                  <a:pt x="0" y="0"/>
                </a:moveTo>
                <a:lnTo>
                  <a:pt x="959246" y="0"/>
                </a:lnTo>
                <a:lnTo>
                  <a:pt x="959246" y="275132"/>
                </a:lnTo>
                <a:lnTo>
                  <a:pt x="0" y="2751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0773" y="3282706"/>
            <a:ext cx="12957991" cy="2494587"/>
          </a:xfrm>
          <a:custGeom>
            <a:avLst/>
            <a:gdLst/>
            <a:ahLst/>
            <a:cxnLst/>
            <a:rect l="l" t="t" r="r" b="b"/>
            <a:pathLst>
              <a:path w="12957991" h="2494587">
                <a:moveTo>
                  <a:pt x="0" y="0"/>
                </a:moveTo>
                <a:lnTo>
                  <a:pt x="12957990" y="0"/>
                </a:lnTo>
                <a:lnTo>
                  <a:pt x="12957990" y="2494588"/>
                </a:lnTo>
                <a:lnTo>
                  <a:pt x="0" y="24945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4330" t="-27250" r="-43377" b="-3850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44000" y="5777294"/>
            <a:ext cx="8801839" cy="4367913"/>
          </a:xfrm>
          <a:custGeom>
            <a:avLst/>
            <a:gdLst/>
            <a:ahLst/>
            <a:cxnLst/>
            <a:rect l="l" t="t" r="r" b="b"/>
            <a:pathLst>
              <a:path w="8801839" h="4367913">
                <a:moveTo>
                  <a:pt x="0" y="0"/>
                </a:moveTo>
                <a:lnTo>
                  <a:pt x="8801839" y="0"/>
                </a:lnTo>
                <a:lnTo>
                  <a:pt x="8801839" y="4367913"/>
                </a:lnTo>
                <a:lnTo>
                  <a:pt x="0" y="43679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935290"/>
            <a:ext cx="14306056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00"/>
              </a:lnSpc>
            </a:pPr>
            <a:r>
              <a:rPr lang="en-US" sz="7500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최소 성취수준이란?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43000" y="7569968"/>
            <a:ext cx="8115300" cy="648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05"/>
              </a:lnSpc>
            </a:pPr>
            <a:r>
              <a:rPr lang="en-US" sz="4254" dirty="0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[</a:t>
            </a:r>
            <a:r>
              <a:rPr lang="en-US" sz="4254" dirty="0" err="1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고정</a:t>
            </a:r>
            <a:r>
              <a:rPr lang="en-US" sz="4254" dirty="0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 </a:t>
            </a:r>
            <a:r>
              <a:rPr lang="en-US" sz="4254" dirty="0" err="1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분할점수</a:t>
            </a:r>
            <a:r>
              <a:rPr lang="en-US" sz="4254" dirty="0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 VS </a:t>
            </a:r>
            <a:r>
              <a:rPr lang="en-US" sz="4254" dirty="0" err="1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추정</a:t>
            </a:r>
            <a:r>
              <a:rPr lang="en-US" sz="4254" dirty="0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 </a:t>
            </a:r>
            <a:r>
              <a:rPr lang="en-US" sz="4254" dirty="0" err="1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분할점수</a:t>
            </a:r>
            <a:r>
              <a:rPr lang="en-US" sz="4254" dirty="0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]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222482" y="697265"/>
            <a:ext cx="5036818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39"/>
              </a:lnSpc>
            </a:pPr>
            <a:r>
              <a:rPr lang="en-US" sz="1599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전북특별자치도 교육청</a:t>
            </a:r>
          </a:p>
        </p:txBody>
      </p:sp>
      <p:sp>
        <p:nvSpPr>
          <p:cNvPr id="7" name="AutoShape 7"/>
          <p:cNvSpPr/>
          <p:nvPr/>
        </p:nvSpPr>
        <p:spPr>
          <a:xfrm>
            <a:off x="1028700" y="1266728"/>
            <a:ext cx="16230600" cy="0"/>
          </a:xfrm>
          <a:prstGeom prst="line">
            <a:avLst/>
          </a:prstGeom>
          <a:ln w="19050" cap="flat">
            <a:solidFill>
              <a:srgbClr val="49494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14261268" y="686293"/>
            <a:ext cx="959245" cy="275132"/>
          </a:xfrm>
          <a:custGeom>
            <a:avLst/>
            <a:gdLst/>
            <a:ahLst/>
            <a:cxnLst/>
            <a:rect l="l" t="t" r="r" b="b"/>
            <a:pathLst>
              <a:path w="959245" h="275132">
                <a:moveTo>
                  <a:pt x="0" y="0"/>
                </a:moveTo>
                <a:lnTo>
                  <a:pt x="959246" y="0"/>
                </a:lnTo>
                <a:lnTo>
                  <a:pt x="959246" y="275132"/>
                </a:lnTo>
                <a:lnTo>
                  <a:pt x="0" y="2751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787884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028700" y="1935290"/>
            <a:ext cx="14306056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00"/>
              </a:lnSpc>
            </a:pPr>
            <a:r>
              <a:rPr lang="ko-KR" altLang="en-US" sz="7500" dirty="0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수능</a:t>
            </a:r>
            <a:r>
              <a:rPr lang="en-US" sz="7500" dirty="0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 </a:t>
            </a:r>
            <a:r>
              <a:rPr lang="en-US" sz="7500" dirty="0" err="1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체제의</a:t>
            </a:r>
            <a:r>
              <a:rPr lang="en-US" sz="7500" dirty="0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 </a:t>
            </a:r>
            <a:r>
              <a:rPr lang="en-US" sz="7500" dirty="0" err="1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변화</a:t>
            </a:r>
            <a:endParaRPr lang="en-US" sz="7500" dirty="0">
              <a:solidFill>
                <a:srgbClr val="494949"/>
              </a:solidFill>
              <a:latin typeface="네모고딕"/>
              <a:ea typeface="네모고딕"/>
              <a:cs typeface="네모고딕"/>
              <a:sym typeface="네모고딕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2222482" y="697265"/>
            <a:ext cx="5036818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39"/>
              </a:lnSpc>
            </a:pPr>
            <a:r>
              <a:rPr lang="en-US" sz="1599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전북특별자치도 교육청</a:t>
            </a:r>
          </a:p>
        </p:txBody>
      </p:sp>
      <p:sp>
        <p:nvSpPr>
          <p:cNvPr id="5" name="AutoShape 5"/>
          <p:cNvSpPr/>
          <p:nvPr/>
        </p:nvSpPr>
        <p:spPr>
          <a:xfrm>
            <a:off x="1028700" y="1266728"/>
            <a:ext cx="16230600" cy="0"/>
          </a:xfrm>
          <a:prstGeom prst="line">
            <a:avLst/>
          </a:prstGeom>
          <a:ln w="19050" cap="flat">
            <a:solidFill>
              <a:srgbClr val="49494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>
            <a:off x="14261268" y="686293"/>
            <a:ext cx="959245" cy="275132"/>
          </a:xfrm>
          <a:custGeom>
            <a:avLst/>
            <a:gdLst/>
            <a:ahLst/>
            <a:cxnLst/>
            <a:rect l="l" t="t" r="r" b="b"/>
            <a:pathLst>
              <a:path w="959245" h="275132">
                <a:moveTo>
                  <a:pt x="0" y="0"/>
                </a:moveTo>
                <a:lnTo>
                  <a:pt x="959246" y="0"/>
                </a:lnTo>
                <a:lnTo>
                  <a:pt x="959246" y="275132"/>
                </a:lnTo>
                <a:lnTo>
                  <a:pt x="0" y="2751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aphicFrame>
        <p:nvGraphicFramePr>
          <p:cNvPr id="7" name="내용 개체 틀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2138962"/>
              </p:ext>
            </p:extLst>
          </p:nvPr>
        </p:nvGraphicFramePr>
        <p:xfrm>
          <a:off x="1028701" y="3238500"/>
          <a:ext cx="16230599" cy="6679324"/>
        </p:xfrm>
        <a:graphic>
          <a:graphicData uri="http://schemas.openxmlformats.org/drawingml/2006/table">
            <a:tbl>
              <a:tblPr/>
              <a:tblGrid>
                <a:gridCol w="1009485">
                  <a:extLst>
                    <a:ext uri="{9D8B030D-6E8A-4147-A177-3AD203B41FA5}">
                      <a16:colId xmlns:a16="http://schemas.microsoft.com/office/drawing/2014/main" val="1571833738"/>
                    </a:ext>
                  </a:extLst>
                </a:gridCol>
                <a:gridCol w="2600770">
                  <a:extLst>
                    <a:ext uri="{9D8B030D-6E8A-4147-A177-3AD203B41FA5}">
                      <a16:colId xmlns:a16="http://schemas.microsoft.com/office/drawing/2014/main" val="892754455"/>
                    </a:ext>
                  </a:extLst>
                </a:gridCol>
                <a:gridCol w="5893234">
                  <a:extLst>
                    <a:ext uri="{9D8B030D-6E8A-4147-A177-3AD203B41FA5}">
                      <a16:colId xmlns:a16="http://schemas.microsoft.com/office/drawing/2014/main" val="2375770773"/>
                    </a:ext>
                  </a:extLst>
                </a:gridCol>
                <a:gridCol w="6727110">
                  <a:extLst>
                    <a:ext uri="{9D8B030D-6E8A-4147-A177-3AD203B41FA5}">
                      <a16:colId xmlns:a16="http://schemas.microsoft.com/office/drawing/2014/main" val="3556267793"/>
                    </a:ext>
                  </a:extLst>
                </a:gridCol>
              </a:tblGrid>
              <a:tr h="588316"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800" kern="0" spc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영역</a:t>
                      </a:r>
                    </a:p>
                  </a:txBody>
                  <a:tcPr marL="63719" marR="63719" marT="31859" marB="31859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800" kern="0" spc="0" dirty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~2027</a:t>
                      </a:r>
                      <a:r>
                        <a:rPr lang="ko-KR" altLang="en-US" sz="2800" kern="0" spc="0" dirty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수능</a:t>
                      </a:r>
                    </a:p>
                  </a:txBody>
                  <a:tcPr marL="63719" marR="63719" marT="31859" marB="31859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800" b="1" kern="0" spc="0" dirty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개편안</a:t>
                      </a:r>
                      <a:r>
                        <a:rPr lang="en-US" altLang="ko-KR" sz="2800" b="1" kern="0" spc="0" dirty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(2028</a:t>
                      </a:r>
                      <a:r>
                        <a:rPr lang="ko-KR" altLang="en-US" sz="2800" b="1" kern="0" spc="0" dirty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수능</a:t>
                      </a:r>
                      <a:r>
                        <a:rPr lang="en-US" altLang="ko-KR" sz="2800" b="1" kern="0" spc="0" dirty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~)</a:t>
                      </a:r>
                      <a:endParaRPr lang="ko-KR" altLang="en-US" sz="2800" b="1" kern="0" spc="0" dirty="0">
                        <a:solidFill>
                          <a:srgbClr val="000000"/>
                        </a:solidFill>
                        <a:effectLst/>
                        <a:latin typeface="네모고딕" panose="020B0600000101010101" charset="-127"/>
                        <a:ea typeface="네모고딕" panose="020B0600000101010101" charset="-127"/>
                      </a:endParaRPr>
                    </a:p>
                  </a:txBody>
                  <a:tcPr marL="63719" marR="63719" marT="31859" marB="31859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7147689"/>
                  </a:ext>
                </a:extLst>
              </a:tr>
              <a:tr h="1095133"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800" kern="0" spc="0" dirty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국어</a:t>
                      </a:r>
                    </a:p>
                  </a:txBody>
                  <a:tcPr marL="63719" marR="63719" marT="31859" marB="31859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800" kern="0" spc="0" dirty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공통</a:t>
                      </a:r>
                      <a:r>
                        <a:rPr lang="en-US" altLang="ko-KR" sz="2800" kern="0" spc="0" dirty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:</a:t>
                      </a:r>
                      <a:r>
                        <a:rPr lang="ko-KR" altLang="en-US" sz="2800" kern="0" spc="0" dirty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독서</a:t>
                      </a:r>
                      <a:r>
                        <a:rPr lang="en-US" altLang="ko-KR" sz="2800" kern="0" spc="0" dirty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, </a:t>
                      </a:r>
                      <a:r>
                        <a:rPr lang="ko-KR" altLang="en-US" sz="2800" kern="0" spc="0" dirty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문학</a:t>
                      </a:r>
                    </a:p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800" kern="0" spc="0" dirty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선택</a:t>
                      </a:r>
                      <a:r>
                        <a:rPr lang="en-US" altLang="ko-KR" sz="2800" kern="0" spc="0" dirty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:</a:t>
                      </a:r>
                      <a:r>
                        <a:rPr lang="ko-KR" altLang="en-US" sz="2800" kern="0" spc="0" dirty="0" err="1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화법과작문</a:t>
                      </a:r>
                      <a:r>
                        <a:rPr lang="en-US" altLang="ko-KR" sz="2800" kern="0" spc="0" dirty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, </a:t>
                      </a:r>
                      <a:r>
                        <a:rPr lang="ko-KR" altLang="en-US" sz="2800" kern="0" spc="0" dirty="0" err="1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언어와매체</a:t>
                      </a:r>
                      <a:endParaRPr lang="ko-KR" altLang="en-US" sz="2800" kern="0" spc="0" dirty="0">
                        <a:solidFill>
                          <a:srgbClr val="000000"/>
                        </a:solidFill>
                        <a:effectLst/>
                        <a:latin typeface="네모고딕" panose="020B0600000101010101" charset="-127"/>
                        <a:ea typeface="네모고딕" panose="020B0600000101010101" charset="-127"/>
                      </a:endParaRPr>
                    </a:p>
                  </a:txBody>
                  <a:tcPr marL="63719" marR="63719" marT="31859" marB="31859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800" b="1" kern="0" spc="0" dirty="0">
                          <a:solidFill>
                            <a:srgbClr val="FF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공통</a:t>
                      </a:r>
                      <a:r>
                        <a:rPr lang="ko-KR" altLang="en-US" sz="2800" b="1" kern="0" spc="0" dirty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 </a:t>
                      </a:r>
                      <a:r>
                        <a:rPr lang="en-US" altLang="ko-KR" sz="2800" b="1" kern="0" spc="0" dirty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(</a:t>
                      </a:r>
                      <a:r>
                        <a:rPr lang="ko-KR" altLang="en-US" sz="2800" b="1" kern="0" spc="0" dirty="0" err="1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화법과언어</a:t>
                      </a:r>
                      <a:r>
                        <a:rPr lang="en-US" altLang="ko-KR" sz="2800" b="1" kern="0" spc="0" dirty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, </a:t>
                      </a:r>
                      <a:r>
                        <a:rPr lang="ko-KR" altLang="en-US" sz="2800" b="1" kern="0" spc="0" dirty="0" err="1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독서와작문</a:t>
                      </a:r>
                      <a:r>
                        <a:rPr lang="en-US" altLang="ko-KR" sz="2800" b="1" kern="0" spc="0" dirty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, </a:t>
                      </a:r>
                      <a:r>
                        <a:rPr lang="ko-KR" altLang="en-US" sz="2800" b="1" kern="0" spc="0" dirty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문학</a:t>
                      </a:r>
                      <a:r>
                        <a:rPr lang="en-US" altLang="ko-KR" sz="2800" b="1" kern="0" spc="0" dirty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)</a:t>
                      </a:r>
                    </a:p>
                  </a:txBody>
                  <a:tcPr marL="63719" marR="63719" marT="31859" marB="31859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1347082"/>
                  </a:ext>
                </a:extLst>
              </a:tr>
              <a:tr h="1095133"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800" kern="0" spc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수학</a:t>
                      </a:r>
                    </a:p>
                  </a:txBody>
                  <a:tcPr marL="63719" marR="63719" marT="31859" marB="31859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800" kern="0" spc="0" dirty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공통</a:t>
                      </a:r>
                      <a:r>
                        <a:rPr lang="en-US" altLang="ko-KR" sz="2800" kern="0" spc="0" dirty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:</a:t>
                      </a:r>
                      <a:r>
                        <a:rPr lang="ko-KR" altLang="en-US" sz="2800" kern="0" spc="0" dirty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수학</a:t>
                      </a:r>
                      <a:r>
                        <a:rPr lang="en-US" altLang="ko-KR" sz="2800" kern="0" spc="0" dirty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Ⅰ, </a:t>
                      </a:r>
                      <a:r>
                        <a:rPr lang="ko-KR" altLang="en-US" sz="2800" kern="0" spc="0" dirty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수학</a:t>
                      </a:r>
                      <a:r>
                        <a:rPr lang="en-US" altLang="ko-KR" sz="2800" kern="0" spc="0" dirty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Ⅱ</a:t>
                      </a:r>
                      <a:endParaRPr lang="ko-KR" altLang="en-US" sz="2800" kern="0" spc="0" dirty="0">
                        <a:solidFill>
                          <a:srgbClr val="000000"/>
                        </a:solidFill>
                        <a:effectLst/>
                        <a:latin typeface="네모고딕" panose="020B0600000101010101" charset="-127"/>
                        <a:ea typeface="네모고딕" panose="020B0600000101010101" charset="-127"/>
                      </a:endParaRPr>
                    </a:p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800" kern="0" spc="0" dirty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선택</a:t>
                      </a:r>
                      <a:r>
                        <a:rPr lang="en-US" altLang="ko-KR" sz="2800" kern="0" spc="0" dirty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:</a:t>
                      </a:r>
                      <a:r>
                        <a:rPr lang="ko-KR" altLang="en-US" sz="2800" kern="0" spc="0" dirty="0" err="1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확률과통계</a:t>
                      </a:r>
                      <a:r>
                        <a:rPr lang="en-US" altLang="ko-KR" sz="2800" kern="0" spc="0" dirty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, </a:t>
                      </a:r>
                      <a:r>
                        <a:rPr lang="ko-KR" altLang="en-US" sz="2800" kern="0" spc="0" dirty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미적분</a:t>
                      </a:r>
                      <a:r>
                        <a:rPr lang="en-US" altLang="ko-KR" sz="2800" kern="0" spc="0" dirty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, </a:t>
                      </a:r>
                      <a:r>
                        <a:rPr lang="ko-KR" altLang="en-US" sz="2800" kern="0" spc="0" dirty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기하</a:t>
                      </a:r>
                    </a:p>
                  </a:txBody>
                  <a:tcPr marL="63719" marR="63719" marT="31859" marB="31859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800" b="1" kern="0" spc="0" dirty="0">
                          <a:solidFill>
                            <a:srgbClr val="FF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공통</a:t>
                      </a:r>
                      <a:r>
                        <a:rPr lang="ko-KR" altLang="en-US" sz="2800" b="1" kern="0" spc="0" dirty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 </a:t>
                      </a:r>
                      <a:r>
                        <a:rPr lang="en-US" altLang="ko-KR" sz="2800" b="1" kern="0" spc="0" dirty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(</a:t>
                      </a:r>
                      <a:r>
                        <a:rPr lang="ko-KR" altLang="en-US" sz="2800" b="1" kern="0" spc="0" dirty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대수</a:t>
                      </a:r>
                      <a:r>
                        <a:rPr lang="en-US" altLang="ko-KR" sz="2800" b="1" kern="0" spc="0" dirty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, </a:t>
                      </a:r>
                      <a:r>
                        <a:rPr lang="ko-KR" altLang="en-US" sz="2800" b="1" kern="0" spc="0" dirty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미적분</a:t>
                      </a:r>
                      <a:r>
                        <a:rPr lang="en-US" altLang="ko-KR" sz="2800" b="1" kern="0" spc="0" dirty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Ⅰ, </a:t>
                      </a:r>
                      <a:r>
                        <a:rPr lang="ko-KR" altLang="en-US" sz="2800" b="1" kern="0" spc="0" dirty="0" err="1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확률과통계</a:t>
                      </a:r>
                      <a:r>
                        <a:rPr lang="en-US" altLang="ko-KR" sz="2800" b="1" kern="0" spc="0" dirty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)</a:t>
                      </a:r>
                    </a:p>
                  </a:txBody>
                  <a:tcPr marL="63719" marR="63719" marT="31859" marB="31859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0117347"/>
                  </a:ext>
                </a:extLst>
              </a:tr>
              <a:tr h="588316"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800" kern="0" spc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영어</a:t>
                      </a:r>
                    </a:p>
                  </a:txBody>
                  <a:tcPr marL="63719" marR="63719" marT="31859" marB="31859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800" kern="0" spc="0" dirty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공통</a:t>
                      </a:r>
                      <a:r>
                        <a:rPr lang="en-US" altLang="ko-KR" sz="2800" kern="0" spc="0" dirty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(</a:t>
                      </a:r>
                      <a:r>
                        <a:rPr lang="ko-KR" altLang="en-US" sz="2800" kern="0" spc="0" dirty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영어</a:t>
                      </a:r>
                      <a:r>
                        <a:rPr lang="en-US" altLang="ko-KR" sz="2800" kern="0" spc="0" dirty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Ⅰ, </a:t>
                      </a:r>
                      <a:r>
                        <a:rPr lang="ko-KR" altLang="en-US" sz="2800" kern="0" spc="0" dirty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영어</a:t>
                      </a:r>
                      <a:r>
                        <a:rPr lang="en-US" altLang="ko-KR" sz="2800" kern="0" spc="0" dirty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Ⅱ)</a:t>
                      </a:r>
                    </a:p>
                  </a:txBody>
                  <a:tcPr marL="63719" marR="63719" marT="31859" marB="31859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800" b="1" kern="0" spc="0" dirty="0">
                          <a:solidFill>
                            <a:srgbClr val="FF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공통</a:t>
                      </a:r>
                      <a:r>
                        <a:rPr lang="ko-KR" altLang="en-US" sz="2800" b="1" kern="0" spc="0" dirty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 </a:t>
                      </a:r>
                      <a:r>
                        <a:rPr lang="en-US" altLang="ko-KR" sz="2800" b="1" kern="0" spc="0" dirty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(</a:t>
                      </a:r>
                      <a:r>
                        <a:rPr lang="ko-KR" altLang="en-US" sz="2800" b="1" kern="0" spc="0" dirty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영어</a:t>
                      </a:r>
                      <a:r>
                        <a:rPr lang="en-US" altLang="ko-KR" sz="2800" b="1" kern="0" spc="0" dirty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Ⅰ, </a:t>
                      </a:r>
                      <a:r>
                        <a:rPr lang="ko-KR" altLang="en-US" sz="2800" b="1" kern="0" spc="0" dirty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영어</a:t>
                      </a:r>
                      <a:r>
                        <a:rPr lang="en-US" altLang="ko-KR" sz="2800" b="1" kern="0" spc="0" dirty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Ⅱ)</a:t>
                      </a:r>
                    </a:p>
                  </a:txBody>
                  <a:tcPr marL="63719" marR="63719" marT="31859" marB="31859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8553126"/>
                  </a:ext>
                </a:extLst>
              </a:tr>
              <a:tr h="588316"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800" kern="0" spc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한국사</a:t>
                      </a:r>
                    </a:p>
                  </a:txBody>
                  <a:tcPr marL="63719" marR="63719" marT="31859" marB="31859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800" kern="0" spc="0" dirty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공통</a:t>
                      </a:r>
                      <a:r>
                        <a:rPr lang="en-US" altLang="ko-KR" sz="2800" kern="0" spc="0" dirty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(</a:t>
                      </a:r>
                      <a:r>
                        <a:rPr lang="ko-KR" altLang="en-US" sz="2800" kern="0" spc="0" dirty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한국사</a:t>
                      </a:r>
                      <a:r>
                        <a:rPr lang="en-US" altLang="ko-KR" sz="2800" kern="0" spc="0" dirty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)</a:t>
                      </a:r>
                    </a:p>
                  </a:txBody>
                  <a:tcPr marL="63719" marR="63719" marT="31859" marB="31859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800" b="1" kern="0" spc="0" dirty="0">
                          <a:solidFill>
                            <a:srgbClr val="FF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공통</a:t>
                      </a:r>
                      <a:r>
                        <a:rPr lang="ko-KR" altLang="en-US" sz="2800" b="1" kern="0" spc="0" dirty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 </a:t>
                      </a:r>
                      <a:r>
                        <a:rPr lang="en-US" altLang="ko-KR" sz="2800" b="1" kern="0" spc="0" dirty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(</a:t>
                      </a:r>
                      <a:r>
                        <a:rPr lang="ko-KR" altLang="en-US" sz="2800" b="1" kern="0" spc="0" dirty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한국사</a:t>
                      </a:r>
                      <a:r>
                        <a:rPr lang="en-US" altLang="ko-KR" sz="2800" b="1" kern="0" spc="0" dirty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)</a:t>
                      </a:r>
                    </a:p>
                  </a:txBody>
                  <a:tcPr marL="63719" marR="63719" marT="31859" marB="31859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1653816"/>
                  </a:ext>
                </a:extLst>
              </a:tr>
              <a:tr h="685938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800" kern="0" spc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탐</a:t>
                      </a:r>
                    </a:p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800" kern="0" spc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구</a:t>
                      </a:r>
                    </a:p>
                  </a:txBody>
                  <a:tcPr marL="63719" marR="63719" marT="31859" marB="31859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800" kern="0" spc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사회</a:t>
                      </a:r>
                      <a:r>
                        <a:rPr lang="en-US" altLang="ko-KR" sz="2800" kern="0" spc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·</a:t>
                      </a:r>
                      <a:r>
                        <a:rPr lang="ko-KR" altLang="en-US" sz="2800" kern="0" spc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과학</a:t>
                      </a:r>
                    </a:p>
                  </a:txBody>
                  <a:tcPr marL="63719" marR="63719" marT="31859" marB="3185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800" kern="0" spc="0" dirty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사회</a:t>
                      </a:r>
                      <a:r>
                        <a:rPr lang="en-US" altLang="ko-KR" sz="2800" kern="0" spc="0" dirty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9</a:t>
                      </a:r>
                      <a:r>
                        <a:rPr lang="ko-KR" altLang="en-US" sz="2800" kern="0" spc="0" dirty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과목</a:t>
                      </a:r>
                      <a:r>
                        <a:rPr lang="en-US" altLang="ko-KR" sz="2800" kern="0" spc="0" dirty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, </a:t>
                      </a:r>
                      <a:r>
                        <a:rPr lang="ko-KR" altLang="en-US" sz="2800" kern="0" spc="0" dirty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과학</a:t>
                      </a:r>
                      <a:r>
                        <a:rPr lang="en-US" altLang="ko-KR" sz="2800" kern="0" spc="0" dirty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8</a:t>
                      </a:r>
                      <a:r>
                        <a:rPr lang="ko-KR" altLang="en-US" sz="2800" kern="0" spc="0" dirty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과목 중 </a:t>
                      </a:r>
                      <a:r>
                        <a:rPr lang="ko-KR" altLang="en-US" sz="2800" kern="0" spc="0" dirty="0" err="1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택</a:t>
                      </a:r>
                      <a:r>
                        <a:rPr lang="en-US" altLang="ko-KR" sz="2800" kern="0" spc="0" dirty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2</a:t>
                      </a:r>
                    </a:p>
                  </a:txBody>
                  <a:tcPr marL="63719" marR="63719" marT="31859" marB="31859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800" b="1" kern="0" spc="0" dirty="0">
                          <a:solidFill>
                            <a:srgbClr val="FF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공통</a:t>
                      </a:r>
                      <a:r>
                        <a:rPr lang="en-US" altLang="ko-KR" sz="2800" b="1" kern="0" spc="0" dirty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(</a:t>
                      </a:r>
                      <a:r>
                        <a:rPr lang="ko-KR" altLang="en-US" sz="2800" b="1" kern="0" spc="0" dirty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통합 사회</a:t>
                      </a:r>
                      <a:r>
                        <a:rPr lang="en-US" altLang="ko-KR" sz="2800" b="1" kern="0" spc="0" dirty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, </a:t>
                      </a:r>
                      <a:r>
                        <a:rPr lang="ko-KR" altLang="en-US" sz="2800" b="1" kern="0" spc="0" dirty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통합 과학</a:t>
                      </a:r>
                      <a:r>
                        <a:rPr lang="en-US" altLang="ko-KR" sz="2800" b="1" kern="0" spc="0" dirty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)</a:t>
                      </a:r>
                      <a:endParaRPr lang="ko-KR" altLang="en-US" sz="2800" b="1" kern="0" spc="0" dirty="0">
                        <a:solidFill>
                          <a:srgbClr val="000000"/>
                        </a:solidFill>
                        <a:effectLst/>
                        <a:latin typeface="네모고딕" panose="020B0600000101010101" charset="-127"/>
                        <a:ea typeface="네모고딕" panose="020B0600000101010101" charset="-127"/>
                      </a:endParaRPr>
                    </a:p>
                  </a:txBody>
                  <a:tcPr marL="63719" marR="63719" marT="31859" marB="31859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4957159"/>
                  </a:ext>
                </a:extLst>
              </a:tr>
              <a:tr h="58831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800" kern="0" spc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직업</a:t>
                      </a:r>
                    </a:p>
                  </a:txBody>
                  <a:tcPr marL="63719" marR="63719" marT="31859" marB="3185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800" kern="0" spc="0" dirty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공통</a:t>
                      </a:r>
                      <a:r>
                        <a:rPr lang="en-US" altLang="ko-KR" sz="2800" kern="0" spc="0" dirty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+</a:t>
                      </a:r>
                      <a:r>
                        <a:rPr lang="ko-KR" altLang="en-US" sz="2800" kern="0" spc="0" dirty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선택 </a:t>
                      </a:r>
                      <a:r>
                        <a:rPr lang="en-US" altLang="ko-KR" sz="2800" kern="0" spc="0" dirty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5</a:t>
                      </a:r>
                      <a:r>
                        <a:rPr lang="ko-KR" altLang="en-US" sz="2800" kern="0" spc="0" dirty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과목 중 </a:t>
                      </a:r>
                      <a:r>
                        <a:rPr lang="ko-KR" altLang="en-US" sz="2800" kern="0" spc="0" dirty="0" err="1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택</a:t>
                      </a:r>
                      <a:r>
                        <a:rPr lang="en-US" altLang="ko-KR" sz="2800" kern="0" spc="0" dirty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1</a:t>
                      </a:r>
                    </a:p>
                  </a:txBody>
                  <a:tcPr marL="63719" marR="63719" marT="31859" marB="31859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800" b="1" kern="0" spc="0" dirty="0">
                          <a:solidFill>
                            <a:srgbClr val="FF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공통</a:t>
                      </a:r>
                      <a:r>
                        <a:rPr lang="en-US" altLang="ko-KR" sz="2800" b="1" kern="0" spc="0" dirty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(</a:t>
                      </a:r>
                      <a:r>
                        <a:rPr lang="ko-KR" altLang="en-US" sz="2800" b="1" kern="0" spc="0" dirty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성공적인 직업생활</a:t>
                      </a:r>
                      <a:r>
                        <a:rPr lang="en-US" altLang="ko-KR" sz="2800" b="1" kern="0" spc="0" dirty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)</a:t>
                      </a:r>
                    </a:p>
                  </a:txBody>
                  <a:tcPr marL="63719" marR="63719" marT="31859" marB="31859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0365093"/>
                  </a:ext>
                </a:extLst>
              </a:tr>
              <a:tr h="1095133"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800" kern="0" spc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제</a:t>
                      </a:r>
                      <a:r>
                        <a:rPr lang="en-US" altLang="ko-KR" sz="2800" kern="0" spc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2</a:t>
                      </a:r>
                      <a:r>
                        <a:rPr lang="ko-KR" altLang="en-US" sz="2800" kern="0" spc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외국어</a:t>
                      </a:r>
                      <a:br>
                        <a:rPr lang="ko-KR" altLang="en-US" sz="2800" kern="0" spc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</a:br>
                      <a:r>
                        <a:rPr lang="en-US" altLang="ko-KR" sz="2800" kern="0" spc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/</a:t>
                      </a:r>
                      <a:r>
                        <a:rPr lang="ko-KR" altLang="en-US" sz="2800" kern="0" spc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한문</a:t>
                      </a:r>
                    </a:p>
                  </a:txBody>
                  <a:tcPr marL="63719" marR="63719" marT="31859" marB="31859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800" kern="0" spc="0" dirty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9</a:t>
                      </a:r>
                      <a:r>
                        <a:rPr lang="ko-KR" altLang="en-US" sz="2800" kern="0" spc="0" dirty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과목 중 </a:t>
                      </a:r>
                      <a:r>
                        <a:rPr lang="ko-KR" altLang="en-US" sz="2800" kern="0" spc="0" dirty="0" err="1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택</a:t>
                      </a:r>
                      <a:r>
                        <a:rPr lang="en-US" altLang="ko-KR" sz="2800" kern="0" spc="0" dirty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1 </a:t>
                      </a:r>
                    </a:p>
                  </a:txBody>
                  <a:tcPr marL="63719" marR="63719" marT="31859" marB="31859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800" b="1" kern="0" spc="0" dirty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9</a:t>
                      </a:r>
                      <a:r>
                        <a:rPr lang="ko-KR" altLang="en-US" sz="2800" b="1" kern="0" spc="0" dirty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과목 중 </a:t>
                      </a:r>
                      <a:r>
                        <a:rPr lang="ko-KR" altLang="en-US" sz="2800" b="1" kern="0" spc="0" dirty="0">
                          <a:solidFill>
                            <a:srgbClr val="FFC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선택</a:t>
                      </a:r>
                      <a:r>
                        <a:rPr lang="en-US" altLang="ko-KR" sz="2800" b="1" kern="0" spc="0" dirty="0">
                          <a:solidFill>
                            <a:srgbClr val="000000"/>
                          </a:solidFill>
                          <a:effectLst/>
                          <a:latin typeface="네모고딕" panose="020B0600000101010101" charset="-127"/>
                          <a:ea typeface="네모고딕" panose="020B0600000101010101" charset="-127"/>
                        </a:rPr>
                        <a:t>1 </a:t>
                      </a:r>
                    </a:p>
                  </a:txBody>
                  <a:tcPr marL="63719" marR="63719" marT="31859" marB="31859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02140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34104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1266728"/>
            <a:ext cx="16230600" cy="0"/>
          </a:xfrm>
          <a:prstGeom prst="line">
            <a:avLst/>
          </a:prstGeom>
          <a:ln w="19050" cap="flat">
            <a:solidFill>
              <a:srgbClr val="49494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TextBox 3"/>
          <p:cNvSpPr txBox="1"/>
          <p:nvPr/>
        </p:nvSpPr>
        <p:spPr>
          <a:xfrm>
            <a:off x="1028700" y="1935290"/>
            <a:ext cx="552450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000"/>
              </a:lnSpc>
            </a:pPr>
            <a:r>
              <a:rPr lang="en-US" altLang="ko-KR" sz="7500" dirty="0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2028</a:t>
            </a:r>
            <a:r>
              <a:rPr lang="ko-KR" altLang="en-US" sz="7500" dirty="0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수능</a:t>
            </a:r>
            <a:r>
              <a:rPr lang="en-US" sz="7500" dirty="0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에 </a:t>
            </a:r>
            <a:r>
              <a:rPr lang="en-US" sz="7500" dirty="0" err="1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대한</a:t>
            </a:r>
            <a:r>
              <a:rPr lang="en-US" sz="7500" dirty="0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 </a:t>
            </a:r>
            <a:r>
              <a:rPr lang="en-US" sz="7500" dirty="0" err="1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평가</a:t>
            </a:r>
            <a:endParaRPr lang="en-US" sz="7500" dirty="0">
              <a:solidFill>
                <a:srgbClr val="494949"/>
              </a:solidFill>
              <a:latin typeface="네모고딕"/>
              <a:ea typeface="네모고딕"/>
              <a:cs typeface="네모고딕"/>
              <a:sym typeface="네모고딕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7009306" y="2282804"/>
            <a:ext cx="10249994" cy="3243597"/>
            <a:chOff x="0" y="-48220"/>
            <a:chExt cx="13666658" cy="3931357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-48220"/>
              <a:ext cx="13666658" cy="3931357"/>
              <a:chOff x="0" y="-9525"/>
              <a:chExt cx="2699587" cy="77656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699587" cy="767039"/>
              </a:xfrm>
              <a:custGeom>
                <a:avLst/>
                <a:gdLst/>
                <a:ahLst/>
                <a:cxnLst/>
                <a:rect l="l" t="t" r="r" b="b"/>
                <a:pathLst>
                  <a:path w="2699587" h="691965">
                    <a:moveTo>
                      <a:pt x="0" y="0"/>
                    </a:moveTo>
                    <a:lnTo>
                      <a:pt x="2699587" y="0"/>
                    </a:lnTo>
                    <a:lnTo>
                      <a:pt x="2699587" y="691965"/>
                    </a:lnTo>
                    <a:lnTo>
                      <a:pt x="0" y="691965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494949"/>
                </a:solidFill>
                <a:prstDash val="solid"/>
                <a:miter/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9525"/>
                <a:ext cx="2699587" cy="70149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40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814260" y="727076"/>
              <a:ext cx="12598398" cy="31335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42900" indent="-34290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2800" dirty="0">
                  <a:latin typeface="네모고딕" panose="020B0600000101010101" charset="-127"/>
                  <a:ea typeface="네모고딕" panose="020B0600000101010101" charset="-127"/>
                </a:rPr>
                <a:t>영역별 평가방식</a:t>
              </a:r>
              <a:r>
                <a:rPr lang="en-US" altLang="ko-KR" sz="2800" dirty="0">
                  <a:latin typeface="네모고딕" panose="020B0600000101010101" charset="-127"/>
                  <a:ea typeface="네모고딕" panose="020B0600000101010101" charset="-127"/>
                </a:rPr>
                <a:t>, </a:t>
              </a:r>
              <a:r>
                <a:rPr lang="ko-KR" altLang="en-US" sz="2800" dirty="0">
                  <a:latin typeface="네모고딕" panose="020B0600000101010101" charset="-127"/>
                  <a:ea typeface="네모고딕" panose="020B0600000101010101" charset="-127"/>
                </a:rPr>
                <a:t>점수 체계</a:t>
              </a:r>
              <a:r>
                <a:rPr lang="en-US" altLang="ko-KR" sz="2800" dirty="0">
                  <a:latin typeface="네모고딕" panose="020B0600000101010101" charset="-127"/>
                  <a:ea typeface="네모고딕" panose="020B0600000101010101" charset="-127"/>
                </a:rPr>
                <a:t>(9</a:t>
              </a:r>
              <a:r>
                <a:rPr lang="ko-KR" altLang="en-US" sz="2800" dirty="0">
                  <a:latin typeface="네모고딕" panose="020B0600000101010101" charset="-127"/>
                  <a:ea typeface="네모고딕" panose="020B0600000101010101" charset="-127"/>
                </a:rPr>
                <a:t>등급</a:t>
              </a:r>
              <a:r>
                <a:rPr lang="en-US" altLang="ko-KR" sz="2800" dirty="0">
                  <a:latin typeface="네모고딕" panose="020B0600000101010101" charset="-127"/>
                  <a:ea typeface="네모고딕" panose="020B0600000101010101" charset="-127"/>
                </a:rPr>
                <a:t>, </a:t>
              </a:r>
              <a:r>
                <a:rPr lang="ko-KR" altLang="en-US" sz="2800" dirty="0">
                  <a:latin typeface="네모고딕" panose="020B0600000101010101" charset="-127"/>
                  <a:ea typeface="네모고딕" panose="020B0600000101010101" charset="-127"/>
                </a:rPr>
                <a:t>표준점수</a:t>
              </a:r>
              <a:r>
                <a:rPr lang="en-US" altLang="ko-KR" sz="2800" dirty="0">
                  <a:latin typeface="네모고딕" panose="020B0600000101010101" charset="-127"/>
                  <a:ea typeface="네모고딕" panose="020B0600000101010101" charset="-127"/>
                </a:rPr>
                <a:t>), EBS</a:t>
              </a:r>
              <a:r>
                <a:rPr lang="ko-KR" altLang="en-US" sz="2800" dirty="0">
                  <a:latin typeface="네모고딕" panose="020B0600000101010101" charset="-127"/>
                  <a:ea typeface="네모고딕" panose="020B0600000101010101" charset="-127"/>
                </a:rPr>
                <a:t>연계 방식 현행 유지로</a:t>
              </a:r>
              <a:r>
                <a:rPr lang="ko-KR" altLang="en-US" sz="2800" dirty="0">
                  <a:solidFill>
                    <a:srgbClr val="0000FF"/>
                  </a:solidFill>
                  <a:latin typeface="네모고딕" panose="020B0600000101010101" charset="-127"/>
                  <a:ea typeface="네모고딕" panose="020B0600000101010101" charset="-127"/>
                </a:rPr>
                <a:t> </a:t>
              </a:r>
              <a:r>
                <a:rPr lang="ko-KR" altLang="en-US" sz="2800" b="1" dirty="0">
                  <a:solidFill>
                    <a:srgbClr val="FF0000"/>
                  </a:solidFill>
                  <a:latin typeface="네모고딕" panose="020B0600000101010101" charset="-127"/>
                  <a:ea typeface="네모고딕" panose="020B0600000101010101" charset="-127"/>
                </a:rPr>
                <a:t>대입 안정성 확보</a:t>
              </a:r>
            </a:p>
            <a:p>
              <a:pPr marL="342900" indent="-34290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2800" b="1" dirty="0">
                  <a:solidFill>
                    <a:srgbClr val="FF0000"/>
                  </a:solidFill>
                  <a:latin typeface="네모고딕" panose="020B0600000101010101" charset="-127"/>
                  <a:ea typeface="네모고딕" panose="020B0600000101010101" charset="-127"/>
                </a:rPr>
                <a:t>선택과목에 따른 </a:t>
              </a:r>
              <a:r>
                <a:rPr lang="ko-KR" altLang="en-US" sz="2800" b="1" dirty="0" err="1">
                  <a:solidFill>
                    <a:srgbClr val="FF0000"/>
                  </a:solidFill>
                  <a:latin typeface="네모고딕" panose="020B0600000101010101" charset="-127"/>
                  <a:ea typeface="네모고딕" panose="020B0600000101010101" charset="-127"/>
                </a:rPr>
                <a:t>유불리</a:t>
              </a:r>
              <a:r>
                <a:rPr lang="ko-KR" altLang="en-US" sz="2800" b="1" dirty="0">
                  <a:solidFill>
                    <a:srgbClr val="FF0000"/>
                  </a:solidFill>
                  <a:latin typeface="네모고딕" panose="020B0600000101010101" charset="-127"/>
                  <a:ea typeface="네모고딕" panose="020B0600000101010101" charset="-127"/>
                </a:rPr>
                <a:t> 문제 해소</a:t>
              </a:r>
              <a:endParaRPr lang="en-US" altLang="ko-KR" sz="2800" b="1" dirty="0">
                <a:solidFill>
                  <a:srgbClr val="FF0000"/>
                </a:solidFill>
                <a:latin typeface="네모고딕" panose="020B0600000101010101" charset="-127"/>
                <a:ea typeface="네모고딕" panose="020B0600000101010101" charset="-127"/>
              </a:endParaRPr>
            </a:p>
            <a:p>
              <a:pPr marL="342900" indent="-34290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2800" dirty="0">
                  <a:latin typeface="네모고딕" panose="020B0600000101010101" charset="-127"/>
                  <a:ea typeface="네모고딕" panose="020B0600000101010101" charset="-127"/>
                </a:rPr>
                <a:t>탐구영역</a:t>
              </a:r>
              <a:r>
                <a:rPr lang="en-US" altLang="ko-KR" sz="2800" dirty="0">
                  <a:latin typeface="네모고딕" panose="020B0600000101010101" charset="-127"/>
                  <a:ea typeface="네모고딕" panose="020B0600000101010101" charset="-127"/>
                </a:rPr>
                <a:t>(</a:t>
              </a:r>
              <a:r>
                <a:rPr lang="ko-KR" altLang="en-US" sz="2800" dirty="0">
                  <a:latin typeface="네모고딕" panose="020B0600000101010101" charset="-127"/>
                  <a:ea typeface="네모고딕" panose="020B0600000101010101" charset="-127"/>
                </a:rPr>
                <a:t>통합사회</a:t>
              </a:r>
              <a:r>
                <a:rPr lang="en-US" altLang="ko-KR" sz="2800" dirty="0">
                  <a:latin typeface="네모고딕" panose="020B0600000101010101" charset="-127"/>
                  <a:ea typeface="네모고딕" panose="020B0600000101010101" charset="-127"/>
                </a:rPr>
                <a:t>, </a:t>
              </a:r>
              <a:r>
                <a:rPr lang="ko-KR" altLang="en-US" sz="2800" dirty="0" err="1">
                  <a:latin typeface="네모고딕" panose="020B0600000101010101" charset="-127"/>
                  <a:ea typeface="네모고딕" panose="020B0600000101010101" charset="-127"/>
                </a:rPr>
                <a:t>통합과학</a:t>
              </a:r>
              <a:r>
                <a:rPr lang="ko-KR" altLang="en-US" sz="2800" dirty="0">
                  <a:latin typeface="네모고딕" panose="020B0600000101010101" charset="-127"/>
                  <a:ea typeface="네모고딕" panose="020B0600000101010101" charset="-127"/>
                </a:rPr>
                <a:t> 공통과목으로 축소</a:t>
              </a:r>
              <a:r>
                <a:rPr lang="en-US" altLang="ko-KR" sz="2800" dirty="0">
                  <a:latin typeface="네모고딕" panose="020B0600000101010101" charset="-127"/>
                  <a:ea typeface="네모고딕" panose="020B0600000101010101" charset="-127"/>
                </a:rPr>
                <a:t>(</a:t>
              </a:r>
              <a:r>
                <a:rPr lang="ko-KR" altLang="en-US" sz="2800" dirty="0">
                  <a:latin typeface="네모고딕" panose="020B0600000101010101" charset="-127"/>
                  <a:ea typeface="네모고딕" panose="020B0600000101010101" charset="-127"/>
                </a:rPr>
                <a:t>학생 학업 부담 감소</a:t>
              </a:r>
              <a:r>
                <a:rPr lang="en-US" altLang="ko-KR" sz="2800" dirty="0">
                  <a:latin typeface="네모고딕" panose="020B0600000101010101" charset="-127"/>
                  <a:ea typeface="네모고딕" panose="020B0600000101010101" charset="-127"/>
                </a:rPr>
                <a:t>)</a:t>
              </a:r>
              <a:r>
                <a:rPr lang="ko-KR" altLang="en-US" sz="2800" dirty="0">
                  <a:latin typeface="네모고딕" panose="020B0600000101010101" charset="-127"/>
                  <a:ea typeface="네모고딕" panose="020B0600000101010101" charset="-127"/>
                </a:rPr>
                <a:t> </a:t>
              </a:r>
              <a:endParaRPr lang="en-US" altLang="ko-KR" sz="2800" dirty="0">
                <a:latin typeface="네모고딕" panose="020B0600000101010101" charset="-127"/>
                <a:ea typeface="네모고딕" panose="020B0600000101010101" charset="-127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009306" y="6345275"/>
            <a:ext cx="10249994" cy="2836824"/>
            <a:chOff x="0" y="-48220"/>
            <a:chExt cx="13666658" cy="3782433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-48220"/>
              <a:ext cx="13666658" cy="3782433"/>
              <a:chOff x="0" y="-9525"/>
              <a:chExt cx="2699587" cy="747147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699587" cy="737622"/>
              </a:xfrm>
              <a:custGeom>
                <a:avLst/>
                <a:gdLst/>
                <a:ahLst/>
                <a:cxnLst/>
                <a:rect l="l" t="t" r="r" b="b"/>
                <a:pathLst>
                  <a:path w="2699587" h="691965">
                    <a:moveTo>
                      <a:pt x="0" y="0"/>
                    </a:moveTo>
                    <a:lnTo>
                      <a:pt x="2699587" y="0"/>
                    </a:lnTo>
                    <a:lnTo>
                      <a:pt x="2699587" y="691965"/>
                    </a:lnTo>
                    <a:lnTo>
                      <a:pt x="0" y="691965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494949"/>
                </a:solidFill>
                <a:prstDash val="solid"/>
                <a:miter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9525"/>
                <a:ext cx="2699587" cy="70149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40"/>
                  </a:lnSpc>
                </a:pPr>
                <a:endParaRPr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814260" y="727076"/>
              <a:ext cx="12598399" cy="287258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42900" indent="-342900">
                <a:lnSpc>
                  <a:spcPct val="100000"/>
                </a:lnSpc>
                <a:buFont typeface="Arial" panose="020B0604020202020204" pitchFamily="34" charset="0"/>
                <a:buChar char="•"/>
              </a:pPr>
              <a:r>
                <a:rPr lang="ko-KR" altLang="en-US" sz="2800" dirty="0">
                  <a:latin typeface="네모고딕" panose="020B0600000101010101" charset="-127"/>
                  <a:ea typeface="네모고딕" panose="020B0600000101010101" charset="-127"/>
                </a:rPr>
                <a:t>압도적으로 커지는 </a:t>
              </a:r>
              <a:r>
                <a:rPr lang="ko-KR" altLang="en-US" sz="2800" b="1" dirty="0">
                  <a:solidFill>
                    <a:srgbClr val="FF0000"/>
                  </a:solidFill>
                  <a:latin typeface="네모고딕" panose="020B0600000101010101" charset="-127"/>
                  <a:ea typeface="네모고딕" panose="020B0600000101010101" charset="-127"/>
                </a:rPr>
                <a:t>국어와 수학의 영향력</a:t>
              </a:r>
              <a:endParaRPr lang="en-US" altLang="ko-KR" sz="2800" b="1" dirty="0">
                <a:solidFill>
                  <a:srgbClr val="FF0000"/>
                </a:solidFill>
                <a:latin typeface="네모고딕" panose="020B0600000101010101" charset="-127"/>
                <a:ea typeface="네모고딕" panose="020B0600000101010101" charset="-127"/>
              </a:endParaRPr>
            </a:p>
            <a:p>
              <a:pPr marL="342900" indent="-342900">
                <a:lnSpc>
                  <a:spcPct val="100000"/>
                </a:lnSpc>
                <a:buFont typeface="Arial" panose="020B0604020202020204" pitchFamily="34" charset="0"/>
                <a:buChar char="•"/>
              </a:pPr>
              <a:r>
                <a:rPr lang="ko-KR" altLang="en-US" sz="2800" dirty="0">
                  <a:latin typeface="네모고딕" panose="020B0600000101010101" charset="-127"/>
                  <a:ea typeface="네모고딕" panose="020B0600000101010101" charset="-127"/>
                </a:rPr>
                <a:t>통합사회</a:t>
              </a:r>
              <a:r>
                <a:rPr lang="en-US" altLang="ko-KR" sz="2800" dirty="0">
                  <a:latin typeface="네모고딕" panose="020B0600000101010101" charset="-127"/>
                  <a:ea typeface="네모고딕" panose="020B0600000101010101" charset="-127"/>
                </a:rPr>
                <a:t>, </a:t>
              </a:r>
              <a:r>
                <a:rPr lang="ko-KR" altLang="en-US" sz="2800" dirty="0" err="1">
                  <a:latin typeface="네모고딕" panose="020B0600000101010101" charset="-127"/>
                  <a:ea typeface="네모고딕" panose="020B0600000101010101" charset="-127"/>
                </a:rPr>
                <a:t>통합과학</a:t>
              </a:r>
              <a:r>
                <a:rPr lang="ko-KR" altLang="en-US" sz="2800" dirty="0">
                  <a:latin typeface="네모고딕" panose="020B0600000101010101" charset="-127"/>
                  <a:ea typeface="네모고딕" panose="020B0600000101010101" charset="-127"/>
                </a:rPr>
                <a:t> 수능 출제</a:t>
              </a:r>
              <a:r>
                <a:rPr lang="en-US" altLang="ko-KR" sz="2800" dirty="0">
                  <a:latin typeface="네모고딕" panose="020B0600000101010101" charset="-127"/>
                  <a:ea typeface="네모고딕" panose="020B0600000101010101" charset="-127"/>
                </a:rPr>
                <a:t>-&gt;2, 3</a:t>
              </a:r>
              <a:r>
                <a:rPr lang="ko-KR" altLang="en-US" sz="2800" dirty="0">
                  <a:latin typeface="네모고딕" panose="020B0600000101010101" charset="-127"/>
                  <a:ea typeface="네모고딕" panose="020B0600000101010101" charset="-127"/>
                </a:rPr>
                <a:t>학년 탐구 과목 파행 우려</a:t>
              </a:r>
              <a:endParaRPr lang="en-US" altLang="ko-KR" sz="2800" dirty="0">
                <a:latin typeface="네모고딕" panose="020B0600000101010101" charset="-127"/>
                <a:ea typeface="네모고딕" panose="020B0600000101010101" charset="-127"/>
              </a:endParaRPr>
            </a:p>
            <a:p>
              <a:pPr marL="342900" indent="-342900">
                <a:lnSpc>
                  <a:spcPct val="100000"/>
                </a:lnSpc>
                <a:buFont typeface="Arial" panose="020B0604020202020204" pitchFamily="34" charset="0"/>
                <a:buChar char="•"/>
              </a:pPr>
              <a:r>
                <a:rPr lang="ko-KR" altLang="en-US" sz="2800" dirty="0">
                  <a:latin typeface="네모고딕" panose="020B0600000101010101" charset="-127"/>
                  <a:ea typeface="네모고딕" panose="020B0600000101010101" charset="-127"/>
                </a:rPr>
                <a:t>서울주요대학 정시</a:t>
              </a:r>
              <a:r>
                <a:rPr lang="en-US" altLang="ko-KR" sz="2800" dirty="0">
                  <a:latin typeface="네모고딕" panose="020B0600000101010101" charset="-127"/>
                  <a:ea typeface="네모고딕" panose="020B0600000101010101" charset="-127"/>
                </a:rPr>
                <a:t>40%</a:t>
              </a:r>
              <a:r>
                <a:rPr lang="ko-KR" altLang="en-US" sz="2800" dirty="0">
                  <a:latin typeface="네모고딕" panose="020B0600000101010101" charset="-127"/>
                  <a:ea typeface="네모고딕" panose="020B0600000101010101" charset="-127"/>
                </a:rPr>
                <a:t>유지</a:t>
              </a:r>
              <a:r>
                <a:rPr lang="en-US" altLang="ko-KR" sz="2800" dirty="0">
                  <a:latin typeface="네모고딕" panose="020B0600000101010101" charset="-127"/>
                  <a:ea typeface="네모고딕" panose="020B0600000101010101" charset="-127"/>
                </a:rPr>
                <a:t>-&gt;</a:t>
              </a:r>
              <a:r>
                <a:rPr lang="ko-KR" altLang="en-US" sz="2800" dirty="0" err="1">
                  <a:latin typeface="네모고딕" panose="020B0600000101010101" charset="-127"/>
                  <a:ea typeface="네모고딕" panose="020B0600000101010101" charset="-127"/>
                </a:rPr>
                <a:t>수능과목</a:t>
              </a:r>
              <a:r>
                <a:rPr lang="ko-KR" altLang="en-US" sz="2800" dirty="0">
                  <a:latin typeface="네모고딕" panose="020B0600000101010101" charset="-127"/>
                  <a:ea typeface="네모고딕" panose="020B0600000101010101" charset="-127"/>
                </a:rPr>
                <a:t> 중심의 교육과정</a:t>
              </a:r>
              <a:endParaRPr lang="en-US" altLang="ko-KR" sz="2800" dirty="0">
                <a:latin typeface="네모고딕" panose="020B0600000101010101" charset="-127"/>
                <a:ea typeface="네모고딕" panose="020B0600000101010101" charset="-127"/>
              </a:endParaRPr>
            </a:p>
            <a:p>
              <a:pPr marL="342900" indent="-342900">
                <a:lnSpc>
                  <a:spcPct val="100000"/>
                </a:lnSpc>
                <a:buFont typeface="Arial" panose="020B0604020202020204" pitchFamily="34" charset="0"/>
                <a:buChar char="•"/>
              </a:pPr>
              <a:r>
                <a:rPr lang="ko-KR" altLang="en-US" sz="2800" dirty="0" err="1">
                  <a:solidFill>
                    <a:srgbClr val="FF0000"/>
                  </a:solidFill>
                  <a:latin typeface="네모고딕" panose="020B0600000101010101" charset="-127"/>
                  <a:ea typeface="네모고딕" panose="020B0600000101010101" charset="-127"/>
                </a:rPr>
                <a:t>상위권학생</a:t>
              </a:r>
              <a:r>
                <a:rPr lang="ko-KR" altLang="en-US" sz="2800" dirty="0">
                  <a:solidFill>
                    <a:srgbClr val="FF0000"/>
                  </a:solidFill>
                  <a:latin typeface="네모고딕" panose="020B0600000101010101" charset="-127"/>
                  <a:ea typeface="네모고딕" panose="020B0600000101010101" charset="-127"/>
                </a:rPr>
                <a:t> </a:t>
              </a:r>
              <a:r>
                <a:rPr lang="ko-KR" altLang="en-US" sz="2800" dirty="0" err="1">
                  <a:solidFill>
                    <a:srgbClr val="FF0000"/>
                  </a:solidFill>
                  <a:latin typeface="네모고딕" panose="020B0600000101010101" charset="-127"/>
                  <a:ea typeface="네모고딕" panose="020B0600000101010101" charset="-127"/>
                </a:rPr>
                <a:t>학업부담</a:t>
              </a:r>
              <a:r>
                <a:rPr lang="ko-KR" altLang="en-US" sz="2800" dirty="0">
                  <a:solidFill>
                    <a:srgbClr val="FF0000"/>
                  </a:solidFill>
                  <a:latin typeface="네모고딕" panose="020B0600000101010101" charset="-127"/>
                  <a:ea typeface="네모고딕" panose="020B0600000101010101" charset="-127"/>
                </a:rPr>
                <a:t> 가중</a:t>
              </a:r>
              <a:r>
                <a:rPr lang="en-US" altLang="ko-KR" sz="2800" dirty="0">
                  <a:latin typeface="네모고딕" panose="020B0600000101010101" charset="-127"/>
                  <a:ea typeface="네모고딕" panose="020B0600000101010101" charset="-127"/>
                </a:rPr>
                <a:t>:</a:t>
              </a:r>
              <a:r>
                <a:rPr lang="ko-KR" altLang="en-US" sz="2800" dirty="0">
                  <a:latin typeface="네모고딕" panose="020B0600000101010101" charset="-127"/>
                  <a:ea typeface="네모고딕" panose="020B0600000101010101" charset="-127"/>
                </a:rPr>
                <a:t>내신</a:t>
              </a:r>
              <a:r>
                <a:rPr lang="en-US" altLang="ko-KR" sz="2800" dirty="0">
                  <a:latin typeface="네모고딕" panose="020B0600000101010101" charset="-127"/>
                  <a:ea typeface="네모고딕" panose="020B0600000101010101" charset="-127"/>
                </a:rPr>
                <a:t>+</a:t>
              </a:r>
              <a:r>
                <a:rPr lang="ko-KR" altLang="en-US" sz="2800" dirty="0">
                  <a:latin typeface="네모고딕" panose="020B0600000101010101" charset="-127"/>
                  <a:ea typeface="네모고딕" panose="020B0600000101010101" charset="-127"/>
                </a:rPr>
                <a:t>수능</a:t>
              </a:r>
              <a:r>
                <a:rPr lang="en-US" altLang="ko-KR" sz="2800" dirty="0">
                  <a:latin typeface="네모고딕" panose="020B0600000101010101" charset="-127"/>
                  <a:ea typeface="네모고딕" panose="020B0600000101010101" charset="-127"/>
                </a:rPr>
                <a:t>+</a:t>
              </a:r>
              <a:r>
                <a:rPr lang="ko-KR" altLang="en-US" sz="2800" dirty="0">
                  <a:latin typeface="네모고딕" panose="020B0600000101010101" charset="-127"/>
                  <a:ea typeface="네모고딕" panose="020B0600000101010101" charset="-127"/>
                </a:rPr>
                <a:t>대학별고사</a:t>
              </a:r>
              <a:r>
                <a:rPr lang="en-US" altLang="ko-KR" sz="2800" dirty="0">
                  <a:latin typeface="네모고딕" panose="020B0600000101010101" charset="-127"/>
                  <a:ea typeface="네모고딕" panose="020B0600000101010101" charset="-127"/>
                </a:rPr>
                <a:t>+</a:t>
              </a:r>
              <a:r>
                <a:rPr lang="ko-KR" altLang="en-US" sz="2800" dirty="0">
                  <a:latin typeface="네모고딕" panose="020B0600000101010101" charset="-127"/>
                  <a:ea typeface="네모고딕" panose="020B0600000101010101" charset="-127"/>
                </a:rPr>
                <a:t>학생부</a:t>
              </a:r>
              <a:endParaRPr lang="en-US" altLang="ko-KR" sz="2800" dirty="0">
                <a:latin typeface="네모고딕" panose="020B0600000101010101" charset="-127"/>
                <a:ea typeface="네모고딕" panose="020B0600000101010101" charset="-127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821513" y="1935290"/>
            <a:ext cx="2644974" cy="774597"/>
            <a:chOff x="0" y="0"/>
            <a:chExt cx="696619" cy="20400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96619" cy="204009"/>
            </a:xfrm>
            <a:custGeom>
              <a:avLst/>
              <a:gdLst/>
              <a:ahLst/>
              <a:cxnLst/>
              <a:rect l="l" t="t" r="r" b="b"/>
              <a:pathLst>
                <a:path w="696619" h="204009">
                  <a:moveTo>
                    <a:pt x="0" y="0"/>
                  </a:moveTo>
                  <a:lnTo>
                    <a:pt x="696619" y="0"/>
                  </a:lnTo>
                  <a:lnTo>
                    <a:pt x="696619" y="204009"/>
                  </a:lnTo>
                  <a:lnTo>
                    <a:pt x="0" y="204009"/>
                  </a:lnTo>
                  <a:close/>
                </a:path>
              </a:pathLst>
            </a:custGeom>
            <a:solidFill>
              <a:srgbClr val="494949"/>
            </a:solidFill>
            <a:ln cap="sq">
              <a:noFill/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696619" cy="2230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r>
                <a:rPr lang="en-US" sz="2000" b="1">
                  <a:solidFill>
                    <a:srgbClr val="F9F9F9"/>
                  </a:solidFill>
                  <a:latin typeface="네모고딕 Medium"/>
                  <a:ea typeface="네모고딕 Medium"/>
                  <a:cs typeface="네모고딕 Medium"/>
                  <a:sym typeface="네모고딕 Medium"/>
                </a:rPr>
                <a:t>#긍정적인 측면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7821513" y="5994142"/>
            <a:ext cx="2644974" cy="774597"/>
            <a:chOff x="0" y="0"/>
            <a:chExt cx="696619" cy="20400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96619" cy="204009"/>
            </a:xfrm>
            <a:custGeom>
              <a:avLst/>
              <a:gdLst/>
              <a:ahLst/>
              <a:cxnLst/>
              <a:rect l="l" t="t" r="r" b="b"/>
              <a:pathLst>
                <a:path w="696619" h="204009">
                  <a:moveTo>
                    <a:pt x="0" y="0"/>
                  </a:moveTo>
                  <a:lnTo>
                    <a:pt x="696619" y="0"/>
                  </a:lnTo>
                  <a:lnTo>
                    <a:pt x="696619" y="204009"/>
                  </a:lnTo>
                  <a:lnTo>
                    <a:pt x="0" y="204009"/>
                  </a:lnTo>
                  <a:close/>
                </a:path>
              </a:pathLst>
            </a:custGeom>
            <a:solidFill>
              <a:srgbClr val="494949"/>
            </a:solidFill>
            <a:ln cap="sq">
              <a:noFill/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19050"/>
              <a:ext cx="696619" cy="2230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400"/>
                </a:lnSpc>
                <a:spcBef>
                  <a:spcPct val="0"/>
                </a:spcBef>
              </a:pPr>
              <a:r>
                <a:rPr lang="en-US" sz="2000" b="1" u="none" strike="noStrike">
                  <a:solidFill>
                    <a:srgbClr val="F9F9F9"/>
                  </a:solidFill>
                  <a:latin typeface="네모고딕 Medium"/>
                  <a:ea typeface="네모고딕 Medium"/>
                  <a:cs typeface="네모고딕 Medium"/>
                  <a:sym typeface="네모고딕 Medium"/>
                </a:rPr>
                <a:t>#부정적인 측면</a:t>
              </a: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2222482" y="697265"/>
            <a:ext cx="5036818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39"/>
              </a:lnSpc>
            </a:pPr>
            <a:r>
              <a:rPr lang="en-US" sz="1599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전북특별자치도 교육청</a:t>
            </a:r>
          </a:p>
        </p:txBody>
      </p:sp>
      <p:sp>
        <p:nvSpPr>
          <p:cNvPr id="21" name="Freeform 21"/>
          <p:cNvSpPr/>
          <p:nvPr/>
        </p:nvSpPr>
        <p:spPr>
          <a:xfrm>
            <a:off x="14261268" y="686293"/>
            <a:ext cx="959245" cy="275132"/>
          </a:xfrm>
          <a:custGeom>
            <a:avLst/>
            <a:gdLst/>
            <a:ahLst/>
            <a:cxnLst/>
            <a:rect l="l" t="t" r="r" b="b"/>
            <a:pathLst>
              <a:path w="959245" h="275132">
                <a:moveTo>
                  <a:pt x="0" y="0"/>
                </a:moveTo>
                <a:lnTo>
                  <a:pt x="959246" y="0"/>
                </a:lnTo>
                <a:lnTo>
                  <a:pt x="959246" y="275132"/>
                </a:lnTo>
                <a:lnTo>
                  <a:pt x="0" y="2751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8894881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7827410"/>
            <a:ext cx="16230600" cy="123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00"/>
              </a:lnSpc>
            </a:pPr>
            <a:r>
              <a:rPr lang="ko-KR" altLang="en-US" sz="9600" dirty="0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미리 준비하는 고교학점제</a:t>
            </a:r>
            <a:endParaRPr lang="en-US" altLang="ko-KR" sz="9600" dirty="0">
              <a:solidFill>
                <a:srgbClr val="494949"/>
              </a:solidFill>
              <a:latin typeface="네모고딕"/>
              <a:ea typeface="네모고딕"/>
              <a:cs typeface="네모고딕"/>
              <a:sym typeface="네모고딕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028700" y="6294195"/>
            <a:ext cx="8977585" cy="1390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0"/>
              </a:lnSpc>
              <a:spcBef>
                <a:spcPct val="0"/>
              </a:spcBef>
            </a:pPr>
            <a:r>
              <a:rPr lang="en-US" sz="9000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05</a:t>
            </a:r>
          </a:p>
        </p:txBody>
      </p:sp>
      <p:sp>
        <p:nvSpPr>
          <p:cNvPr id="4" name="AutoShape 4"/>
          <p:cNvSpPr/>
          <p:nvPr/>
        </p:nvSpPr>
        <p:spPr>
          <a:xfrm>
            <a:off x="1028700" y="1266728"/>
            <a:ext cx="16230600" cy="0"/>
          </a:xfrm>
          <a:prstGeom prst="line">
            <a:avLst/>
          </a:prstGeom>
          <a:ln w="19050" cap="flat">
            <a:solidFill>
              <a:srgbClr val="49494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TextBox 5"/>
          <p:cNvSpPr txBox="1"/>
          <p:nvPr/>
        </p:nvSpPr>
        <p:spPr>
          <a:xfrm>
            <a:off x="12222482" y="697265"/>
            <a:ext cx="5036818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39"/>
              </a:lnSpc>
            </a:pPr>
            <a:r>
              <a:rPr lang="en-US" sz="1599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전북특별자치도 교육청</a:t>
            </a:r>
          </a:p>
        </p:txBody>
      </p:sp>
      <p:sp>
        <p:nvSpPr>
          <p:cNvPr id="6" name="Freeform 6"/>
          <p:cNvSpPr/>
          <p:nvPr/>
        </p:nvSpPr>
        <p:spPr>
          <a:xfrm>
            <a:off x="14261268" y="686293"/>
            <a:ext cx="959245" cy="275132"/>
          </a:xfrm>
          <a:custGeom>
            <a:avLst/>
            <a:gdLst/>
            <a:ahLst/>
            <a:cxnLst/>
            <a:rect l="l" t="t" r="r" b="b"/>
            <a:pathLst>
              <a:path w="959245" h="275132">
                <a:moveTo>
                  <a:pt x="0" y="0"/>
                </a:moveTo>
                <a:lnTo>
                  <a:pt x="959246" y="0"/>
                </a:lnTo>
                <a:lnTo>
                  <a:pt x="959246" y="275132"/>
                </a:lnTo>
                <a:lnTo>
                  <a:pt x="0" y="2751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1266728"/>
            <a:ext cx="16230600" cy="0"/>
          </a:xfrm>
          <a:prstGeom prst="line">
            <a:avLst/>
          </a:prstGeom>
          <a:ln w="19050" cap="flat">
            <a:solidFill>
              <a:srgbClr val="494949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6684258" y="2288235"/>
            <a:ext cx="10764256" cy="6515102"/>
            <a:chOff x="0" y="0"/>
            <a:chExt cx="2649738" cy="16037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649737" cy="1603763"/>
            </a:xfrm>
            <a:custGeom>
              <a:avLst/>
              <a:gdLst/>
              <a:ahLst/>
              <a:cxnLst/>
              <a:rect l="l" t="t" r="r" b="b"/>
              <a:pathLst>
                <a:path w="2649737" h="1603763">
                  <a:moveTo>
                    <a:pt x="0" y="0"/>
                  </a:moveTo>
                  <a:lnTo>
                    <a:pt x="2649737" y="0"/>
                  </a:lnTo>
                  <a:lnTo>
                    <a:pt x="2649737" y="1603763"/>
                  </a:lnTo>
                  <a:lnTo>
                    <a:pt x="0" y="160376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494949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2649738" cy="1613288"/>
            </a:xfrm>
            <a:prstGeom prst="rect">
              <a:avLst/>
            </a:prstGeom>
          </p:spPr>
          <p:txBody>
            <a:bodyPr lIns="54352" tIns="54352" rIns="54352" bIns="54352" rtlCol="0" anchor="ctr"/>
            <a:lstStyle/>
            <a:p>
              <a:pPr algn="ctr">
                <a:lnSpc>
                  <a:spcPts val="204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684258" y="2211537"/>
            <a:ext cx="10164857" cy="6553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70091" lvl="1" indent="-435046">
              <a:lnSpc>
                <a:spcPts val="7254"/>
              </a:lnSpc>
              <a:buFont typeface="Arial"/>
              <a:buChar char="•"/>
            </a:pPr>
            <a:r>
              <a:rPr lang="en-US" altLang="ko-KR" sz="4030" dirty="0" err="1">
                <a:solidFill>
                  <a:srgbClr val="FF0000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선택</a:t>
            </a:r>
            <a:r>
              <a:rPr lang="en-US" altLang="ko-KR" sz="4030" dirty="0" err="1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의</a:t>
            </a:r>
            <a:r>
              <a:rPr lang="en-US" altLang="ko-KR" sz="4030" dirty="0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 </a:t>
            </a:r>
            <a:r>
              <a:rPr lang="en-US" altLang="ko-KR" sz="4030" dirty="0" err="1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가장</a:t>
            </a:r>
            <a:r>
              <a:rPr lang="en-US" altLang="ko-KR" sz="4030" dirty="0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 </a:t>
            </a:r>
            <a:r>
              <a:rPr lang="en-US" altLang="ko-KR" sz="4030" dirty="0" err="1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중요한</a:t>
            </a:r>
            <a:r>
              <a:rPr lang="en-US" altLang="ko-KR" sz="4030" dirty="0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 </a:t>
            </a:r>
            <a:r>
              <a:rPr lang="en-US" altLang="ko-KR" sz="4030" dirty="0" err="1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기준은</a:t>
            </a:r>
            <a:r>
              <a:rPr lang="en-US" altLang="ko-KR" sz="4030" dirty="0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 </a:t>
            </a:r>
            <a:r>
              <a:rPr lang="en-US" altLang="ko-KR" sz="4030" dirty="0" err="1">
                <a:solidFill>
                  <a:srgbClr val="00B0F0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자기</a:t>
            </a:r>
            <a:r>
              <a:rPr lang="en-US" altLang="ko-KR" sz="4030" dirty="0">
                <a:solidFill>
                  <a:srgbClr val="00B0F0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 </a:t>
            </a:r>
            <a:r>
              <a:rPr lang="en-US" altLang="ko-KR" sz="4030" dirty="0" err="1">
                <a:solidFill>
                  <a:srgbClr val="00B0F0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이해</a:t>
            </a:r>
            <a:r>
              <a:rPr lang="en-US" altLang="ko-KR" sz="4030" dirty="0" err="1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와</a:t>
            </a:r>
            <a:r>
              <a:rPr lang="en-US" altLang="ko-KR" sz="4030" dirty="0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 </a:t>
            </a:r>
            <a:r>
              <a:rPr lang="en-US" altLang="ko-KR" sz="4030" dirty="0" err="1">
                <a:solidFill>
                  <a:srgbClr val="00B0F0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진로</a:t>
            </a:r>
            <a:r>
              <a:rPr lang="en-US" altLang="ko-KR" sz="4030" dirty="0" err="1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입니다</a:t>
            </a:r>
            <a:r>
              <a:rPr lang="en-US" altLang="ko-KR" sz="4030" dirty="0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.</a:t>
            </a:r>
          </a:p>
          <a:p>
            <a:pPr marL="870091" lvl="1" indent="-435046" algn="l">
              <a:lnSpc>
                <a:spcPts val="7254"/>
              </a:lnSpc>
              <a:buFont typeface="Arial"/>
              <a:buChar char="•"/>
            </a:pPr>
            <a:r>
              <a:rPr lang="en-US" sz="4030" dirty="0" err="1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고교</a:t>
            </a:r>
            <a:r>
              <a:rPr lang="en-US" sz="4030" dirty="0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 </a:t>
            </a:r>
            <a:r>
              <a:rPr lang="en-US" sz="4030" dirty="0" err="1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학점제는</a:t>
            </a:r>
            <a:r>
              <a:rPr lang="en-US" sz="4030" dirty="0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 </a:t>
            </a:r>
            <a:r>
              <a:rPr lang="en-US" sz="4030" dirty="0" err="1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스스로</a:t>
            </a:r>
            <a:r>
              <a:rPr lang="en-US" sz="4030" dirty="0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 </a:t>
            </a:r>
            <a:r>
              <a:rPr lang="en-US" sz="4030" dirty="0" err="1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과목을</a:t>
            </a:r>
            <a:r>
              <a:rPr lang="en-US" sz="4030" dirty="0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 </a:t>
            </a:r>
            <a:r>
              <a:rPr lang="en-US" sz="4030" dirty="0" err="1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선택하고</a:t>
            </a:r>
            <a:r>
              <a:rPr lang="en-US" sz="4030" dirty="0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, </a:t>
            </a:r>
            <a:r>
              <a:rPr lang="en-US" sz="4030" dirty="0" err="1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성취</a:t>
            </a:r>
            <a:r>
              <a:rPr lang="en-US" sz="4030" dirty="0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 </a:t>
            </a:r>
            <a:r>
              <a:rPr lang="en-US" sz="4030" dirty="0" err="1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수준을</a:t>
            </a:r>
            <a:r>
              <a:rPr lang="en-US" sz="4030" dirty="0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 </a:t>
            </a:r>
            <a:r>
              <a:rPr lang="en-US" sz="4030" dirty="0" err="1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관리해야</a:t>
            </a:r>
            <a:r>
              <a:rPr lang="en-US" sz="4030" dirty="0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 </a:t>
            </a:r>
            <a:r>
              <a:rPr lang="en-US" sz="4030" dirty="0" err="1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하는</a:t>
            </a:r>
            <a:r>
              <a:rPr lang="en-US" sz="4030" dirty="0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, 즉 </a:t>
            </a:r>
            <a:r>
              <a:rPr lang="en-US" sz="4030" dirty="0" err="1">
                <a:solidFill>
                  <a:srgbClr val="00B0F0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학습</a:t>
            </a:r>
            <a:r>
              <a:rPr lang="en-US" sz="4030" dirty="0">
                <a:solidFill>
                  <a:srgbClr val="00B0F0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 </a:t>
            </a:r>
            <a:r>
              <a:rPr lang="en-US" sz="4030" dirty="0" err="1">
                <a:solidFill>
                  <a:srgbClr val="00B0F0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관리</a:t>
            </a:r>
            <a:r>
              <a:rPr lang="en-US" sz="4030" dirty="0">
                <a:solidFill>
                  <a:srgbClr val="00B0F0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 </a:t>
            </a:r>
            <a:r>
              <a:rPr lang="en-US" sz="4030" dirty="0" err="1">
                <a:solidFill>
                  <a:srgbClr val="00B0F0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능력</a:t>
            </a:r>
            <a:r>
              <a:rPr lang="en-US" sz="4030" dirty="0" err="1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이</a:t>
            </a:r>
            <a:r>
              <a:rPr lang="en-US" sz="4030" dirty="0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 </a:t>
            </a:r>
            <a:r>
              <a:rPr lang="en-US" sz="4030" dirty="0" err="1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필수입니다</a:t>
            </a:r>
            <a:r>
              <a:rPr lang="en-US" sz="4030" dirty="0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.</a:t>
            </a:r>
          </a:p>
          <a:p>
            <a:pPr marL="870091" lvl="1" indent="-435046" algn="l">
              <a:lnSpc>
                <a:spcPts val="7254"/>
              </a:lnSpc>
              <a:buFont typeface="Arial"/>
              <a:buChar char="•"/>
            </a:pPr>
            <a:r>
              <a:rPr lang="en-US" sz="4030" dirty="0" err="1">
                <a:solidFill>
                  <a:srgbClr val="FF0000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기초</a:t>
            </a:r>
            <a:r>
              <a:rPr lang="en-US" sz="4030" dirty="0">
                <a:solidFill>
                  <a:srgbClr val="FF0000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 </a:t>
            </a:r>
            <a:r>
              <a:rPr lang="en-US" sz="4030" dirty="0" err="1">
                <a:solidFill>
                  <a:srgbClr val="FF0000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학력</a:t>
            </a:r>
            <a:r>
              <a:rPr lang="en-US" sz="4030" dirty="0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, </a:t>
            </a:r>
            <a:r>
              <a:rPr lang="en-US" sz="4030" dirty="0" err="1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가장</a:t>
            </a:r>
            <a:r>
              <a:rPr lang="en-US" sz="4030" dirty="0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 </a:t>
            </a:r>
            <a:r>
              <a:rPr lang="en-US" sz="4030" dirty="0" err="1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중요하고</a:t>
            </a:r>
            <a:r>
              <a:rPr lang="en-US" sz="4030" dirty="0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 </a:t>
            </a:r>
            <a:r>
              <a:rPr lang="en-US" sz="4030" dirty="0" err="1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시급한</a:t>
            </a:r>
            <a:r>
              <a:rPr lang="en-US" sz="4030" dirty="0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 </a:t>
            </a:r>
            <a:r>
              <a:rPr lang="en-US" sz="4030" dirty="0" err="1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부분입니다</a:t>
            </a:r>
            <a:r>
              <a:rPr lang="en-US" sz="4030" dirty="0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.(</a:t>
            </a:r>
            <a:r>
              <a:rPr lang="en-US" sz="4030" dirty="0" err="1">
                <a:solidFill>
                  <a:srgbClr val="F10A0A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책임</a:t>
            </a:r>
            <a:r>
              <a:rPr lang="en-US" sz="4030" dirty="0">
                <a:solidFill>
                  <a:srgbClr val="F10A0A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 </a:t>
            </a:r>
            <a:r>
              <a:rPr lang="en-US" sz="4030" dirty="0" err="1">
                <a:solidFill>
                  <a:srgbClr val="F10A0A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교육은</a:t>
            </a:r>
            <a:r>
              <a:rPr lang="en-US" sz="4030" dirty="0">
                <a:solidFill>
                  <a:srgbClr val="F10A0A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 </a:t>
            </a:r>
            <a:r>
              <a:rPr lang="en-US" sz="4030" dirty="0" err="1">
                <a:solidFill>
                  <a:srgbClr val="F10A0A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중학교부터</a:t>
            </a:r>
            <a:r>
              <a:rPr lang="en-US" sz="4030" dirty="0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2288235"/>
            <a:ext cx="5459796" cy="3429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00"/>
              </a:lnSpc>
            </a:pPr>
            <a:r>
              <a:rPr lang="en-US" sz="7500" dirty="0" err="1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중학교</a:t>
            </a:r>
            <a:r>
              <a:rPr lang="en-US" sz="7500" dirty="0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, </a:t>
            </a:r>
            <a:r>
              <a:rPr lang="en-US" sz="7500" dirty="0" err="1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무엇을</a:t>
            </a:r>
            <a:r>
              <a:rPr lang="en-US" sz="7500" dirty="0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 </a:t>
            </a:r>
            <a:r>
              <a:rPr lang="en-US" sz="7500" dirty="0" err="1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준비해야</a:t>
            </a:r>
            <a:r>
              <a:rPr lang="en-US" sz="7500" dirty="0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 </a:t>
            </a:r>
            <a:r>
              <a:rPr lang="en-US" sz="7500" dirty="0" err="1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하는가</a:t>
            </a:r>
            <a:r>
              <a:rPr lang="en-US" sz="7500" dirty="0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222482" y="697265"/>
            <a:ext cx="5036818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39"/>
              </a:lnSpc>
            </a:pPr>
            <a:r>
              <a:rPr lang="en-US" sz="1599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전북특별자치도 교육청</a:t>
            </a:r>
          </a:p>
        </p:txBody>
      </p:sp>
      <p:sp>
        <p:nvSpPr>
          <p:cNvPr id="9" name="Freeform 9"/>
          <p:cNvSpPr/>
          <p:nvPr/>
        </p:nvSpPr>
        <p:spPr>
          <a:xfrm>
            <a:off x="14261268" y="686293"/>
            <a:ext cx="959245" cy="275132"/>
          </a:xfrm>
          <a:custGeom>
            <a:avLst/>
            <a:gdLst/>
            <a:ahLst/>
            <a:cxnLst/>
            <a:rect l="l" t="t" r="r" b="b"/>
            <a:pathLst>
              <a:path w="959245" h="275132">
                <a:moveTo>
                  <a:pt x="0" y="0"/>
                </a:moveTo>
                <a:lnTo>
                  <a:pt x="959246" y="0"/>
                </a:lnTo>
                <a:lnTo>
                  <a:pt x="959246" y="275132"/>
                </a:lnTo>
                <a:lnTo>
                  <a:pt x="0" y="2751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829800" y="4185678"/>
            <a:ext cx="7798464" cy="4696574"/>
          </a:xfrm>
          <a:custGeom>
            <a:avLst/>
            <a:gdLst/>
            <a:ahLst/>
            <a:cxnLst/>
            <a:rect l="l" t="t" r="r" b="b"/>
            <a:pathLst>
              <a:path w="6718952" h="4475286">
                <a:moveTo>
                  <a:pt x="0" y="0"/>
                </a:moveTo>
                <a:lnTo>
                  <a:pt x="6718952" y="0"/>
                </a:lnTo>
                <a:lnTo>
                  <a:pt x="6718952" y="4475286"/>
                </a:lnTo>
                <a:lnTo>
                  <a:pt x="0" y="44752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777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3896272"/>
            <a:ext cx="9708588" cy="4985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14400" indent="-914400">
              <a:lnSpc>
                <a:spcPct val="200000"/>
              </a:lnSpc>
              <a:spcBef>
                <a:spcPct val="0"/>
              </a:spcBef>
              <a:buFont typeface="+mj-lt"/>
              <a:buAutoNum type="arabicPeriod"/>
            </a:pPr>
            <a:r>
              <a:rPr lang="en-US" altLang="ko-KR" sz="5400" dirty="0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잘 할 수 </a:t>
            </a:r>
            <a:r>
              <a:rPr lang="en-US" altLang="ko-KR" sz="5400" dirty="0" err="1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과목</a:t>
            </a:r>
            <a:r>
              <a:rPr lang="en-US" altLang="ko-KR" sz="5400" dirty="0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 </a:t>
            </a:r>
            <a:r>
              <a:rPr lang="en-US" altLang="ko-KR" sz="5400" dirty="0" err="1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선택</a:t>
            </a:r>
            <a:endParaRPr lang="en-US" altLang="ko-KR" sz="5400" dirty="0">
              <a:solidFill>
                <a:srgbClr val="000000"/>
              </a:solidFill>
              <a:latin typeface="네모고딕"/>
              <a:ea typeface="네모고딕"/>
              <a:cs typeface="네모고딕"/>
              <a:sym typeface="네모고딕"/>
            </a:endParaRPr>
          </a:p>
          <a:p>
            <a:pPr marL="914400" indent="-914400" algn="l">
              <a:lnSpc>
                <a:spcPct val="200000"/>
              </a:lnSpc>
              <a:spcBef>
                <a:spcPct val="0"/>
              </a:spcBef>
              <a:buFont typeface="+mj-lt"/>
              <a:buAutoNum type="arabicPeriod"/>
            </a:pPr>
            <a:r>
              <a:rPr lang="en-US" sz="5400" dirty="0" err="1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좋아하는</a:t>
            </a:r>
            <a:r>
              <a:rPr lang="en-US" sz="5400" dirty="0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과목</a:t>
            </a:r>
            <a:r>
              <a:rPr lang="en-US" sz="5400" dirty="0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중심으로</a:t>
            </a:r>
            <a:r>
              <a:rPr lang="en-US" sz="5400" dirty="0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!</a:t>
            </a:r>
          </a:p>
          <a:p>
            <a:pPr marL="914400" indent="-914400" algn="l">
              <a:lnSpc>
                <a:spcPct val="200000"/>
              </a:lnSpc>
              <a:spcBef>
                <a:spcPct val="0"/>
              </a:spcBef>
              <a:buFont typeface="+mj-lt"/>
              <a:buAutoNum type="arabicPeriod"/>
            </a:pPr>
            <a:r>
              <a:rPr lang="en-US" sz="5400" dirty="0" err="1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전공에</a:t>
            </a:r>
            <a:r>
              <a:rPr lang="en-US" sz="5400" dirty="0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필요한</a:t>
            </a:r>
            <a:r>
              <a:rPr lang="en-US" sz="5400" dirty="0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과목</a:t>
            </a:r>
            <a:r>
              <a:rPr lang="en-US" sz="5400" dirty="0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 선</a:t>
            </a:r>
            <a:r>
              <a:rPr lang="ko-KR" altLang="en-US" sz="5400" dirty="0" err="1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택</a:t>
            </a:r>
            <a:r>
              <a:rPr lang="en-US" sz="5400" dirty="0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!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1935290"/>
            <a:ext cx="16442659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00"/>
              </a:lnSpc>
            </a:pPr>
            <a:r>
              <a:rPr lang="en-US" sz="7500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과목 선택의 기준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062573" y="3458596"/>
            <a:ext cx="4412431" cy="542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71"/>
              </a:lnSpc>
              <a:spcBef>
                <a:spcPct val="0"/>
              </a:spcBef>
            </a:pPr>
            <a:r>
              <a:rPr lang="en-US" sz="3559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경희대:2028자연계열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232007" y="697265"/>
            <a:ext cx="5036818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39"/>
              </a:lnSpc>
            </a:pPr>
            <a:r>
              <a:rPr lang="en-US" sz="1599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전북특별자치도 교육청</a:t>
            </a:r>
          </a:p>
        </p:txBody>
      </p:sp>
      <p:sp>
        <p:nvSpPr>
          <p:cNvPr id="7" name="AutoShape 7"/>
          <p:cNvSpPr/>
          <p:nvPr/>
        </p:nvSpPr>
        <p:spPr>
          <a:xfrm>
            <a:off x="1028700" y="1266728"/>
            <a:ext cx="16230600" cy="0"/>
          </a:xfrm>
          <a:prstGeom prst="line">
            <a:avLst/>
          </a:prstGeom>
          <a:ln w="19050" cap="flat">
            <a:solidFill>
              <a:srgbClr val="49494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14261268" y="686293"/>
            <a:ext cx="959245" cy="275132"/>
          </a:xfrm>
          <a:custGeom>
            <a:avLst/>
            <a:gdLst/>
            <a:ahLst/>
            <a:cxnLst/>
            <a:rect l="l" t="t" r="r" b="b"/>
            <a:pathLst>
              <a:path w="959245" h="275132">
                <a:moveTo>
                  <a:pt x="0" y="0"/>
                </a:moveTo>
                <a:lnTo>
                  <a:pt x="959246" y="0"/>
                </a:lnTo>
                <a:lnTo>
                  <a:pt x="959246" y="275132"/>
                </a:lnTo>
                <a:lnTo>
                  <a:pt x="0" y="2751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1266728"/>
            <a:ext cx="16230600" cy="0"/>
          </a:xfrm>
          <a:prstGeom prst="line">
            <a:avLst/>
          </a:prstGeom>
          <a:ln w="19050" cap="flat">
            <a:solidFill>
              <a:srgbClr val="494949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6684255" y="2933700"/>
            <a:ext cx="10764256" cy="6515102"/>
            <a:chOff x="0" y="0"/>
            <a:chExt cx="2649738" cy="16037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649737" cy="1603763"/>
            </a:xfrm>
            <a:custGeom>
              <a:avLst/>
              <a:gdLst/>
              <a:ahLst/>
              <a:cxnLst/>
              <a:rect l="l" t="t" r="r" b="b"/>
              <a:pathLst>
                <a:path w="2649737" h="1603763">
                  <a:moveTo>
                    <a:pt x="0" y="0"/>
                  </a:moveTo>
                  <a:lnTo>
                    <a:pt x="2649737" y="0"/>
                  </a:lnTo>
                  <a:lnTo>
                    <a:pt x="2649737" y="1603763"/>
                  </a:lnTo>
                  <a:lnTo>
                    <a:pt x="0" y="160376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494949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2649738" cy="1613288"/>
            </a:xfrm>
            <a:prstGeom prst="rect">
              <a:avLst/>
            </a:prstGeom>
          </p:spPr>
          <p:txBody>
            <a:bodyPr lIns="54352" tIns="54352" rIns="54352" bIns="54352" rtlCol="0" anchor="ctr"/>
            <a:lstStyle/>
            <a:p>
              <a:pPr algn="ctr">
                <a:lnSpc>
                  <a:spcPts val="204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983952" y="3503569"/>
            <a:ext cx="10164857" cy="5909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o-KR" altLang="ko-KR" sz="4800" b="1" dirty="0">
                <a:latin typeface="네모고딕" panose="020B0600000101010101" charset="-127"/>
                <a:ea typeface="네모고딕" panose="020B0600000101010101" charset="-127"/>
              </a:rPr>
              <a:t>"왜 이 과목을 </a:t>
            </a:r>
            <a:r>
              <a:rPr lang="ko-KR" altLang="ko-KR" sz="4800" b="1" dirty="0" err="1">
                <a:latin typeface="네모고딕" panose="020B0600000101010101" charset="-127"/>
                <a:ea typeface="네모고딕" panose="020B0600000101010101" charset="-127"/>
              </a:rPr>
              <a:t>들었니?"에</a:t>
            </a:r>
            <a:r>
              <a:rPr lang="ko-KR" altLang="ko-KR" sz="4800" b="1" dirty="0">
                <a:latin typeface="네모고딕" panose="020B0600000101010101" charset="-127"/>
                <a:ea typeface="네모고딕" panose="020B0600000101010101" charset="-127"/>
              </a:rPr>
              <a:t> 답할 수 있어야 합니다.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ko-KR" sz="3200" dirty="0">
              <a:latin typeface="네모고딕" panose="020B0600000101010101" charset="-127"/>
              <a:ea typeface="네모고딕" panose="020B0600000101010101" charset="-127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o-KR" altLang="ko-KR" sz="3200" dirty="0">
                <a:latin typeface="네모고딕" panose="020B0600000101010101" charset="-127"/>
                <a:ea typeface="네모고딕" panose="020B0600000101010101" charset="-127"/>
              </a:rPr>
              <a:t>단순히 성적만 좋은 학생보다 </a:t>
            </a:r>
            <a:r>
              <a:rPr lang="ko-KR" altLang="ko-KR" sz="3200" b="1" dirty="0">
                <a:latin typeface="네모고딕" panose="020B0600000101010101" charset="-127"/>
                <a:ea typeface="네모고딕" panose="020B0600000101010101" charset="-127"/>
              </a:rPr>
              <a:t>'</a:t>
            </a:r>
            <a:r>
              <a:rPr lang="ko-KR" altLang="ko-KR" sz="3200" b="1" dirty="0">
                <a:solidFill>
                  <a:srgbClr val="FF0000"/>
                </a:solidFill>
                <a:latin typeface="네모고딕" panose="020B0600000101010101" charset="-127"/>
                <a:ea typeface="네모고딕" panose="020B0600000101010101" charset="-127"/>
              </a:rPr>
              <a:t>자신만의 뚜렷한 이유와 스토리를 가지고 과목을 선택한 </a:t>
            </a:r>
            <a:r>
              <a:rPr lang="ko-KR" altLang="ko-KR" sz="3200" b="1" dirty="0" err="1">
                <a:solidFill>
                  <a:srgbClr val="FF0000"/>
                </a:solidFill>
                <a:latin typeface="네모고딕" panose="020B0600000101010101" charset="-127"/>
                <a:ea typeface="네모고딕" panose="020B0600000101010101" charset="-127"/>
              </a:rPr>
              <a:t>학생</a:t>
            </a:r>
            <a:r>
              <a:rPr lang="ko-KR" altLang="ko-KR" sz="3200" dirty="0" err="1">
                <a:latin typeface="네모고딕" panose="020B0600000101010101" charset="-127"/>
                <a:ea typeface="네모고딕" panose="020B0600000101010101" charset="-127"/>
              </a:rPr>
              <a:t>'이</a:t>
            </a:r>
            <a:r>
              <a:rPr lang="ko-KR" altLang="ko-KR" sz="3200" dirty="0">
                <a:latin typeface="네모고딕" panose="020B0600000101010101" charset="-127"/>
                <a:ea typeface="네모고딕" panose="020B0600000101010101" charset="-127"/>
              </a:rPr>
              <a:t> 좋은 평가를 받을 수밖에 없습니다.</a:t>
            </a:r>
            <a:endParaRPr lang="en-US" altLang="ko-KR" sz="3200" dirty="0">
              <a:latin typeface="네모고딕" panose="020B0600000101010101" charset="-127"/>
              <a:ea typeface="네모고딕" panose="020B0600000101010101" charset="-127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ko-KR" altLang="ko-KR" sz="3200" dirty="0">
              <a:latin typeface="네모고딕" panose="020B0600000101010101" charset="-127"/>
              <a:ea typeface="네모고딕" panose="020B0600000101010101" charset="-127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o-KR" altLang="ko-KR" sz="3200" dirty="0">
                <a:latin typeface="네모고딕" panose="020B0600000101010101" charset="-127"/>
                <a:ea typeface="네모고딕" panose="020B0600000101010101" charset="-127"/>
              </a:rPr>
              <a:t>(예시) "저는 인공지능 전문가가 되는 것이 꿈입니다. 그래서 </a:t>
            </a:r>
            <a:r>
              <a:rPr lang="ko-KR" altLang="ko-KR" sz="3200" dirty="0" err="1">
                <a:latin typeface="네모고딕" panose="020B0600000101010101" charset="-127"/>
                <a:ea typeface="네모고딕" panose="020B0600000101010101" charset="-127"/>
              </a:rPr>
              <a:t>AI의</a:t>
            </a:r>
            <a:r>
              <a:rPr lang="ko-KR" altLang="ko-KR" sz="3200" dirty="0">
                <a:latin typeface="네모고딕" panose="020B0600000101010101" charset="-127"/>
                <a:ea typeface="네모고딕" panose="020B0600000101010101" charset="-127"/>
              </a:rPr>
              <a:t> 기본 원리를 이해하기 위해 '인공지능 </a:t>
            </a:r>
            <a:r>
              <a:rPr lang="ko-KR" altLang="ko-KR" sz="3200" dirty="0" err="1">
                <a:latin typeface="네모고딕" panose="020B0600000101010101" charset="-127"/>
                <a:ea typeface="네모고딕" panose="020B0600000101010101" charset="-127"/>
              </a:rPr>
              <a:t>수학'을</a:t>
            </a:r>
            <a:r>
              <a:rPr lang="ko-KR" altLang="ko-KR" sz="3200" dirty="0">
                <a:latin typeface="네모고딕" panose="020B0600000101010101" charset="-127"/>
                <a:ea typeface="네모고딕" panose="020B0600000101010101" charset="-127"/>
              </a:rPr>
              <a:t> 선택했고, 데이터 분석 능력을 기르기 위해 '확률과 </a:t>
            </a:r>
            <a:r>
              <a:rPr lang="ko-KR" altLang="ko-KR" sz="3200" dirty="0" err="1">
                <a:latin typeface="네모고딕" panose="020B0600000101010101" charset="-127"/>
                <a:ea typeface="네모고딕" panose="020B0600000101010101" charset="-127"/>
              </a:rPr>
              <a:t>통계'를</a:t>
            </a:r>
            <a:r>
              <a:rPr lang="ko-KR" altLang="ko-KR" sz="3200" dirty="0">
                <a:latin typeface="네모고딕" panose="020B0600000101010101" charset="-127"/>
                <a:ea typeface="네모고딕" panose="020B0600000101010101" charset="-127"/>
              </a:rPr>
              <a:t> 깊이 있게 공부했습니다."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2288235"/>
            <a:ext cx="5459796" cy="461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00"/>
              </a:lnSpc>
            </a:pPr>
            <a:r>
              <a:rPr lang="en-US" altLang="ko-KR" sz="7500" dirty="0">
                <a:solidFill>
                  <a:srgbClr val="FF0000"/>
                </a:solidFill>
                <a:latin typeface="네모고딕"/>
                <a:ea typeface="네모고딕"/>
                <a:cs typeface="네모고딕"/>
                <a:sym typeface="네모고딕"/>
              </a:rPr>
              <a:t>‘</a:t>
            </a:r>
            <a:r>
              <a:rPr lang="ko-KR" altLang="en-US" sz="7500" dirty="0">
                <a:solidFill>
                  <a:srgbClr val="FF0000"/>
                </a:solidFill>
                <a:latin typeface="네모고딕"/>
                <a:ea typeface="네모고딕"/>
                <a:cs typeface="네모고딕"/>
                <a:sym typeface="네모고딕"/>
              </a:rPr>
              <a:t>나</a:t>
            </a:r>
            <a:r>
              <a:rPr lang="en-US" altLang="ko-KR" sz="7500" dirty="0">
                <a:solidFill>
                  <a:srgbClr val="FF0000"/>
                </a:solidFill>
                <a:latin typeface="네모고딕"/>
                <a:ea typeface="네모고딕"/>
                <a:cs typeface="네모고딕"/>
                <a:sym typeface="네모고딕"/>
              </a:rPr>
              <a:t>’</a:t>
            </a:r>
            <a:r>
              <a:rPr lang="ko-KR" altLang="en-US" sz="7500" dirty="0">
                <a:solidFill>
                  <a:srgbClr val="FF0000"/>
                </a:solidFill>
                <a:latin typeface="네모고딕"/>
                <a:ea typeface="네모고딕"/>
                <a:cs typeface="네모고딕"/>
                <a:sym typeface="네모고딕"/>
              </a:rPr>
              <a:t>만의 스토리</a:t>
            </a:r>
            <a:r>
              <a:rPr lang="ko-KR" altLang="en-US" sz="7500" dirty="0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를 만들게 도와 주세요</a:t>
            </a:r>
            <a:r>
              <a:rPr lang="en-US" altLang="ko-KR" sz="7500" dirty="0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.</a:t>
            </a:r>
            <a:endParaRPr lang="en-US" sz="7500" dirty="0">
              <a:solidFill>
                <a:srgbClr val="494949"/>
              </a:solidFill>
              <a:latin typeface="네모고딕"/>
              <a:ea typeface="네모고딕"/>
              <a:cs typeface="네모고딕"/>
              <a:sym typeface="네모고딕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2222482" y="697265"/>
            <a:ext cx="5036818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39"/>
              </a:lnSpc>
            </a:pPr>
            <a:r>
              <a:rPr lang="en-US" sz="1599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전북특별자치도 교육청</a:t>
            </a:r>
          </a:p>
        </p:txBody>
      </p:sp>
      <p:sp>
        <p:nvSpPr>
          <p:cNvPr id="9" name="Freeform 9"/>
          <p:cNvSpPr/>
          <p:nvPr/>
        </p:nvSpPr>
        <p:spPr>
          <a:xfrm>
            <a:off x="14261268" y="686293"/>
            <a:ext cx="959245" cy="275132"/>
          </a:xfrm>
          <a:custGeom>
            <a:avLst/>
            <a:gdLst/>
            <a:ahLst/>
            <a:cxnLst/>
            <a:rect l="l" t="t" r="r" b="b"/>
            <a:pathLst>
              <a:path w="959245" h="275132">
                <a:moveTo>
                  <a:pt x="0" y="0"/>
                </a:moveTo>
                <a:lnTo>
                  <a:pt x="959246" y="0"/>
                </a:lnTo>
                <a:lnTo>
                  <a:pt x="959246" y="275132"/>
                </a:lnTo>
                <a:lnTo>
                  <a:pt x="0" y="2751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직사각형 9"/>
          <p:cNvSpPr/>
          <p:nvPr/>
        </p:nvSpPr>
        <p:spPr>
          <a:xfrm>
            <a:off x="6684254" y="2019300"/>
            <a:ext cx="9241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ko-KR" sz="4800" dirty="0">
                <a:solidFill>
                  <a:srgbClr val="00B0F0"/>
                </a:solidFill>
                <a:latin typeface="네모고딕" panose="020B0600000101010101" charset="-127"/>
                <a:ea typeface="네모고딕" panose="020B0600000101010101" charset="-127"/>
              </a:rPr>
              <a:t>대학의 평가</a:t>
            </a:r>
            <a:r>
              <a:rPr lang="en-US" altLang="ko-KR" sz="4800" dirty="0">
                <a:solidFill>
                  <a:srgbClr val="00B0F0"/>
                </a:solidFill>
                <a:latin typeface="네모고딕" panose="020B0600000101010101" charset="-127"/>
                <a:ea typeface="네모고딕" panose="020B0600000101010101" charset="-127"/>
              </a:rPr>
              <a:t>_</a:t>
            </a:r>
            <a:r>
              <a:rPr lang="ko-KR" altLang="en-US" sz="4800" dirty="0">
                <a:solidFill>
                  <a:srgbClr val="00B0F0"/>
                </a:solidFill>
                <a:latin typeface="네모고딕" panose="020B0600000101010101" charset="-127"/>
                <a:ea typeface="네모고딕" panose="020B0600000101010101" charset="-127"/>
              </a:rPr>
              <a:t>대학 사정관 이야기</a:t>
            </a:r>
          </a:p>
        </p:txBody>
      </p:sp>
    </p:spTree>
    <p:extLst>
      <p:ext uri="{BB962C8B-B14F-4D97-AF65-F5344CB8AC3E}">
        <p14:creationId xmlns:p14="http://schemas.microsoft.com/office/powerpoint/2010/main" val="16205044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1266728"/>
            <a:ext cx="16230600" cy="0"/>
          </a:xfrm>
          <a:prstGeom prst="line">
            <a:avLst/>
          </a:prstGeom>
          <a:ln w="19050" cap="flat">
            <a:solidFill>
              <a:srgbClr val="494949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6684255" y="2933700"/>
            <a:ext cx="10764256" cy="6515102"/>
            <a:chOff x="0" y="0"/>
            <a:chExt cx="2649738" cy="16037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649737" cy="1603763"/>
            </a:xfrm>
            <a:custGeom>
              <a:avLst/>
              <a:gdLst/>
              <a:ahLst/>
              <a:cxnLst/>
              <a:rect l="l" t="t" r="r" b="b"/>
              <a:pathLst>
                <a:path w="2649737" h="1603763">
                  <a:moveTo>
                    <a:pt x="0" y="0"/>
                  </a:moveTo>
                  <a:lnTo>
                    <a:pt x="2649737" y="0"/>
                  </a:lnTo>
                  <a:lnTo>
                    <a:pt x="2649737" y="1603763"/>
                  </a:lnTo>
                  <a:lnTo>
                    <a:pt x="0" y="160376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494949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2649738" cy="1613288"/>
            </a:xfrm>
            <a:prstGeom prst="rect">
              <a:avLst/>
            </a:prstGeom>
          </p:spPr>
          <p:txBody>
            <a:bodyPr lIns="54352" tIns="54352" rIns="54352" bIns="54352" rtlCol="0" anchor="ctr"/>
            <a:lstStyle/>
            <a:p>
              <a:pPr algn="ctr">
                <a:lnSpc>
                  <a:spcPts val="204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858000" y="3267498"/>
            <a:ext cx="10164857" cy="5909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5800" indent="-685800" algn="just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ko-KR" altLang="ko-KR" sz="4800" dirty="0">
                <a:latin typeface="네모고딕" panose="020B0600000101010101" charset="-127"/>
                <a:ea typeface="네모고딕" panose="020B0600000101010101" charset="-127"/>
              </a:rPr>
              <a:t>단순 성적 외에 수업에 얼마나 적극적으로 참여했는지, 어떤 노력을 했는지 등 수업 태도와 활동 기록이 매우 </a:t>
            </a:r>
            <a:r>
              <a:rPr lang="ko-KR" altLang="ko-KR" sz="4800" dirty="0" err="1">
                <a:latin typeface="네모고딕" panose="020B0600000101010101" charset="-127"/>
                <a:ea typeface="네모고딕" panose="020B0600000101010101" charset="-127"/>
              </a:rPr>
              <a:t>중요해집니다</a:t>
            </a:r>
            <a:r>
              <a:rPr lang="ko-KR" altLang="ko-KR" sz="4800" dirty="0">
                <a:latin typeface="네모고딕" panose="020B0600000101010101" charset="-127"/>
                <a:ea typeface="네모고딕" panose="020B0600000101010101" charset="-127"/>
              </a:rPr>
              <a:t>.</a:t>
            </a:r>
            <a:endParaRPr lang="en-US" altLang="ko-KR" sz="4800" dirty="0">
              <a:latin typeface="네모고딕" panose="020B0600000101010101" charset="-127"/>
              <a:ea typeface="네모고딕" panose="020B0600000101010101" charset="-127"/>
            </a:endParaRPr>
          </a:p>
          <a:p>
            <a:pPr marL="685800" indent="-6858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ko-KR" altLang="ko-KR" sz="4800" dirty="0">
                <a:latin typeface="네모고딕" panose="020B0600000101010101" charset="-127"/>
                <a:ea typeface="네모고딕" panose="020B0600000101010101" charset="-127"/>
              </a:rPr>
              <a:t>내신 성적 관리와 함께 자신의 진로와 관련된 </a:t>
            </a:r>
            <a:r>
              <a:rPr lang="ko-KR" altLang="ko-KR" sz="4800" b="1" dirty="0">
                <a:solidFill>
                  <a:srgbClr val="FF0000"/>
                </a:solidFill>
                <a:latin typeface="네모고딕" panose="020B0600000101010101" charset="-127"/>
                <a:ea typeface="네모고딕" panose="020B0600000101010101" charset="-127"/>
              </a:rPr>
              <a:t>탐구 활동, 동아리 활동 등을 균형 있게 유지</a:t>
            </a:r>
            <a:r>
              <a:rPr lang="ko-KR" altLang="ko-KR" sz="4800" dirty="0">
                <a:latin typeface="네모고딕" panose="020B0600000101010101" charset="-127"/>
                <a:ea typeface="네모고딕" panose="020B0600000101010101" charset="-127"/>
              </a:rPr>
              <a:t>해야 합니다.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39489" y="2288235"/>
            <a:ext cx="5844765" cy="34624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000"/>
              </a:lnSpc>
            </a:pPr>
            <a:r>
              <a:rPr lang="ko-KR" altLang="en-US" sz="7500" dirty="0">
                <a:latin typeface="네모고딕" panose="020B0600000101010101" charset="-127"/>
                <a:ea typeface="네모고딕" panose="020B0600000101010101" charset="-127"/>
              </a:rPr>
              <a:t>성적 너머의 기록</a:t>
            </a:r>
            <a:r>
              <a:rPr lang="en-US" altLang="ko-KR" sz="7500" dirty="0">
                <a:latin typeface="네모고딕" panose="020B0600000101010101" charset="-127"/>
                <a:ea typeface="네모고딕" panose="020B0600000101010101" charset="-127"/>
              </a:rPr>
              <a:t>, </a:t>
            </a:r>
            <a:r>
              <a:rPr lang="en-US" altLang="ko-KR" sz="7500" dirty="0">
                <a:solidFill>
                  <a:srgbClr val="FF0000"/>
                </a:solidFill>
                <a:latin typeface="네모고딕" panose="020B0600000101010101" charset="-127"/>
                <a:ea typeface="네모고딕" panose="020B0600000101010101" charset="-127"/>
              </a:rPr>
              <a:t>'</a:t>
            </a:r>
            <a:r>
              <a:rPr lang="ko-KR" altLang="en-US" sz="7500" dirty="0">
                <a:solidFill>
                  <a:srgbClr val="FF0000"/>
                </a:solidFill>
                <a:latin typeface="네모고딕" panose="020B0600000101010101" charset="-127"/>
                <a:ea typeface="네모고딕" panose="020B0600000101010101" charset="-127"/>
              </a:rPr>
              <a:t>과정</a:t>
            </a:r>
            <a:r>
              <a:rPr lang="en-US" altLang="ko-KR" sz="7500" dirty="0">
                <a:solidFill>
                  <a:srgbClr val="FF0000"/>
                </a:solidFill>
                <a:latin typeface="네모고딕" panose="020B0600000101010101" charset="-127"/>
                <a:ea typeface="네모고딕" panose="020B0600000101010101" charset="-127"/>
              </a:rPr>
              <a:t>'</a:t>
            </a:r>
            <a:r>
              <a:rPr lang="ko-KR" altLang="en-US" sz="7500" dirty="0">
                <a:latin typeface="네모고딕" panose="020B0600000101010101" charset="-127"/>
                <a:ea typeface="네모고딕" panose="020B0600000101010101" charset="-127"/>
              </a:rPr>
              <a:t>을 관리해 주세요</a:t>
            </a:r>
            <a:r>
              <a:rPr lang="en-US" altLang="ko-KR" sz="7500" dirty="0">
                <a:latin typeface="네모고딕" panose="020B0600000101010101" charset="-127"/>
                <a:ea typeface="네모고딕" panose="020B0600000101010101" charset="-127"/>
              </a:rPr>
              <a:t>.</a:t>
            </a:r>
            <a:endParaRPr lang="en-US" sz="7500" dirty="0">
              <a:solidFill>
                <a:srgbClr val="494949"/>
              </a:solidFill>
              <a:latin typeface="네모고딕" panose="020B0600000101010101" charset="-127"/>
              <a:ea typeface="네모고딕" panose="020B0600000101010101" charset="-127"/>
              <a:cs typeface="네모고딕"/>
              <a:sym typeface="네모고딕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2222482" y="697265"/>
            <a:ext cx="5036818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39"/>
              </a:lnSpc>
            </a:pPr>
            <a:r>
              <a:rPr lang="en-US" sz="1599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전북특별자치도 교육청</a:t>
            </a:r>
          </a:p>
        </p:txBody>
      </p:sp>
      <p:sp>
        <p:nvSpPr>
          <p:cNvPr id="9" name="Freeform 9"/>
          <p:cNvSpPr/>
          <p:nvPr/>
        </p:nvSpPr>
        <p:spPr>
          <a:xfrm>
            <a:off x="14261268" y="686293"/>
            <a:ext cx="959245" cy="275132"/>
          </a:xfrm>
          <a:custGeom>
            <a:avLst/>
            <a:gdLst/>
            <a:ahLst/>
            <a:cxnLst/>
            <a:rect l="l" t="t" r="r" b="b"/>
            <a:pathLst>
              <a:path w="959245" h="275132">
                <a:moveTo>
                  <a:pt x="0" y="0"/>
                </a:moveTo>
                <a:lnTo>
                  <a:pt x="959246" y="0"/>
                </a:lnTo>
                <a:lnTo>
                  <a:pt x="959246" y="275132"/>
                </a:lnTo>
                <a:lnTo>
                  <a:pt x="0" y="2751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직사각형 9"/>
          <p:cNvSpPr/>
          <p:nvPr/>
        </p:nvSpPr>
        <p:spPr>
          <a:xfrm>
            <a:off x="6684254" y="2019300"/>
            <a:ext cx="9241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4800" dirty="0">
                <a:solidFill>
                  <a:srgbClr val="00B0F0"/>
                </a:solidFill>
                <a:latin typeface="네모고딕" panose="020B0600000101010101" charset="-127"/>
                <a:ea typeface="네모고딕" panose="020B0600000101010101" charset="-127"/>
              </a:rPr>
              <a:t>수행 평가와 </a:t>
            </a:r>
            <a:r>
              <a:rPr lang="ko-KR" altLang="en-US" sz="4800" dirty="0" err="1">
                <a:solidFill>
                  <a:srgbClr val="00B0F0"/>
                </a:solidFill>
                <a:latin typeface="네모고딕" panose="020B0600000101010101" charset="-127"/>
                <a:ea typeface="네모고딕" panose="020B0600000101010101" charset="-127"/>
              </a:rPr>
              <a:t>비교과</a:t>
            </a:r>
            <a:r>
              <a:rPr lang="ko-KR" altLang="en-US" sz="4800" dirty="0">
                <a:solidFill>
                  <a:srgbClr val="00B0F0"/>
                </a:solidFill>
                <a:latin typeface="네모고딕" panose="020B0600000101010101" charset="-127"/>
                <a:ea typeface="네모고딕" panose="020B0600000101010101" charset="-127"/>
              </a:rPr>
              <a:t> 활동 중요</a:t>
            </a:r>
          </a:p>
        </p:txBody>
      </p:sp>
    </p:spTree>
    <p:extLst>
      <p:ext uri="{BB962C8B-B14F-4D97-AF65-F5344CB8AC3E}">
        <p14:creationId xmlns:p14="http://schemas.microsoft.com/office/powerpoint/2010/main" val="27208212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1CC026F-CBC8-4270-BB4F-97B7B26AF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954655"/>
            <a:ext cx="8048625" cy="656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0C5BB671-8FA9-46C5-B7FC-4035C7EAF0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3553" y="3039933"/>
            <a:ext cx="7325747" cy="63921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84E7DD-5B76-4DF1-97E1-0E4A6A03D040}"/>
              </a:ext>
            </a:extLst>
          </p:cNvPr>
          <p:cNvSpPr txBox="1"/>
          <p:nvPr/>
        </p:nvSpPr>
        <p:spPr>
          <a:xfrm>
            <a:off x="13487399" y="9494520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출처</a:t>
            </a:r>
            <a:r>
              <a:rPr lang="en-US" altLang="ko-KR" dirty="0"/>
              <a:t>: </a:t>
            </a:r>
            <a:r>
              <a:rPr lang="ko-KR" altLang="en-US" dirty="0"/>
              <a:t>매일신문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9AF067-22B0-4BC7-BEC0-3159B93D4B03}"/>
              </a:ext>
            </a:extLst>
          </p:cNvPr>
          <p:cNvSpPr txBox="1"/>
          <p:nvPr/>
        </p:nvSpPr>
        <p:spPr>
          <a:xfrm>
            <a:off x="3958062" y="9494520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출처</a:t>
            </a:r>
            <a:r>
              <a:rPr lang="en-US" altLang="ko-KR" dirty="0"/>
              <a:t>: </a:t>
            </a:r>
            <a:r>
              <a:rPr lang="ko-KR" altLang="en-US" dirty="0"/>
              <a:t>초록우산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977155B7-78BA-4C1D-BC0E-E85E999AF26E}"/>
              </a:ext>
            </a:extLst>
          </p:cNvPr>
          <p:cNvSpPr txBox="1"/>
          <p:nvPr/>
        </p:nvSpPr>
        <p:spPr>
          <a:xfrm>
            <a:off x="1506128" y="1621313"/>
            <a:ext cx="14572071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  <a:spcBef>
                <a:spcPct val="0"/>
              </a:spcBef>
            </a:pPr>
            <a:r>
              <a:rPr lang="en-US" sz="7500" dirty="0" err="1">
                <a:solidFill>
                  <a:srgbClr val="545454"/>
                </a:solidFill>
                <a:latin typeface="네모고딕"/>
                <a:ea typeface="네모고딕"/>
                <a:cs typeface="네모고딕"/>
                <a:sym typeface="네모고딕"/>
              </a:rPr>
              <a:t>자존감</a:t>
            </a:r>
            <a:r>
              <a:rPr lang="en-US" sz="7500" dirty="0">
                <a:solidFill>
                  <a:srgbClr val="545454"/>
                </a:solidFill>
                <a:latin typeface="네모고딕"/>
                <a:ea typeface="네모고딕"/>
                <a:cs typeface="네모고딕"/>
                <a:sym typeface="네모고딕"/>
              </a:rPr>
              <a:t>, </a:t>
            </a:r>
            <a:r>
              <a:rPr lang="ko-KR" altLang="en-US" sz="7500" dirty="0">
                <a:solidFill>
                  <a:srgbClr val="545454"/>
                </a:solidFill>
                <a:latin typeface="네모고딕"/>
                <a:ea typeface="네모고딕"/>
                <a:cs typeface="네모고딕"/>
                <a:sym typeface="네모고딕"/>
              </a:rPr>
              <a:t>열정과 끈기를</a:t>
            </a:r>
            <a:r>
              <a:rPr lang="en-US" sz="7500" dirty="0">
                <a:solidFill>
                  <a:srgbClr val="545454"/>
                </a:solidFill>
                <a:latin typeface="네모고딕"/>
                <a:ea typeface="네모고딕"/>
                <a:cs typeface="네모고딕"/>
                <a:sym typeface="네모고딕"/>
              </a:rPr>
              <a:t> </a:t>
            </a:r>
            <a:r>
              <a:rPr lang="en-US" sz="7500" dirty="0" err="1">
                <a:solidFill>
                  <a:srgbClr val="545454"/>
                </a:solidFill>
                <a:latin typeface="네모고딕"/>
                <a:ea typeface="네모고딕"/>
                <a:cs typeface="네모고딕"/>
                <a:sym typeface="네모고딕"/>
              </a:rPr>
              <a:t>키워</a:t>
            </a:r>
            <a:r>
              <a:rPr lang="en-US" sz="7500" dirty="0">
                <a:solidFill>
                  <a:srgbClr val="545454"/>
                </a:solidFill>
                <a:latin typeface="네모고딕"/>
                <a:ea typeface="네모고딕"/>
                <a:cs typeface="네모고딕"/>
                <a:sym typeface="네모고딕"/>
              </a:rPr>
              <a:t> </a:t>
            </a:r>
            <a:r>
              <a:rPr lang="en-US" sz="7500" dirty="0" err="1">
                <a:solidFill>
                  <a:srgbClr val="545454"/>
                </a:solidFill>
                <a:latin typeface="네모고딕"/>
                <a:ea typeface="네모고딕"/>
                <a:cs typeface="네모고딕"/>
                <a:sym typeface="네모고딕"/>
              </a:rPr>
              <a:t>주세요</a:t>
            </a:r>
            <a:r>
              <a:rPr lang="en-US" sz="7500" dirty="0">
                <a:solidFill>
                  <a:srgbClr val="545454"/>
                </a:solidFill>
                <a:latin typeface="네모고딕"/>
                <a:ea typeface="네모고딕"/>
                <a:cs typeface="네모고딕"/>
                <a:sym typeface="네모고딕"/>
              </a:rPr>
              <a:t>.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712C4B73-5205-4909-A007-C225D00D8E24}"/>
              </a:ext>
            </a:extLst>
          </p:cNvPr>
          <p:cNvSpPr txBox="1"/>
          <p:nvPr/>
        </p:nvSpPr>
        <p:spPr>
          <a:xfrm>
            <a:off x="12222482" y="697265"/>
            <a:ext cx="5036818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39"/>
              </a:lnSpc>
            </a:pPr>
            <a:r>
              <a:rPr lang="en-US" sz="1599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전북특별자치도 교육청</a:t>
            </a:r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5607E338-A31A-4AC9-9A06-E65BA6F95E24}"/>
              </a:ext>
            </a:extLst>
          </p:cNvPr>
          <p:cNvSpPr/>
          <p:nvPr/>
        </p:nvSpPr>
        <p:spPr>
          <a:xfrm>
            <a:off x="14261268" y="686293"/>
            <a:ext cx="959245" cy="275132"/>
          </a:xfrm>
          <a:custGeom>
            <a:avLst/>
            <a:gdLst/>
            <a:ahLst/>
            <a:cxnLst/>
            <a:rect l="l" t="t" r="r" b="b"/>
            <a:pathLst>
              <a:path w="959245" h="275132">
                <a:moveTo>
                  <a:pt x="0" y="0"/>
                </a:moveTo>
                <a:lnTo>
                  <a:pt x="959246" y="0"/>
                </a:lnTo>
                <a:lnTo>
                  <a:pt x="959246" y="275132"/>
                </a:lnTo>
                <a:lnTo>
                  <a:pt x="0" y="2751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222685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85221" y="2777489"/>
            <a:ext cx="7817485" cy="6752353"/>
          </a:xfrm>
          <a:custGeom>
            <a:avLst/>
            <a:gdLst/>
            <a:ahLst/>
            <a:cxnLst/>
            <a:rect l="l" t="t" r="r" b="b"/>
            <a:pathLst>
              <a:path w="7817485" h="6752353">
                <a:moveTo>
                  <a:pt x="0" y="0"/>
                </a:moveTo>
                <a:lnTo>
                  <a:pt x="7817485" y="0"/>
                </a:lnTo>
                <a:lnTo>
                  <a:pt x="7817485" y="6752353"/>
                </a:lnTo>
                <a:lnTo>
                  <a:pt x="0" y="67523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337835" y="3014165"/>
            <a:ext cx="7780686" cy="400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0416" lvl="1" indent="-410208" algn="l">
              <a:lnSpc>
                <a:spcPts val="4559"/>
              </a:lnSpc>
              <a:buFont typeface="Arial"/>
              <a:buChar char="•"/>
            </a:pPr>
            <a:r>
              <a:rPr lang="en-US" sz="3799" dirty="0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19세기 </a:t>
            </a:r>
            <a:r>
              <a:rPr lang="en-US" sz="3799" dirty="0" err="1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중앙아프리카</a:t>
            </a:r>
            <a:r>
              <a:rPr lang="en-US" sz="3799" dirty="0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가봉의</a:t>
            </a:r>
            <a:r>
              <a:rPr lang="en-US" sz="3799" dirty="0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팡족이</a:t>
            </a:r>
            <a:r>
              <a:rPr lang="en-US" sz="3799" dirty="0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만든</a:t>
            </a:r>
            <a:r>
              <a:rPr lang="en-US" sz="3799" dirty="0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것으로</a:t>
            </a:r>
            <a:r>
              <a:rPr lang="en-US" sz="3799" dirty="0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 전 </a:t>
            </a:r>
            <a:r>
              <a:rPr lang="en-US" sz="3799" dirty="0" err="1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세계에</a:t>
            </a:r>
            <a:r>
              <a:rPr lang="en-US" sz="3799" dirty="0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 12개 </a:t>
            </a:r>
            <a:r>
              <a:rPr lang="en-US" sz="3799" dirty="0" err="1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밖에</a:t>
            </a:r>
            <a:r>
              <a:rPr lang="en-US" sz="3799" dirty="0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남지</a:t>
            </a:r>
            <a:r>
              <a:rPr lang="en-US" sz="3799" dirty="0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않은</a:t>
            </a:r>
            <a:r>
              <a:rPr lang="en-US" sz="3799" dirty="0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매우</a:t>
            </a:r>
            <a:r>
              <a:rPr lang="en-US" sz="3799" dirty="0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희귀하면서도</a:t>
            </a:r>
            <a:r>
              <a:rPr lang="en-US" sz="3799" dirty="0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가치가</a:t>
            </a:r>
            <a:r>
              <a:rPr lang="en-US" sz="3799" dirty="0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높은</a:t>
            </a:r>
            <a:r>
              <a:rPr lang="en-US" sz="3799" dirty="0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문화재임</a:t>
            </a:r>
            <a:r>
              <a:rPr lang="en-US" sz="3799" dirty="0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.</a:t>
            </a:r>
          </a:p>
          <a:p>
            <a:pPr marL="820416" lvl="1" indent="-410208" algn="l">
              <a:lnSpc>
                <a:spcPts val="4559"/>
              </a:lnSpc>
              <a:buFont typeface="Arial"/>
              <a:buChar char="•"/>
            </a:pPr>
            <a:r>
              <a:rPr lang="en-US" sz="3799" dirty="0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2022년 3월, </a:t>
            </a:r>
            <a:r>
              <a:rPr lang="en-US" sz="3799" dirty="0" err="1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프랑스의</a:t>
            </a:r>
            <a:r>
              <a:rPr lang="en-US" sz="3799" dirty="0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 한 </a:t>
            </a:r>
            <a:r>
              <a:rPr lang="en-US" sz="3799" dirty="0" err="1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경매에서</a:t>
            </a:r>
            <a:r>
              <a:rPr lang="en-US" sz="3799" dirty="0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 420만유로(약59억800만원)에 </a:t>
            </a:r>
            <a:r>
              <a:rPr lang="en-US" sz="3799" dirty="0" err="1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낙찰된</a:t>
            </a:r>
            <a:r>
              <a:rPr lang="en-US" sz="3799" dirty="0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나무</a:t>
            </a:r>
            <a:r>
              <a:rPr lang="en-US" sz="3799" dirty="0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가면</a:t>
            </a:r>
            <a:r>
              <a:rPr lang="en-US" sz="3799" dirty="0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650417" y="7515225"/>
            <a:ext cx="7667242" cy="1743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3238" lvl="1" indent="-411619" algn="l">
              <a:lnSpc>
                <a:spcPts val="4575"/>
              </a:lnSpc>
              <a:buFont typeface="Arial"/>
              <a:buChar char="•"/>
            </a:pPr>
            <a:r>
              <a:rPr lang="en-US" sz="3813" dirty="0" err="1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프랑스의</a:t>
            </a:r>
            <a:r>
              <a:rPr lang="en-US" sz="3813" dirty="0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 한 </a:t>
            </a:r>
            <a:r>
              <a:rPr lang="en-US" sz="3813" dirty="0" err="1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노부부가</a:t>
            </a:r>
            <a:r>
              <a:rPr lang="en-US" sz="3813" dirty="0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 </a:t>
            </a:r>
            <a:r>
              <a:rPr lang="en-US" sz="3813" dirty="0" err="1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중고상에게</a:t>
            </a:r>
            <a:r>
              <a:rPr lang="en-US" sz="3813" dirty="0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 </a:t>
            </a:r>
            <a:r>
              <a:rPr lang="en-US" sz="3813" dirty="0" err="1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헐값</a:t>
            </a:r>
            <a:r>
              <a:rPr lang="en-US" sz="3813" dirty="0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(150유로, 21만원)에 </a:t>
            </a:r>
            <a:r>
              <a:rPr lang="en-US" sz="3813" dirty="0" err="1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넘김</a:t>
            </a:r>
            <a:endParaRPr lang="en-US" sz="3813" dirty="0">
              <a:solidFill>
                <a:srgbClr val="000000"/>
              </a:solidFill>
              <a:latin typeface="네모고딕"/>
              <a:ea typeface="네모고딕"/>
              <a:cs typeface="네모고딕"/>
              <a:sym typeface="네모고딕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185221" y="1571528"/>
            <a:ext cx="13100805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00"/>
              </a:lnSpc>
            </a:pPr>
            <a:r>
              <a:rPr lang="ko-KR" altLang="en-US" sz="7500" dirty="0">
                <a:solidFill>
                  <a:srgbClr val="545D63"/>
                </a:solidFill>
                <a:latin typeface="네모고딕"/>
                <a:ea typeface="네모고딕"/>
                <a:cs typeface="네모고딕"/>
                <a:sym typeface="네모고딕"/>
              </a:rPr>
              <a:t>혹</a:t>
            </a:r>
            <a:r>
              <a:rPr lang="en-US" altLang="ko-KR" sz="7500" dirty="0">
                <a:solidFill>
                  <a:srgbClr val="545D63"/>
                </a:solidFill>
                <a:latin typeface="네모고딕"/>
                <a:ea typeface="네모고딕"/>
                <a:cs typeface="네모고딕"/>
                <a:sym typeface="네모고딕"/>
              </a:rPr>
              <a:t>, </a:t>
            </a:r>
            <a:r>
              <a:rPr lang="ko-KR" altLang="en-US" sz="7500" dirty="0">
                <a:solidFill>
                  <a:srgbClr val="545D63"/>
                </a:solidFill>
                <a:latin typeface="네모고딕"/>
                <a:ea typeface="네모고딕"/>
                <a:cs typeface="네모고딕"/>
                <a:sym typeface="네모고딕"/>
              </a:rPr>
              <a:t>이런 학생은 없을까요</a:t>
            </a:r>
            <a:r>
              <a:rPr lang="en-US" altLang="ko-KR" sz="7500" dirty="0">
                <a:solidFill>
                  <a:srgbClr val="545D63"/>
                </a:solidFill>
                <a:latin typeface="네모고딕"/>
                <a:ea typeface="네모고딕"/>
                <a:cs typeface="네모고딕"/>
                <a:sym typeface="네모고딕"/>
              </a:rPr>
              <a:t>?</a:t>
            </a:r>
            <a:endParaRPr lang="en-US" sz="7500" dirty="0">
              <a:solidFill>
                <a:srgbClr val="545D63"/>
              </a:solidFill>
              <a:latin typeface="네모고딕"/>
              <a:ea typeface="네모고딕"/>
              <a:cs typeface="네모고딕"/>
              <a:sym typeface="네모고딕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2222482" y="697265"/>
            <a:ext cx="5036818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39"/>
              </a:lnSpc>
            </a:pPr>
            <a:r>
              <a:rPr lang="en-US" sz="1599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전북특별자치도 교육청</a:t>
            </a:r>
          </a:p>
        </p:txBody>
      </p:sp>
      <p:sp>
        <p:nvSpPr>
          <p:cNvPr id="7" name="AutoShape 7"/>
          <p:cNvSpPr/>
          <p:nvPr/>
        </p:nvSpPr>
        <p:spPr>
          <a:xfrm>
            <a:off x="1028700" y="1266728"/>
            <a:ext cx="16230600" cy="0"/>
          </a:xfrm>
          <a:prstGeom prst="line">
            <a:avLst/>
          </a:prstGeom>
          <a:ln w="19050" cap="flat">
            <a:solidFill>
              <a:srgbClr val="49494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14261268" y="686293"/>
            <a:ext cx="959245" cy="275132"/>
          </a:xfrm>
          <a:custGeom>
            <a:avLst/>
            <a:gdLst/>
            <a:ahLst/>
            <a:cxnLst/>
            <a:rect l="l" t="t" r="r" b="b"/>
            <a:pathLst>
              <a:path w="959245" h="275132">
                <a:moveTo>
                  <a:pt x="0" y="0"/>
                </a:moveTo>
                <a:lnTo>
                  <a:pt x="959246" y="0"/>
                </a:lnTo>
                <a:lnTo>
                  <a:pt x="959246" y="275132"/>
                </a:lnTo>
                <a:lnTo>
                  <a:pt x="0" y="2751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7789310"/>
            <a:ext cx="10462103" cy="1390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0"/>
              </a:lnSpc>
              <a:spcBef>
                <a:spcPct val="0"/>
              </a:spcBef>
            </a:pPr>
            <a:r>
              <a:rPr lang="en-US" sz="9000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달라지는 교육 환경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6294195"/>
            <a:ext cx="8977585" cy="1390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0"/>
              </a:lnSpc>
              <a:spcBef>
                <a:spcPct val="0"/>
              </a:spcBef>
            </a:pPr>
            <a:r>
              <a:rPr lang="en-US" sz="9000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01</a:t>
            </a:r>
          </a:p>
        </p:txBody>
      </p:sp>
      <p:sp>
        <p:nvSpPr>
          <p:cNvPr id="4" name="AutoShape 4"/>
          <p:cNvSpPr/>
          <p:nvPr/>
        </p:nvSpPr>
        <p:spPr>
          <a:xfrm>
            <a:off x="1028700" y="1266728"/>
            <a:ext cx="16230600" cy="0"/>
          </a:xfrm>
          <a:prstGeom prst="line">
            <a:avLst/>
          </a:prstGeom>
          <a:ln w="19050" cap="flat">
            <a:solidFill>
              <a:srgbClr val="49494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TextBox 5"/>
          <p:cNvSpPr txBox="1"/>
          <p:nvPr/>
        </p:nvSpPr>
        <p:spPr>
          <a:xfrm>
            <a:off x="12222482" y="697265"/>
            <a:ext cx="5036818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39"/>
              </a:lnSpc>
            </a:pPr>
            <a:r>
              <a:rPr lang="en-US" sz="1599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전북특별자치도 교육청</a:t>
            </a:r>
          </a:p>
        </p:txBody>
      </p:sp>
      <p:sp>
        <p:nvSpPr>
          <p:cNvPr id="6" name="Freeform 6"/>
          <p:cNvSpPr/>
          <p:nvPr/>
        </p:nvSpPr>
        <p:spPr>
          <a:xfrm>
            <a:off x="14261268" y="686293"/>
            <a:ext cx="959245" cy="275132"/>
          </a:xfrm>
          <a:custGeom>
            <a:avLst/>
            <a:gdLst/>
            <a:ahLst/>
            <a:cxnLst/>
            <a:rect l="l" t="t" r="r" b="b"/>
            <a:pathLst>
              <a:path w="959245" h="275132">
                <a:moveTo>
                  <a:pt x="0" y="0"/>
                </a:moveTo>
                <a:lnTo>
                  <a:pt x="959246" y="0"/>
                </a:lnTo>
                <a:lnTo>
                  <a:pt x="959246" y="275132"/>
                </a:lnTo>
                <a:lnTo>
                  <a:pt x="0" y="2751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71600" y="3238500"/>
            <a:ext cx="4495800" cy="6019800"/>
          </a:xfrm>
          <a:custGeom>
            <a:avLst/>
            <a:gdLst/>
            <a:ahLst/>
            <a:cxnLst/>
            <a:rect l="l" t="t" r="r" b="b"/>
            <a:pathLst>
              <a:path w="4366116" h="5842532">
                <a:moveTo>
                  <a:pt x="0" y="0"/>
                </a:moveTo>
                <a:lnTo>
                  <a:pt x="4366117" y="0"/>
                </a:lnTo>
                <a:lnTo>
                  <a:pt x="4366117" y="5842532"/>
                </a:lnTo>
                <a:lnTo>
                  <a:pt x="0" y="58425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235" b="-5235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506128" y="1621313"/>
            <a:ext cx="14572071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  <a:spcBef>
                <a:spcPct val="0"/>
              </a:spcBef>
            </a:pPr>
            <a:r>
              <a:rPr lang="en-US" sz="7500" dirty="0" err="1">
                <a:solidFill>
                  <a:srgbClr val="545454"/>
                </a:solidFill>
                <a:latin typeface="네모고딕"/>
                <a:ea typeface="네모고딕"/>
                <a:cs typeface="네모고딕"/>
                <a:sym typeface="네모고딕"/>
              </a:rPr>
              <a:t>자존감</a:t>
            </a:r>
            <a:r>
              <a:rPr lang="en-US" sz="7500" dirty="0">
                <a:solidFill>
                  <a:srgbClr val="545454"/>
                </a:solidFill>
                <a:latin typeface="네모고딕"/>
                <a:ea typeface="네모고딕"/>
                <a:cs typeface="네모고딕"/>
                <a:sym typeface="네모고딕"/>
              </a:rPr>
              <a:t>, </a:t>
            </a:r>
            <a:r>
              <a:rPr lang="ko-KR" altLang="en-US" sz="7500" dirty="0">
                <a:solidFill>
                  <a:srgbClr val="545454"/>
                </a:solidFill>
                <a:latin typeface="네모고딕"/>
                <a:ea typeface="네모고딕"/>
                <a:cs typeface="네모고딕"/>
                <a:sym typeface="네모고딕"/>
              </a:rPr>
              <a:t>열정과 끈기를</a:t>
            </a:r>
            <a:r>
              <a:rPr lang="en-US" sz="7500" dirty="0">
                <a:solidFill>
                  <a:srgbClr val="545454"/>
                </a:solidFill>
                <a:latin typeface="네모고딕"/>
                <a:ea typeface="네모고딕"/>
                <a:cs typeface="네모고딕"/>
                <a:sym typeface="네모고딕"/>
              </a:rPr>
              <a:t> </a:t>
            </a:r>
            <a:r>
              <a:rPr lang="en-US" sz="7500" dirty="0" err="1">
                <a:solidFill>
                  <a:srgbClr val="545454"/>
                </a:solidFill>
                <a:latin typeface="네모고딕"/>
                <a:ea typeface="네모고딕"/>
                <a:cs typeface="네모고딕"/>
                <a:sym typeface="네모고딕"/>
              </a:rPr>
              <a:t>키워</a:t>
            </a:r>
            <a:r>
              <a:rPr lang="en-US" sz="7500" dirty="0">
                <a:solidFill>
                  <a:srgbClr val="545454"/>
                </a:solidFill>
                <a:latin typeface="네모고딕"/>
                <a:ea typeface="네모고딕"/>
                <a:cs typeface="네모고딕"/>
                <a:sym typeface="네모고딕"/>
              </a:rPr>
              <a:t> </a:t>
            </a:r>
            <a:r>
              <a:rPr lang="en-US" sz="7500" dirty="0" err="1">
                <a:solidFill>
                  <a:srgbClr val="545454"/>
                </a:solidFill>
                <a:latin typeface="네모고딕"/>
                <a:ea typeface="네모고딕"/>
                <a:cs typeface="네모고딕"/>
                <a:sym typeface="네모고딕"/>
              </a:rPr>
              <a:t>주세요</a:t>
            </a:r>
            <a:r>
              <a:rPr lang="en-US" sz="7500" dirty="0">
                <a:solidFill>
                  <a:srgbClr val="545454"/>
                </a:solidFill>
                <a:latin typeface="네모고딕"/>
                <a:ea typeface="네모고딕"/>
                <a:cs typeface="네모고딕"/>
                <a:sym typeface="네모고딕"/>
              </a:rPr>
              <a:t>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222482" y="697265"/>
            <a:ext cx="5036818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39"/>
              </a:lnSpc>
            </a:pPr>
            <a:r>
              <a:rPr lang="en-US" sz="1599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전북특별자치도 교육청</a:t>
            </a:r>
          </a:p>
        </p:txBody>
      </p:sp>
      <p:sp>
        <p:nvSpPr>
          <p:cNvPr id="6" name="AutoShape 6"/>
          <p:cNvSpPr/>
          <p:nvPr/>
        </p:nvSpPr>
        <p:spPr>
          <a:xfrm>
            <a:off x="1028700" y="1266728"/>
            <a:ext cx="16230600" cy="0"/>
          </a:xfrm>
          <a:prstGeom prst="line">
            <a:avLst/>
          </a:prstGeom>
          <a:ln w="19050" cap="flat">
            <a:solidFill>
              <a:srgbClr val="49494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14261268" y="686293"/>
            <a:ext cx="959245" cy="275132"/>
          </a:xfrm>
          <a:custGeom>
            <a:avLst/>
            <a:gdLst/>
            <a:ahLst/>
            <a:cxnLst/>
            <a:rect l="l" t="t" r="r" b="b"/>
            <a:pathLst>
              <a:path w="959245" h="275132">
                <a:moveTo>
                  <a:pt x="0" y="0"/>
                </a:moveTo>
                <a:lnTo>
                  <a:pt x="959246" y="0"/>
                </a:lnTo>
                <a:lnTo>
                  <a:pt x="959246" y="275132"/>
                </a:lnTo>
                <a:lnTo>
                  <a:pt x="0" y="2751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9" name="그림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7670" y="3212503"/>
            <a:ext cx="4083566" cy="604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879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119793" y="3638196"/>
            <a:ext cx="5282025" cy="5282025"/>
          </a:xfrm>
          <a:custGeom>
            <a:avLst/>
            <a:gdLst/>
            <a:ahLst/>
            <a:cxnLst/>
            <a:rect l="l" t="t" r="r" b="b"/>
            <a:pathLst>
              <a:path w="5282025" h="5282025">
                <a:moveTo>
                  <a:pt x="0" y="0"/>
                </a:moveTo>
                <a:lnTo>
                  <a:pt x="5282025" y="0"/>
                </a:lnTo>
                <a:lnTo>
                  <a:pt x="5282025" y="5282024"/>
                </a:lnTo>
                <a:lnTo>
                  <a:pt x="0" y="52820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1728310"/>
            <a:ext cx="15373118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00"/>
              </a:lnSpc>
            </a:pPr>
            <a:r>
              <a:rPr lang="ko-KR" altLang="en-US" sz="7500" dirty="0">
                <a:solidFill>
                  <a:srgbClr val="545454"/>
                </a:solidFill>
                <a:latin typeface="네모고딕"/>
                <a:ea typeface="네모고딕"/>
                <a:cs typeface="네모고딕"/>
                <a:sym typeface="네모고딕"/>
              </a:rPr>
              <a:t>선생님의 적절한 도움이 필요</a:t>
            </a:r>
            <a:r>
              <a:rPr lang="en-US" altLang="ko-KR" sz="7500" dirty="0">
                <a:solidFill>
                  <a:srgbClr val="545454"/>
                </a:solidFill>
                <a:latin typeface="네모고딕"/>
                <a:ea typeface="네모고딕"/>
                <a:cs typeface="네모고딕"/>
                <a:sym typeface="네모고딕"/>
              </a:rPr>
              <a:t>!!!</a:t>
            </a:r>
            <a:endParaRPr lang="en-US" sz="7500" dirty="0">
              <a:solidFill>
                <a:srgbClr val="545454"/>
              </a:solidFill>
              <a:latin typeface="네모고딕"/>
              <a:ea typeface="네모고딕"/>
              <a:cs typeface="네모고딕"/>
              <a:sym typeface="네모고딕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28700" y="3638196"/>
            <a:ext cx="9686594" cy="453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53"/>
              </a:lnSpc>
              <a:spcBef>
                <a:spcPct val="0"/>
              </a:spcBef>
            </a:pPr>
            <a:r>
              <a:rPr lang="en-US" sz="4294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“나는 개인의 특성이 셀 수 없이 다양하다고 생각한다. 누구든 창조자가 되어 이 세상에 흔적을 남길 수 있다. 바람에 날리는 먼지처럼 어떤 사람도 '아무것도 아닌 사람'이 되어서는 안 된다. </a:t>
            </a:r>
            <a:r>
              <a:rPr lang="en-US" sz="4294">
                <a:solidFill>
                  <a:srgbClr val="F10A0A"/>
                </a:solidFill>
                <a:latin typeface="네모고딕"/>
                <a:ea typeface="네모고딕"/>
                <a:cs typeface="네모고딕"/>
                <a:sym typeface="네모고딕"/>
              </a:rPr>
              <a:t>아이들은 한 명 한 명 빛나야 한다. </a:t>
            </a:r>
            <a:r>
              <a:rPr lang="en-US" sz="4294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어마어마하게 많은 별들이 하늘에서 빛나는 것처럼.”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760684" y="8379889"/>
            <a:ext cx="3954610" cy="540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79"/>
              </a:lnSpc>
              <a:spcBef>
                <a:spcPct val="0"/>
              </a:spcBef>
            </a:pPr>
            <a:r>
              <a:rPr lang="en-US" sz="3482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바실리 수호믈린스키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222482" y="697265"/>
            <a:ext cx="5036818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39"/>
              </a:lnSpc>
            </a:pPr>
            <a:r>
              <a:rPr lang="en-US" sz="1599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전북특별자치도 교육청</a:t>
            </a:r>
          </a:p>
        </p:txBody>
      </p:sp>
      <p:sp>
        <p:nvSpPr>
          <p:cNvPr id="7" name="AutoShape 7"/>
          <p:cNvSpPr/>
          <p:nvPr/>
        </p:nvSpPr>
        <p:spPr>
          <a:xfrm>
            <a:off x="1028700" y="1266728"/>
            <a:ext cx="16230600" cy="0"/>
          </a:xfrm>
          <a:prstGeom prst="line">
            <a:avLst/>
          </a:prstGeom>
          <a:ln w="19050" cap="flat">
            <a:solidFill>
              <a:srgbClr val="49494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14261268" y="686293"/>
            <a:ext cx="959245" cy="275132"/>
          </a:xfrm>
          <a:custGeom>
            <a:avLst/>
            <a:gdLst/>
            <a:ahLst/>
            <a:cxnLst/>
            <a:rect l="l" t="t" r="r" b="b"/>
            <a:pathLst>
              <a:path w="959245" h="275132">
                <a:moveTo>
                  <a:pt x="0" y="0"/>
                </a:moveTo>
                <a:lnTo>
                  <a:pt x="959246" y="0"/>
                </a:lnTo>
                <a:lnTo>
                  <a:pt x="959246" y="275132"/>
                </a:lnTo>
                <a:lnTo>
                  <a:pt x="0" y="2751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44604" y="3291755"/>
            <a:ext cx="4601528" cy="5966545"/>
          </a:xfrm>
          <a:custGeom>
            <a:avLst/>
            <a:gdLst/>
            <a:ahLst/>
            <a:cxnLst/>
            <a:rect l="l" t="t" r="r" b="b"/>
            <a:pathLst>
              <a:path w="4601528" h="5966545">
                <a:moveTo>
                  <a:pt x="0" y="0"/>
                </a:moveTo>
                <a:lnTo>
                  <a:pt x="4601528" y="0"/>
                </a:lnTo>
                <a:lnTo>
                  <a:pt x="4601528" y="5966545"/>
                </a:lnTo>
                <a:lnTo>
                  <a:pt x="0" y="59665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389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402595" y="3291755"/>
            <a:ext cx="10437605" cy="6231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65852" lvl="1" indent="-582926" algn="l">
              <a:lnSpc>
                <a:spcPct val="150000"/>
              </a:lnSpc>
              <a:buFont typeface="Arial"/>
              <a:buChar char="•"/>
            </a:pPr>
            <a:r>
              <a:rPr lang="en-US" sz="5399" dirty="0" err="1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멈춤</a:t>
            </a:r>
            <a:r>
              <a:rPr lang="en-US" sz="5399" dirty="0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, </a:t>
            </a:r>
            <a:r>
              <a:rPr lang="en-US" sz="5399" dirty="0" err="1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낮춤</a:t>
            </a:r>
            <a:r>
              <a:rPr lang="en-US" sz="5399" dirty="0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, </a:t>
            </a:r>
            <a:r>
              <a:rPr lang="en-US" sz="5399" dirty="0" err="1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맞춤</a:t>
            </a:r>
            <a:endParaRPr lang="en-US" sz="5399" dirty="0">
              <a:solidFill>
                <a:srgbClr val="000000"/>
              </a:solidFill>
              <a:latin typeface="네모고딕"/>
              <a:ea typeface="네모고딕"/>
              <a:cs typeface="네모고딕"/>
              <a:sym typeface="네모고딕"/>
            </a:endParaRPr>
          </a:p>
          <a:p>
            <a:pPr marL="1165852" lvl="1" indent="-582926" algn="l">
              <a:lnSpc>
                <a:spcPct val="150000"/>
              </a:lnSpc>
              <a:buFont typeface="Arial"/>
              <a:buChar char="•"/>
            </a:pPr>
            <a:r>
              <a:rPr lang="en-US" sz="5399" dirty="0" err="1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멈추지</a:t>
            </a:r>
            <a:r>
              <a:rPr lang="en-US" sz="5399" dirty="0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않고</a:t>
            </a:r>
            <a:r>
              <a:rPr lang="en-US" sz="5399" dirty="0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낮출</a:t>
            </a:r>
            <a:r>
              <a:rPr lang="en-US" sz="5399" dirty="0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 수 </a:t>
            </a:r>
            <a:r>
              <a:rPr lang="en-US" sz="5399" dirty="0" err="1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없고</a:t>
            </a:r>
            <a:r>
              <a:rPr lang="en-US" sz="5399" dirty="0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, </a:t>
            </a:r>
            <a:r>
              <a:rPr lang="en-US" sz="5399" dirty="0" err="1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낮추지</a:t>
            </a:r>
            <a:r>
              <a:rPr lang="en-US" sz="5399" dirty="0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않고</a:t>
            </a:r>
            <a:r>
              <a:rPr lang="en-US" sz="5399" dirty="0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상대와</a:t>
            </a:r>
            <a:r>
              <a:rPr lang="en-US" sz="5399" dirty="0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맞출</a:t>
            </a:r>
            <a:r>
              <a:rPr lang="en-US" sz="5399" dirty="0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 수 </a:t>
            </a:r>
            <a:r>
              <a:rPr lang="en-US" sz="5399" dirty="0" err="1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없음</a:t>
            </a:r>
            <a:r>
              <a:rPr lang="en-US" sz="5399" dirty="0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.</a:t>
            </a:r>
          </a:p>
          <a:p>
            <a:pPr marL="1165852" lvl="1" indent="-582926" algn="l">
              <a:lnSpc>
                <a:spcPct val="150000"/>
              </a:lnSpc>
              <a:buFont typeface="Arial"/>
              <a:buChar char="•"/>
            </a:pPr>
            <a:r>
              <a:rPr lang="en-US" sz="5399" dirty="0" err="1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우리</a:t>
            </a:r>
            <a:r>
              <a:rPr lang="en-US" sz="5399" dirty="0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교사는</a:t>
            </a:r>
            <a:r>
              <a:rPr lang="en-US" sz="5399" dirty="0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너무</a:t>
            </a:r>
            <a:r>
              <a:rPr lang="en-US" sz="5399" dirty="0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분주하면</a:t>
            </a:r>
            <a:r>
              <a:rPr lang="en-US" sz="5399" dirty="0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 </a:t>
            </a:r>
            <a:r>
              <a:rPr lang="en-US" sz="5399" dirty="0" err="1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안됩니다</a:t>
            </a:r>
            <a:r>
              <a:rPr lang="en-US" sz="5399" dirty="0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99790" y="1596257"/>
            <a:ext cx="11005610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  <a:spcBef>
                <a:spcPct val="0"/>
              </a:spcBef>
            </a:pPr>
            <a:r>
              <a:rPr lang="en-US" sz="7500">
                <a:solidFill>
                  <a:srgbClr val="545454"/>
                </a:solidFill>
                <a:latin typeface="네모고딕"/>
                <a:ea typeface="네모고딕"/>
                <a:cs typeface="네모고딕"/>
                <a:sym typeface="네모고딕"/>
              </a:rPr>
              <a:t>세상에서 가장 아름다운 춤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222482" y="697265"/>
            <a:ext cx="5036818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39"/>
              </a:lnSpc>
            </a:pPr>
            <a:r>
              <a:rPr lang="en-US" sz="1599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전북특별자치도 교육청</a:t>
            </a:r>
          </a:p>
        </p:txBody>
      </p:sp>
      <p:sp>
        <p:nvSpPr>
          <p:cNvPr id="6" name="AutoShape 6"/>
          <p:cNvSpPr/>
          <p:nvPr/>
        </p:nvSpPr>
        <p:spPr>
          <a:xfrm>
            <a:off x="1028700" y="1266728"/>
            <a:ext cx="16230600" cy="0"/>
          </a:xfrm>
          <a:prstGeom prst="line">
            <a:avLst/>
          </a:prstGeom>
          <a:ln w="19050" cap="flat">
            <a:solidFill>
              <a:srgbClr val="49494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14261268" y="686293"/>
            <a:ext cx="959245" cy="275132"/>
          </a:xfrm>
          <a:custGeom>
            <a:avLst/>
            <a:gdLst/>
            <a:ahLst/>
            <a:cxnLst/>
            <a:rect l="l" t="t" r="r" b="b"/>
            <a:pathLst>
              <a:path w="959245" h="275132">
                <a:moveTo>
                  <a:pt x="0" y="0"/>
                </a:moveTo>
                <a:lnTo>
                  <a:pt x="959246" y="0"/>
                </a:lnTo>
                <a:lnTo>
                  <a:pt x="959246" y="275132"/>
                </a:lnTo>
                <a:lnTo>
                  <a:pt x="0" y="2751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028701" y="3291755"/>
            <a:ext cx="5524499" cy="6231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82926" lvl="1" algn="l">
              <a:lnSpc>
                <a:spcPct val="150000"/>
              </a:lnSpc>
            </a:pPr>
            <a:r>
              <a:rPr lang="ko-KR" altLang="en-US" sz="5399" dirty="0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자세히 보아야 </a:t>
            </a:r>
            <a:endParaRPr lang="en-US" altLang="ko-KR" sz="5399" dirty="0">
              <a:solidFill>
                <a:srgbClr val="000000"/>
              </a:solidFill>
              <a:latin typeface="네모고딕"/>
              <a:ea typeface="네모고딕"/>
              <a:cs typeface="네모고딕"/>
              <a:sym typeface="네모고딕"/>
            </a:endParaRPr>
          </a:p>
          <a:p>
            <a:pPr marL="582926" lvl="1" algn="l">
              <a:lnSpc>
                <a:spcPct val="150000"/>
              </a:lnSpc>
            </a:pPr>
            <a:r>
              <a:rPr lang="ko-KR" altLang="en-US" sz="5399" dirty="0">
                <a:solidFill>
                  <a:srgbClr val="00B0F0"/>
                </a:solidFill>
                <a:latin typeface="네모고딕"/>
                <a:ea typeface="네모고딕"/>
                <a:cs typeface="네모고딕"/>
                <a:sym typeface="네모고딕"/>
              </a:rPr>
              <a:t>예쁘다</a:t>
            </a:r>
            <a:r>
              <a:rPr lang="en-US" altLang="ko-KR" sz="5399" dirty="0">
                <a:solidFill>
                  <a:srgbClr val="00B0F0"/>
                </a:solidFill>
                <a:latin typeface="네모고딕"/>
                <a:ea typeface="네모고딕"/>
                <a:cs typeface="네모고딕"/>
                <a:sym typeface="네모고딕"/>
              </a:rPr>
              <a:t>.</a:t>
            </a:r>
          </a:p>
          <a:p>
            <a:pPr marL="582926" lvl="1" algn="l">
              <a:lnSpc>
                <a:spcPct val="150000"/>
              </a:lnSpc>
            </a:pPr>
            <a:r>
              <a:rPr lang="ko-KR" altLang="en-US" sz="5399" dirty="0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오래 보아야 </a:t>
            </a:r>
            <a:endParaRPr lang="en-US" altLang="ko-KR" sz="5399" dirty="0">
              <a:solidFill>
                <a:srgbClr val="000000"/>
              </a:solidFill>
              <a:latin typeface="네모고딕"/>
              <a:ea typeface="네모고딕"/>
              <a:cs typeface="네모고딕"/>
              <a:sym typeface="네모고딕"/>
            </a:endParaRPr>
          </a:p>
          <a:p>
            <a:pPr marL="582926" lvl="1" algn="l">
              <a:lnSpc>
                <a:spcPct val="150000"/>
              </a:lnSpc>
            </a:pPr>
            <a:r>
              <a:rPr lang="ko-KR" altLang="en-US" sz="5399" dirty="0">
                <a:solidFill>
                  <a:srgbClr val="00B0F0"/>
                </a:solidFill>
                <a:latin typeface="네모고딕"/>
                <a:ea typeface="네모고딕"/>
                <a:cs typeface="네모고딕"/>
                <a:sym typeface="네모고딕"/>
              </a:rPr>
              <a:t>사랑스럽다</a:t>
            </a:r>
            <a:r>
              <a:rPr lang="en-US" altLang="ko-KR" sz="5399" dirty="0">
                <a:solidFill>
                  <a:srgbClr val="00B0F0"/>
                </a:solidFill>
                <a:latin typeface="네모고딕"/>
                <a:ea typeface="네모고딕"/>
                <a:cs typeface="네모고딕"/>
                <a:sym typeface="네모고딕"/>
              </a:rPr>
              <a:t>.</a:t>
            </a:r>
          </a:p>
          <a:p>
            <a:pPr marL="582926" lvl="1" algn="l">
              <a:lnSpc>
                <a:spcPct val="150000"/>
              </a:lnSpc>
            </a:pPr>
            <a:r>
              <a:rPr lang="ko-KR" altLang="en-US" sz="5399" dirty="0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너도 그렇다</a:t>
            </a:r>
            <a:endParaRPr lang="en-US" sz="5399" dirty="0">
              <a:solidFill>
                <a:srgbClr val="000000"/>
              </a:solidFill>
              <a:latin typeface="네모고딕"/>
              <a:ea typeface="네모고딕"/>
              <a:cs typeface="네모고딕"/>
              <a:sym typeface="네모고딕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899790" y="1596257"/>
            <a:ext cx="11005610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00"/>
              </a:lnSpc>
              <a:spcBef>
                <a:spcPct val="0"/>
              </a:spcBef>
            </a:pPr>
            <a:r>
              <a:rPr lang="ko-KR" altLang="en-US" sz="7500" dirty="0">
                <a:solidFill>
                  <a:srgbClr val="545454"/>
                </a:solidFill>
                <a:latin typeface="네모고딕"/>
                <a:ea typeface="네모고딕"/>
                <a:cs typeface="네모고딕"/>
                <a:sym typeface="네모고딕"/>
              </a:rPr>
              <a:t>멈추고 자세히</a:t>
            </a:r>
            <a:r>
              <a:rPr lang="en-US" altLang="ko-KR" sz="7500" dirty="0">
                <a:solidFill>
                  <a:srgbClr val="545454"/>
                </a:solidFill>
                <a:latin typeface="네모고딕"/>
                <a:ea typeface="네모고딕"/>
                <a:cs typeface="네모고딕"/>
                <a:sym typeface="네모고딕"/>
              </a:rPr>
              <a:t>, </a:t>
            </a:r>
            <a:r>
              <a:rPr lang="ko-KR" altLang="en-US" sz="7500" dirty="0">
                <a:solidFill>
                  <a:srgbClr val="545454"/>
                </a:solidFill>
                <a:latin typeface="네모고딕"/>
                <a:ea typeface="네모고딕"/>
                <a:cs typeface="네모고딕"/>
                <a:sym typeface="네모고딕"/>
              </a:rPr>
              <a:t>오래 보면</a:t>
            </a:r>
            <a:endParaRPr lang="en-US" sz="7500" dirty="0">
              <a:solidFill>
                <a:srgbClr val="545454"/>
              </a:solidFill>
              <a:latin typeface="네모고딕"/>
              <a:ea typeface="네모고딕"/>
              <a:cs typeface="네모고딕"/>
              <a:sym typeface="네모고딕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2222482" y="697265"/>
            <a:ext cx="5036818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39"/>
              </a:lnSpc>
            </a:pPr>
            <a:r>
              <a:rPr lang="en-US" sz="1599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전북특별자치도 교육청</a:t>
            </a:r>
          </a:p>
        </p:txBody>
      </p:sp>
      <p:sp>
        <p:nvSpPr>
          <p:cNvPr id="6" name="AutoShape 6"/>
          <p:cNvSpPr/>
          <p:nvPr/>
        </p:nvSpPr>
        <p:spPr>
          <a:xfrm>
            <a:off x="1028700" y="1266728"/>
            <a:ext cx="16230600" cy="0"/>
          </a:xfrm>
          <a:prstGeom prst="line">
            <a:avLst/>
          </a:prstGeom>
          <a:ln w="19050" cap="flat">
            <a:solidFill>
              <a:srgbClr val="49494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14261268" y="686293"/>
            <a:ext cx="959245" cy="275132"/>
          </a:xfrm>
          <a:custGeom>
            <a:avLst/>
            <a:gdLst/>
            <a:ahLst/>
            <a:cxnLst/>
            <a:rect l="l" t="t" r="r" b="b"/>
            <a:pathLst>
              <a:path w="959245" h="275132">
                <a:moveTo>
                  <a:pt x="0" y="0"/>
                </a:moveTo>
                <a:lnTo>
                  <a:pt x="959246" y="0"/>
                </a:lnTo>
                <a:lnTo>
                  <a:pt x="959246" y="275132"/>
                </a:lnTo>
                <a:lnTo>
                  <a:pt x="0" y="2751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TextBox 7"/>
          <p:cNvSpPr txBox="1"/>
          <p:nvPr/>
        </p:nvSpPr>
        <p:spPr>
          <a:xfrm>
            <a:off x="4572000" y="9523269"/>
            <a:ext cx="23984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 err="1">
                <a:latin typeface="네모고딕" panose="020B0600000101010101" charset="-127"/>
                <a:ea typeface="네모고딕" panose="020B0600000101010101" charset="-127"/>
              </a:rPr>
              <a:t>나태주</a:t>
            </a:r>
            <a:r>
              <a:rPr lang="en-US" altLang="ko-KR" sz="3200" dirty="0">
                <a:latin typeface="네모고딕" panose="020B0600000101010101" charset="-127"/>
                <a:ea typeface="네모고딕" panose="020B0600000101010101" charset="-127"/>
              </a:rPr>
              <a:t>_</a:t>
            </a:r>
            <a:r>
              <a:rPr lang="ko-KR" altLang="en-US" sz="3200" dirty="0">
                <a:latin typeface="네모고딕" panose="020B0600000101010101" charset="-127"/>
                <a:ea typeface="네모고딕" panose="020B0600000101010101" charset="-127"/>
              </a:rPr>
              <a:t>풀꽃</a:t>
            </a:r>
          </a:p>
        </p:txBody>
      </p:sp>
      <p:pic>
        <p:nvPicPr>
          <p:cNvPr id="9" name="Picture 2" descr="https://postfiles.pstatic.net/MjAyNDEyMDRfMjQx/MDAxNzMzMzIzNTMxNTcy.SQJY-HAGrWpu1FVQTcEXf61vEY7jZhH-EGEleF6V4ecg.jqIjCFMH9AjZadBkCnUcclUNSYAXky27r8Q9UuSXRtEg.JPEG/KakaoTalk_20241204_234418285.jpg?type=w77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506200" y="3695700"/>
            <a:ext cx="5753100" cy="57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3548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305961" y="2565450"/>
            <a:ext cx="4917764" cy="257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299"/>
              </a:lnSpc>
              <a:spcBef>
                <a:spcPct val="0"/>
              </a:spcBef>
            </a:pPr>
            <a:r>
              <a:rPr lang="en-US" sz="16916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Q&amp;A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588740" y="5993366"/>
            <a:ext cx="15110520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  <a:spcBef>
                <a:spcPct val="0"/>
              </a:spcBef>
            </a:pPr>
            <a:r>
              <a:rPr lang="en-US" sz="7500">
                <a:solidFill>
                  <a:srgbClr val="000000"/>
                </a:solidFill>
                <a:latin typeface="네모고딕"/>
                <a:ea typeface="네모고딕"/>
                <a:cs typeface="네모고딕"/>
                <a:sym typeface="네모고딕"/>
              </a:rPr>
              <a:t>궁금한 점이 있으시면 질문해 주세요.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1266728"/>
            <a:ext cx="16230600" cy="0"/>
          </a:xfrm>
          <a:prstGeom prst="line">
            <a:avLst/>
          </a:prstGeom>
          <a:ln w="19050" cap="flat">
            <a:solidFill>
              <a:srgbClr val="49494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5086350" y="9267825"/>
            <a:ext cx="7807744" cy="0"/>
          </a:xfrm>
          <a:prstGeom prst="line">
            <a:avLst/>
          </a:prstGeom>
          <a:ln w="19050" cap="flat">
            <a:solidFill>
              <a:srgbClr val="49494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1028700" y="5418157"/>
            <a:ext cx="8115300" cy="3076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119"/>
              </a:lnSpc>
            </a:pPr>
            <a:r>
              <a:rPr lang="en-US" sz="10099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강의를</a:t>
            </a:r>
          </a:p>
          <a:p>
            <a:pPr algn="l">
              <a:lnSpc>
                <a:spcPts val="12119"/>
              </a:lnSpc>
            </a:pPr>
            <a:r>
              <a:rPr lang="en-US" sz="10099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마치겠습니다.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8755304"/>
            <a:ext cx="4674440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spc="240">
                <a:solidFill>
                  <a:srgbClr val="494949"/>
                </a:solidFill>
                <a:latin typeface="윤고딕"/>
                <a:ea typeface="윤고딕"/>
                <a:cs typeface="윤고딕"/>
                <a:sym typeface="윤고딕"/>
              </a:rPr>
              <a:t>발표를 들어주셔서 감사합니다.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380462" y="8319990"/>
            <a:ext cx="2878838" cy="311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4"/>
              </a:lnSpc>
            </a:pPr>
            <a:r>
              <a:rPr lang="en-US" sz="1803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Presented by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448453" y="8736413"/>
            <a:ext cx="4810847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40"/>
              </a:lnSpc>
            </a:pPr>
            <a:r>
              <a:rPr lang="en-US" sz="2600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권혜수_전주사대부고 교무부장</a:t>
            </a:r>
          </a:p>
        </p:txBody>
      </p:sp>
      <p:sp>
        <p:nvSpPr>
          <p:cNvPr id="8" name="Freeform 8"/>
          <p:cNvSpPr/>
          <p:nvPr/>
        </p:nvSpPr>
        <p:spPr>
          <a:xfrm>
            <a:off x="14261268" y="686293"/>
            <a:ext cx="959245" cy="275132"/>
          </a:xfrm>
          <a:custGeom>
            <a:avLst/>
            <a:gdLst/>
            <a:ahLst/>
            <a:cxnLst/>
            <a:rect l="l" t="t" r="r" b="b"/>
            <a:pathLst>
              <a:path w="959245" h="275132">
                <a:moveTo>
                  <a:pt x="0" y="0"/>
                </a:moveTo>
                <a:lnTo>
                  <a:pt x="959246" y="0"/>
                </a:lnTo>
                <a:lnTo>
                  <a:pt x="959246" y="275132"/>
                </a:lnTo>
                <a:lnTo>
                  <a:pt x="0" y="2751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3286509"/>
            <a:ext cx="15723815" cy="6338070"/>
          </a:xfrm>
          <a:custGeom>
            <a:avLst/>
            <a:gdLst/>
            <a:ahLst/>
            <a:cxnLst/>
            <a:rect l="l" t="t" r="r" b="b"/>
            <a:pathLst>
              <a:path w="15723815" h="6338070">
                <a:moveTo>
                  <a:pt x="0" y="0"/>
                </a:moveTo>
                <a:lnTo>
                  <a:pt x="15723815" y="0"/>
                </a:lnTo>
                <a:lnTo>
                  <a:pt x="15723815" y="6338071"/>
                </a:lnTo>
                <a:lnTo>
                  <a:pt x="0" y="63380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5405" r="-4540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1935290"/>
            <a:ext cx="8683839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00"/>
              </a:lnSpc>
            </a:pPr>
            <a:r>
              <a:rPr lang="en-US" sz="7500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지금 우리 사회는?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2222482" y="697265"/>
            <a:ext cx="5036818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39"/>
              </a:lnSpc>
            </a:pPr>
            <a:r>
              <a:rPr lang="en-US" sz="1599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전북특별자치도 교육청</a:t>
            </a:r>
          </a:p>
        </p:txBody>
      </p:sp>
      <p:sp>
        <p:nvSpPr>
          <p:cNvPr id="5" name="AutoShape 5"/>
          <p:cNvSpPr/>
          <p:nvPr/>
        </p:nvSpPr>
        <p:spPr>
          <a:xfrm>
            <a:off x="1028700" y="1266728"/>
            <a:ext cx="16230600" cy="0"/>
          </a:xfrm>
          <a:prstGeom prst="line">
            <a:avLst/>
          </a:prstGeom>
          <a:ln w="19050" cap="flat">
            <a:solidFill>
              <a:srgbClr val="49494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>
            <a:off x="14261268" y="686293"/>
            <a:ext cx="959245" cy="275132"/>
          </a:xfrm>
          <a:custGeom>
            <a:avLst/>
            <a:gdLst/>
            <a:ahLst/>
            <a:cxnLst/>
            <a:rect l="l" t="t" r="r" b="b"/>
            <a:pathLst>
              <a:path w="959245" h="275132">
                <a:moveTo>
                  <a:pt x="0" y="0"/>
                </a:moveTo>
                <a:lnTo>
                  <a:pt x="959246" y="0"/>
                </a:lnTo>
                <a:lnTo>
                  <a:pt x="959246" y="275132"/>
                </a:lnTo>
                <a:lnTo>
                  <a:pt x="0" y="2751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1266728"/>
            <a:ext cx="16230600" cy="0"/>
          </a:xfrm>
          <a:prstGeom prst="line">
            <a:avLst/>
          </a:prstGeom>
          <a:ln w="19050" cap="flat">
            <a:solidFill>
              <a:srgbClr val="49494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1028700" y="4119416"/>
            <a:ext cx="8366714" cy="5138884"/>
          </a:xfrm>
          <a:custGeom>
            <a:avLst/>
            <a:gdLst/>
            <a:ahLst/>
            <a:cxnLst/>
            <a:rect l="l" t="t" r="r" b="b"/>
            <a:pathLst>
              <a:path w="8366714" h="5138884">
                <a:moveTo>
                  <a:pt x="0" y="0"/>
                </a:moveTo>
                <a:lnTo>
                  <a:pt x="8366714" y="0"/>
                </a:lnTo>
                <a:lnTo>
                  <a:pt x="8366714" y="5138884"/>
                </a:lnTo>
                <a:lnTo>
                  <a:pt x="0" y="51388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00" b="-464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105114" y="5825092"/>
            <a:ext cx="7154186" cy="3433208"/>
          </a:xfrm>
          <a:custGeom>
            <a:avLst/>
            <a:gdLst/>
            <a:ahLst/>
            <a:cxnLst/>
            <a:rect l="l" t="t" r="r" b="b"/>
            <a:pathLst>
              <a:path w="7154186" h="3433208">
                <a:moveTo>
                  <a:pt x="0" y="0"/>
                </a:moveTo>
                <a:lnTo>
                  <a:pt x="7154186" y="0"/>
                </a:lnTo>
                <a:lnTo>
                  <a:pt x="7154186" y="3433208"/>
                </a:lnTo>
                <a:lnTo>
                  <a:pt x="0" y="34332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90" r="-2590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990549" y="4664833"/>
            <a:ext cx="7777812" cy="957334"/>
          </a:xfrm>
          <a:custGeom>
            <a:avLst/>
            <a:gdLst/>
            <a:ahLst/>
            <a:cxnLst/>
            <a:rect l="l" t="t" r="r" b="b"/>
            <a:pathLst>
              <a:path w="7777812" h="957334">
                <a:moveTo>
                  <a:pt x="0" y="0"/>
                </a:moveTo>
                <a:lnTo>
                  <a:pt x="7777812" y="0"/>
                </a:lnTo>
                <a:lnTo>
                  <a:pt x="7777812" y="957334"/>
                </a:lnTo>
                <a:lnTo>
                  <a:pt x="0" y="9573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77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1935290"/>
            <a:ext cx="8683839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00"/>
              </a:lnSpc>
            </a:pPr>
            <a:r>
              <a:rPr lang="en-US" sz="7500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인구 절벽 시대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222482" y="697265"/>
            <a:ext cx="5036818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39"/>
              </a:lnSpc>
            </a:pPr>
            <a:r>
              <a:rPr lang="en-US" sz="1599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전북특별자치도 교육청</a:t>
            </a:r>
          </a:p>
        </p:txBody>
      </p:sp>
      <p:sp>
        <p:nvSpPr>
          <p:cNvPr id="8" name="Freeform 8"/>
          <p:cNvSpPr/>
          <p:nvPr/>
        </p:nvSpPr>
        <p:spPr>
          <a:xfrm>
            <a:off x="14261268" y="686293"/>
            <a:ext cx="959245" cy="275132"/>
          </a:xfrm>
          <a:custGeom>
            <a:avLst/>
            <a:gdLst/>
            <a:ahLst/>
            <a:cxnLst/>
            <a:rect l="l" t="t" r="r" b="b"/>
            <a:pathLst>
              <a:path w="959245" h="275132">
                <a:moveTo>
                  <a:pt x="0" y="0"/>
                </a:moveTo>
                <a:lnTo>
                  <a:pt x="959246" y="0"/>
                </a:lnTo>
                <a:lnTo>
                  <a:pt x="959246" y="275132"/>
                </a:lnTo>
                <a:lnTo>
                  <a:pt x="0" y="2751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4256723"/>
            <a:ext cx="8336262" cy="4512002"/>
          </a:xfrm>
          <a:custGeom>
            <a:avLst/>
            <a:gdLst/>
            <a:ahLst/>
            <a:cxnLst/>
            <a:rect l="l" t="t" r="r" b="b"/>
            <a:pathLst>
              <a:path w="8336262" h="4512002">
                <a:moveTo>
                  <a:pt x="0" y="0"/>
                </a:moveTo>
                <a:lnTo>
                  <a:pt x="8336262" y="0"/>
                </a:lnTo>
                <a:lnTo>
                  <a:pt x="8336262" y="4512002"/>
                </a:lnTo>
                <a:lnTo>
                  <a:pt x="0" y="45120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538819" y="4256723"/>
            <a:ext cx="7487232" cy="2873225"/>
          </a:xfrm>
          <a:custGeom>
            <a:avLst/>
            <a:gdLst/>
            <a:ahLst/>
            <a:cxnLst/>
            <a:rect l="l" t="t" r="r" b="b"/>
            <a:pathLst>
              <a:path w="7487232" h="2873225">
                <a:moveTo>
                  <a:pt x="0" y="0"/>
                </a:moveTo>
                <a:lnTo>
                  <a:pt x="7487232" y="0"/>
                </a:lnTo>
                <a:lnTo>
                  <a:pt x="7487232" y="2873225"/>
                </a:lnTo>
                <a:lnTo>
                  <a:pt x="0" y="28732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935290"/>
            <a:ext cx="12568854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00"/>
              </a:lnSpc>
            </a:pPr>
            <a:r>
              <a:rPr lang="en-US" sz="7500" dirty="0" err="1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소득</a:t>
            </a:r>
            <a:r>
              <a:rPr lang="en-US" sz="7500" dirty="0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 </a:t>
            </a:r>
            <a:r>
              <a:rPr lang="en-US" sz="7500" dirty="0" err="1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양극화</a:t>
            </a:r>
            <a:r>
              <a:rPr lang="en-US" sz="7500" dirty="0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(</a:t>
            </a:r>
            <a:r>
              <a:rPr lang="en-US" sz="7500" dirty="0" err="1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교육</a:t>
            </a:r>
            <a:r>
              <a:rPr lang="en-US" sz="7500" dirty="0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 </a:t>
            </a:r>
            <a:r>
              <a:rPr lang="en-US" sz="7500" dirty="0" err="1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격차</a:t>
            </a:r>
            <a:r>
              <a:rPr lang="en-US" sz="7500" dirty="0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) </a:t>
            </a:r>
            <a:r>
              <a:rPr lang="en-US" sz="7500" dirty="0" err="1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심화</a:t>
            </a:r>
            <a:endParaRPr lang="en-US" sz="7500" dirty="0">
              <a:solidFill>
                <a:srgbClr val="494949"/>
              </a:solidFill>
              <a:latin typeface="네모고딕"/>
              <a:ea typeface="네모고딕"/>
              <a:cs typeface="네모고딕"/>
              <a:sym typeface="네모고딕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2222482" y="697265"/>
            <a:ext cx="5036818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39"/>
              </a:lnSpc>
            </a:pPr>
            <a:r>
              <a:rPr lang="en-US" sz="1599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전북특별자치도 교육청</a:t>
            </a:r>
          </a:p>
        </p:txBody>
      </p:sp>
      <p:sp>
        <p:nvSpPr>
          <p:cNvPr id="6" name="AutoShape 6"/>
          <p:cNvSpPr/>
          <p:nvPr/>
        </p:nvSpPr>
        <p:spPr>
          <a:xfrm>
            <a:off x="1028700" y="1266728"/>
            <a:ext cx="16230600" cy="0"/>
          </a:xfrm>
          <a:prstGeom prst="line">
            <a:avLst/>
          </a:prstGeom>
          <a:ln w="19050" cap="flat">
            <a:solidFill>
              <a:srgbClr val="49494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14261268" y="686293"/>
            <a:ext cx="959245" cy="275132"/>
          </a:xfrm>
          <a:custGeom>
            <a:avLst/>
            <a:gdLst/>
            <a:ahLst/>
            <a:cxnLst/>
            <a:rect l="l" t="t" r="r" b="b"/>
            <a:pathLst>
              <a:path w="959245" h="275132">
                <a:moveTo>
                  <a:pt x="0" y="0"/>
                </a:moveTo>
                <a:lnTo>
                  <a:pt x="959246" y="0"/>
                </a:lnTo>
                <a:lnTo>
                  <a:pt x="959246" y="275132"/>
                </a:lnTo>
                <a:lnTo>
                  <a:pt x="0" y="2751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028700" y="1935290"/>
            <a:ext cx="12568854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00"/>
              </a:lnSpc>
            </a:pPr>
            <a:r>
              <a:rPr lang="en-US" altLang="ko-KR" sz="7500" dirty="0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2025</a:t>
            </a:r>
            <a:r>
              <a:rPr lang="ko-KR" altLang="en-US" sz="7500" dirty="0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년 고등학교의 변화</a:t>
            </a:r>
            <a:endParaRPr lang="en-US" sz="7500" dirty="0">
              <a:solidFill>
                <a:srgbClr val="494949"/>
              </a:solidFill>
              <a:latin typeface="네모고딕"/>
              <a:ea typeface="네모고딕"/>
              <a:cs typeface="네모고딕"/>
              <a:sym typeface="네모고딕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2222482" y="697265"/>
            <a:ext cx="5036818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39"/>
              </a:lnSpc>
            </a:pPr>
            <a:r>
              <a:rPr lang="en-US" sz="1599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전북특별자치도 교육청</a:t>
            </a:r>
          </a:p>
        </p:txBody>
      </p:sp>
      <p:sp>
        <p:nvSpPr>
          <p:cNvPr id="6" name="AutoShape 6"/>
          <p:cNvSpPr/>
          <p:nvPr/>
        </p:nvSpPr>
        <p:spPr>
          <a:xfrm>
            <a:off x="1028700" y="1266728"/>
            <a:ext cx="16230600" cy="0"/>
          </a:xfrm>
          <a:prstGeom prst="line">
            <a:avLst/>
          </a:prstGeom>
          <a:ln w="19050" cap="flat">
            <a:solidFill>
              <a:srgbClr val="49494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14261268" y="686293"/>
            <a:ext cx="959245" cy="275132"/>
          </a:xfrm>
          <a:custGeom>
            <a:avLst/>
            <a:gdLst/>
            <a:ahLst/>
            <a:cxnLst/>
            <a:rect l="l" t="t" r="r" b="b"/>
            <a:pathLst>
              <a:path w="959245" h="275132">
                <a:moveTo>
                  <a:pt x="0" y="0"/>
                </a:moveTo>
                <a:lnTo>
                  <a:pt x="959246" y="0"/>
                </a:lnTo>
                <a:lnTo>
                  <a:pt x="959246" y="275132"/>
                </a:lnTo>
                <a:lnTo>
                  <a:pt x="0" y="2751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8" name="내용 개체 틀 4">
            <a:extLst>
              <a:ext uri="{FF2B5EF4-FFF2-40B4-BE49-F238E27FC236}">
                <a16:creationId xmlns:a16="http://schemas.microsoft.com/office/drawing/2014/main" id="{4EABA0AF-4BAF-44D6-BC39-9C563B33B21B}"/>
              </a:ext>
            </a:extLst>
          </p:cNvPr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827" y="4457700"/>
            <a:ext cx="16202346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261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7789310"/>
            <a:ext cx="10462103" cy="1390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0"/>
              </a:lnSpc>
              <a:spcBef>
                <a:spcPct val="0"/>
              </a:spcBef>
            </a:pPr>
            <a:r>
              <a:rPr lang="en-US" sz="9000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달라진 교육 과정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6294195"/>
            <a:ext cx="8977585" cy="1390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0"/>
              </a:lnSpc>
              <a:spcBef>
                <a:spcPct val="0"/>
              </a:spcBef>
            </a:pPr>
            <a:r>
              <a:rPr lang="en-US" sz="9000">
                <a:solidFill>
                  <a:srgbClr val="494949"/>
                </a:solidFill>
                <a:latin typeface="네모고딕"/>
                <a:ea typeface="네모고딕"/>
                <a:cs typeface="네모고딕"/>
                <a:sym typeface="네모고딕"/>
              </a:rPr>
              <a:t>02</a:t>
            </a:r>
          </a:p>
        </p:txBody>
      </p:sp>
      <p:sp>
        <p:nvSpPr>
          <p:cNvPr id="4" name="AutoShape 4"/>
          <p:cNvSpPr/>
          <p:nvPr/>
        </p:nvSpPr>
        <p:spPr>
          <a:xfrm>
            <a:off x="1028700" y="1266728"/>
            <a:ext cx="16230600" cy="0"/>
          </a:xfrm>
          <a:prstGeom prst="line">
            <a:avLst/>
          </a:prstGeom>
          <a:ln w="19050" cap="flat">
            <a:solidFill>
              <a:srgbClr val="49494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TextBox 5"/>
          <p:cNvSpPr txBox="1"/>
          <p:nvPr/>
        </p:nvSpPr>
        <p:spPr>
          <a:xfrm>
            <a:off x="12222482" y="697265"/>
            <a:ext cx="5036818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39"/>
              </a:lnSpc>
            </a:pPr>
            <a:r>
              <a:rPr lang="en-US" sz="1599">
                <a:solidFill>
                  <a:srgbClr val="494949"/>
                </a:solidFill>
                <a:latin typeface="윤고딕 Medium"/>
                <a:ea typeface="윤고딕 Medium"/>
                <a:cs typeface="윤고딕 Medium"/>
                <a:sym typeface="윤고딕 Medium"/>
              </a:rPr>
              <a:t>전북특별자치도 교육청</a:t>
            </a:r>
          </a:p>
        </p:txBody>
      </p:sp>
      <p:sp>
        <p:nvSpPr>
          <p:cNvPr id="6" name="Freeform 6"/>
          <p:cNvSpPr/>
          <p:nvPr/>
        </p:nvSpPr>
        <p:spPr>
          <a:xfrm>
            <a:off x="14289843" y="686293"/>
            <a:ext cx="959245" cy="275132"/>
          </a:xfrm>
          <a:custGeom>
            <a:avLst/>
            <a:gdLst/>
            <a:ahLst/>
            <a:cxnLst/>
            <a:rect l="l" t="t" r="r" b="b"/>
            <a:pathLst>
              <a:path w="959245" h="275132">
                <a:moveTo>
                  <a:pt x="0" y="0"/>
                </a:moveTo>
                <a:lnTo>
                  <a:pt x="959246" y="0"/>
                </a:lnTo>
                <a:lnTo>
                  <a:pt x="959246" y="275132"/>
                </a:lnTo>
                <a:lnTo>
                  <a:pt x="0" y="2751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ep:Properties xmlns:r="http://schemas.openxmlformats.org/officeDocument/2006/relationships" xmlns:ep="http://schemas.openxmlformats.org/officeDocument/2006/extended-properties" xmlns:vt="http://schemas.openxmlformats.org/officeDocument/2006/docPropsVTypes">
  <ep:Manager/>
  <ep:Company/>
  <ep:Words>666</ep:Words>
  <ep:PresentationFormat>사용자 지정</ep:PresentationFormat>
  <ep:Paragraphs>142</ep:Paragraphs>
  <ep:Slides>45</ep:Slides>
  <ep:Notes>2</ep:Notes>
  <ep:TotalTime>0</ep:TotalTime>
  <ep:HiddenSlides>0</ep:HiddenSlides>
  <ep:MMClips>0</ep:MMClips>
  <ep: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45</vt:i4>
      </vt:variant>
    </vt:vector>
  </ep:HeadingPairs>
  <ep:TitlesOfParts>
    <vt:vector size="46" baseType="lpstr">
      <vt:lpstr>Office Theme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  <vt:lpstr>슬라이드 34</vt:lpstr>
      <vt:lpstr>슬라이드 35</vt:lpstr>
      <vt:lpstr>슬라이드 36</vt:lpstr>
      <vt:lpstr>슬라이드 37</vt:lpstr>
      <vt:lpstr>슬라이드 38</vt:lpstr>
      <vt:lpstr>슬라이드 39</vt:lpstr>
      <vt:lpstr>슬라이드 40</vt:lpstr>
      <vt:lpstr>슬라이드 41</vt:lpstr>
      <vt:lpstr>슬라이드 42</vt:lpstr>
      <vt:lpstr>슬라이드 43</vt:lpstr>
      <vt:lpstr>슬라이드 44</vt:lpstr>
      <vt:lpstr>슬라이드 45</vt:lpstr>
    </vt:vector>
  </ep:TitlesOfParts>
  <ep:HyperlinkBase/>
  <ep:Application>Show</ep:Application>
  <ep:AppVersion>12.0000</ep:AppVersion>
</ep:Properties>
</file>

<file path=docProps/core.xml><?xml version="1.0" encoding="utf-8"?>
<cp:coreProperties xmlns:r="http://schemas.openxmlformats.org/officeDocument/2006/relationships"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2006-08-16T00:00:00.000</dcterms:created>
  <cp:lastModifiedBy>etforever</cp:lastModifiedBy>
  <dcterms:modified xsi:type="dcterms:W3CDTF">2025-11-18T02:29:54.867</dcterms:modified>
  <cp:revision>18</cp:revision>
  <dc:title>흰색 현대적인 과제 발표 프레젠테이션</dc:title>
  <cp:version/>
</cp:coreProperties>
</file>

<file path=docProps/custom.xml><?xml version="1.0" encoding="utf-8"?>
<cfp:Properties xmlns:r="http://schemas.openxmlformats.org/officeDocument/2006/relationships" xmlns:cfp="http://schemas.openxmlformats.org/officeDocument/2006/custom-properties" xmlns:vt="http://schemas.openxmlformats.org/officeDocument/2006/docPropsVTypes"/>
</file>