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0"/>
  </p:notesMasterIdLst>
  <p:sldIdLst>
    <p:sldId id="256" r:id="rId2"/>
    <p:sldId id="509" r:id="rId3"/>
    <p:sldId id="1239" r:id="rId4"/>
    <p:sldId id="462" r:id="rId5"/>
    <p:sldId id="305" r:id="rId6"/>
    <p:sldId id="306" r:id="rId7"/>
    <p:sldId id="329" r:id="rId8"/>
    <p:sldId id="330" r:id="rId9"/>
    <p:sldId id="331" r:id="rId10"/>
    <p:sldId id="333" r:id="rId11"/>
    <p:sldId id="334" r:id="rId12"/>
    <p:sldId id="332" r:id="rId13"/>
    <p:sldId id="335" r:id="rId14"/>
    <p:sldId id="1226" r:id="rId15"/>
    <p:sldId id="336" r:id="rId16"/>
    <p:sldId id="337" r:id="rId17"/>
    <p:sldId id="338" r:id="rId18"/>
    <p:sldId id="339" r:id="rId19"/>
    <p:sldId id="341" r:id="rId20"/>
    <p:sldId id="340" r:id="rId21"/>
    <p:sldId id="344" r:id="rId22"/>
    <p:sldId id="343" r:id="rId23"/>
    <p:sldId id="342" r:id="rId24"/>
    <p:sldId id="345" r:id="rId25"/>
    <p:sldId id="1214" r:id="rId26"/>
    <p:sldId id="1215" r:id="rId27"/>
    <p:sldId id="1209" r:id="rId28"/>
    <p:sldId id="1212" r:id="rId29"/>
    <p:sldId id="1213" r:id="rId30"/>
    <p:sldId id="346" r:id="rId31"/>
    <p:sldId id="1217" r:id="rId32"/>
    <p:sldId id="263" r:id="rId33"/>
    <p:sldId id="1189" r:id="rId34"/>
    <p:sldId id="1219" r:id="rId35"/>
    <p:sldId id="1220" r:id="rId36"/>
    <p:sldId id="1221" r:id="rId37"/>
    <p:sldId id="1222" r:id="rId38"/>
    <p:sldId id="1223" r:id="rId39"/>
    <p:sldId id="1225" r:id="rId40"/>
    <p:sldId id="1224" r:id="rId41"/>
    <p:sldId id="464" r:id="rId42"/>
    <p:sldId id="510" r:id="rId43"/>
    <p:sldId id="511" r:id="rId44"/>
    <p:sldId id="512" r:id="rId45"/>
    <p:sldId id="513" r:id="rId46"/>
    <p:sldId id="413" r:id="rId47"/>
    <p:sldId id="414" r:id="rId48"/>
    <p:sldId id="514" r:id="rId49"/>
    <p:sldId id="515" r:id="rId50"/>
    <p:sldId id="516" r:id="rId51"/>
    <p:sldId id="517" r:id="rId52"/>
    <p:sldId id="518" r:id="rId53"/>
    <p:sldId id="519" r:id="rId54"/>
    <p:sldId id="520" r:id="rId55"/>
    <p:sldId id="521" r:id="rId56"/>
    <p:sldId id="522" r:id="rId57"/>
    <p:sldId id="523" r:id="rId58"/>
    <p:sldId id="524" r:id="rId59"/>
    <p:sldId id="418" r:id="rId60"/>
    <p:sldId id="419" r:id="rId61"/>
    <p:sldId id="525" r:id="rId62"/>
    <p:sldId id="420" r:id="rId63"/>
    <p:sldId id="526" r:id="rId64"/>
    <p:sldId id="1236" r:id="rId65"/>
    <p:sldId id="1237" r:id="rId66"/>
    <p:sldId id="465" r:id="rId67"/>
    <p:sldId id="1231" r:id="rId68"/>
    <p:sldId id="1232" r:id="rId69"/>
    <p:sldId id="1233" r:id="rId70"/>
    <p:sldId id="458" r:id="rId71"/>
    <p:sldId id="1234" r:id="rId72"/>
    <p:sldId id="1235" r:id="rId73"/>
    <p:sldId id="274" r:id="rId74"/>
    <p:sldId id="459" r:id="rId75"/>
    <p:sldId id="463" r:id="rId76"/>
    <p:sldId id="1238" r:id="rId77"/>
    <p:sldId id="1241" r:id="rId78"/>
    <p:sldId id="1240" r:id="rId79"/>
  </p:sldIdLst>
  <p:sldSz cx="18288000" cy="10287000"/>
  <p:notesSz cx="9939338" cy="6807200"/>
  <p:embeddedFontLst>
    <p:embeddedFont>
      <p:font typeface="Pretendard Light" panose="020B0600000101010101" charset="-127"/>
      <p:regular r:id="rId81"/>
    </p:embeddedFont>
    <p:embeddedFont>
      <p:font typeface="Pretendard Medium" panose="020B0600000101010101" charset="-127"/>
      <p:regular r:id="rId82"/>
    </p:embeddedFont>
    <p:embeddedFont>
      <p:font typeface="Pretendard Regular" panose="020B0600000101010101" charset="-127"/>
      <p:regular r:id="rId83"/>
    </p:embeddedFont>
    <p:embeddedFont>
      <p:font typeface="Pretendard SemiBold" panose="020B0600000101010101" charset="-127"/>
      <p:bold r:id="rId84"/>
    </p:embeddedFont>
    <p:embeddedFont>
      <p:font typeface="SB AggroOTF Medium" panose="020B0600000101010101" charset="-127"/>
      <p:regular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  <p:embeddedFont>
      <p:font typeface="맑은 고딕" panose="020B0503020000020004" pitchFamily="50" charset="-127"/>
      <p:regular r:id="rId90"/>
      <p:bold r:id="rId91"/>
    </p:embeddedFont>
    <p:embeddedFont>
      <p:font typeface="한컴 고딕" panose="02000500000000000000" pitchFamily="2" charset="-127"/>
      <p:regular r:id="rId92"/>
      <p:bold r:id="rId9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강영기" initials="강" lastIdx="1" clrIdx="0">
    <p:extLst>
      <p:ext uri="{19B8F6BF-5375-455C-9EA6-DF929625EA0E}">
        <p15:presenceInfo xmlns:p15="http://schemas.microsoft.com/office/powerpoint/2012/main" userId="S::etforever@jbe.go.kr::a72b5081-b90f-4534-a9fd-ff0a07f17c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05" autoAdjust="0"/>
    <p:restoredTop sz="94622" autoAdjust="0"/>
  </p:normalViewPr>
  <p:slideViewPr>
    <p:cSldViewPr>
      <p:cViewPr varScale="1">
        <p:scale>
          <a:sx n="70" d="100"/>
          <a:sy n="70" d="100"/>
        </p:scale>
        <p:origin x="180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10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3.fntdata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30284" y="0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B87A5-6A41-4118-852E-8553F5A20440}" type="datetimeFigureOut">
              <a:rPr lang="ko-KR" altLang="en-US" smtClean="0"/>
              <a:t>2025-02-17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465807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30284" y="6465807"/>
            <a:ext cx="4306737" cy="3413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441B3-38AC-48B5-9A69-887F1B466F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6346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455AF-5904-466E-81CF-1F823B71A1E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43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455AF-5904-466E-81CF-1F823B71A1E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66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455AF-5904-466E-81CF-1F823B71A1E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03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F455AF-5904-466E-81CF-1F823B71A1E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14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becredit.kr/counsel" TargetMode="External"/><Relationship Id="rId5" Type="http://schemas.openxmlformats.org/officeDocument/2006/relationships/image" Target="../media/image25.wmf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jp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.png"/><Relationship Id="rId5" Type="http://schemas.openxmlformats.org/officeDocument/2006/relationships/image" Target="../media/image53.png"/><Relationship Id="rId10" Type="http://schemas.openxmlformats.org/officeDocument/2006/relationships/image" Target="../media/image2.png"/><Relationship Id="rId4" Type="http://schemas.openxmlformats.org/officeDocument/2006/relationships/image" Target="../media/image52.png"/><Relationship Id="rId9" Type="http://schemas.openxmlformats.org/officeDocument/2006/relationships/image" Target="../media/image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7.jp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8.jp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0" y="9652000"/>
            <a:ext cx="571500" cy="381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0" y="3048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948" y="252896"/>
            <a:ext cx="16725900" cy="97155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16200000">
            <a:off x="14579600" y="4991100"/>
            <a:ext cx="5041900" cy="279400"/>
          </a:xfrm>
          <a:prstGeom prst="rect">
            <a:avLst/>
          </a:prstGeom>
        </p:spPr>
        <p:txBody>
          <a:bodyPr vert="eaVert" wrap="square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000" b="1" i="0" u="none" strike="noStrike" spc="100" dirty="0">
                <a:solidFill>
                  <a:srgbClr val="3A4CA8"/>
                </a:solidFill>
                <a:latin typeface="Pretendard SemiBold"/>
              </a:rPr>
              <a:t>고교학점제</a:t>
            </a:r>
            <a:endParaRPr lang="en-US" altLang="ko-KR" sz="2000" b="1" i="0" u="none" strike="noStrike" spc="100" dirty="0">
              <a:solidFill>
                <a:srgbClr val="3A4CA8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sz="800" b="1" i="0" u="none" strike="noStrike" spc="100" dirty="0">
                <a:solidFill>
                  <a:srgbClr val="3A4CA8"/>
                </a:solidFill>
                <a:latin typeface="Pretendard SemiBold"/>
              </a:rPr>
              <a:t>  </a:t>
            </a:r>
            <a:r>
              <a:rPr lang="ko-KR" altLang="en-US" sz="2000" b="1" i="0" u="none" strike="noStrike" spc="100" dirty="0">
                <a:solidFill>
                  <a:srgbClr val="3A4CA8"/>
                </a:solidFill>
                <a:latin typeface="Pretendard SemiBold"/>
              </a:rPr>
              <a:t>안정적 </a:t>
            </a:r>
            <a:endParaRPr lang="en-US" altLang="ko-KR" sz="2000" b="1" i="0" u="none" strike="noStrike" spc="100" dirty="0">
              <a:solidFill>
                <a:srgbClr val="3A4CA8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sz="800" b="1" i="0" u="none" strike="noStrike" spc="100" dirty="0">
                <a:solidFill>
                  <a:srgbClr val="3A4CA8"/>
                </a:solidFill>
                <a:latin typeface="Pretendard SemiBold"/>
              </a:rPr>
              <a:t> </a:t>
            </a:r>
            <a:r>
              <a:rPr lang="ko-KR" altLang="en-US" sz="2000" b="1" i="0" u="none" strike="noStrike" spc="100" dirty="0">
                <a:solidFill>
                  <a:srgbClr val="3A4CA8"/>
                </a:solidFill>
                <a:latin typeface="Pretendard SemiBold"/>
              </a:rPr>
              <a:t>운영</a:t>
            </a:r>
            <a:r>
              <a:rPr lang="ko-KR" altLang="en-US" sz="800" b="1" i="0" u="none" strike="noStrike" spc="100" dirty="0">
                <a:solidFill>
                  <a:srgbClr val="3A4CA8"/>
                </a:solidFill>
                <a:latin typeface="Pretendard SemiBold"/>
              </a:rPr>
              <a:t>  </a:t>
            </a:r>
            <a:r>
              <a:rPr lang="ko-KR" altLang="en-US" sz="2000" b="1" i="0" u="none" strike="noStrike" spc="100" dirty="0">
                <a:solidFill>
                  <a:srgbClr val="3A4CA8"/>
                </a:solidFill>
                <a:latin typeface="Pretendard SemiBold"/>
              </a:rPr>
              <a:t>을 </a:t>
            </a:r>
            <a:endParaRPr lang="en-US" altLang="ko-KR" sz="2000" b="1" i="0" u="none" strike="noStrike" spc="100" dirty="0">
              <a:solidFill>
                <a:srgbClr val="3A4CA8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3A4CA8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sz="2000" b="1" i="0" u="none" strike="noStrike" spc="100" dirty="0">
                <a:solidFill>
                  <a:srgbClr val="3A4CA8"/>
                </a:solidFill>
                <a:latin typeface="Pretendard SemiBold"/>
              </a:rPr>
              <a:t>위한</a:t>
            </a:r>
            <a:endParaRPr lang="en-US" altLang="ko-KR" sz="2000" b="1" i="0" u="none" strike="noStrike" spc="100" dirty="0">
              <a:solidFill>
                <a:srgbClr val="3A4CA8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sz="800" b="1" i="0" u="none" strike="noStrike" spc="100" dirty="0">
                <a:solidFill>
                  <a:srgbClr val="3A4CA8"/>
                </a:solidFill>
                <a:latin typeface="Pretendard SemiBold"/>
              </a:rPr>
              <a:t>  </a:t>
            </a:r>
            <a:r>
              <a:rPr lang="ko-KR" altLang="en-US" sz="2000" b="1" i="0" u="none" strike="noStrike" spc="100" dirty="0">
                <a:solidFill>
                  <a:srgbClr val="3A4CA8"/>
                </a:solidFill>
                <a:latin typeface="Pretendard SemiBold"/>
              </a:rPr>
              <a:t>학교지원</a:t>
            </a:r>
            <a:endParaRPr lang="en-US" altLang="ko-KR" sz="2000" b="1" i="0" u="none" strike="noStrike" spc="100" dirty="0">
              <a:solidFill>
                <a:srgbClr val="3A4CA8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sz="800" b="1" i="0" u="none" strike="noStrike" spc="100" dirty="0">
                <a:solidFill>
                  <a:srgbClr val="3A4CA8"/>
                </a:solidFill>
                <a:latin typeface="Pretendard SemiBold"/>
              </a:rPr>
              <a:t>  </a:t>
            </a:r>
            <a:r>
              <a:rPr lang="ko-KR" altLang="en-US" sz="2000" b="1" i="0" u="none" strike="noStrike" spc="100" dirty="0">
                <a:solidFill>
                  <a:srgbClr val="3A4CA8"/>
                </a:solidFill>
                <a:latin typeface="Pretendard SemiBold"/>
              </a:rPr>
              <a:t>설명회</a:t>
            </a:r>
            <a:endParaRPr lang="en-US" sz="2000" b="1" i="0" u="none" strike="noStrike" spc="100" dirty="0">
              <a:solidFill>
                <a:srgbClr val="3A4CA8"/>
              </a:solidFill>
              <a:latin typeface="Pretendard Semi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7518" y="7124700"/>
            <a:ext cx="6028881" cy="32131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1231900"/>
            <a:ext cx="12852400" cy="127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631958" y="1092200"/>
            <a:ext cx="3111500" cy="266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1500" b="1" i="0" u="none" strike="noStrike" spc="100" dirty="0">
                <a:solidFill>
                  <a:srgbClr val="FFFFFF"/>
                </a:solidFill>
                <a:latin typeface="Pretendard SemiBold"/>
              </a:rPr>
              <a:t>   </a:t>
            </a:r>
            <a:r>
              <a:rPr lang="ko-KR" altLang="en-US" sz="1500" b="1" i="0" u="none" strike="noStrike" spc="100" dirty="0" err="1">
                <a:solidFill>
                  <a:srgbClr val="FFFFFF"/>
                </a:solidFill>
                <a:latin typeface="Pretendard SemiBold"/>
              </a:rPr>
              <a:t>전북특별자치도교육청</a:t>
            </a:r>
            <a:endParaRPr lang="en-US" sz="1500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12800" y="1308100"/>
            <a:ext cx="15036800" cy="33020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99600"/>
              </a:lnSpc>
            </a:pPr>
            <a:r>
              <a:rPr lang="en-US" sz="7200" b="1" i="0" u="none" strike="noStrike" dirty="0">
                <a:solidFill>
                  <a:srgbClr val="FFFFFF"/>
                </a:solidFill>
                <a:latin typeface="SB AggroOTF Medium"/>
              </a:rPr>
              <a:t>2025 </a:t>
            </a:r>
            <a:r>
              <a:rPr lang="ko-KR" sz="7200" b="1" i="0" u="none" strike="noStrike" dirty="0">
                <a:solidFill>
                  <a:srgbClr val="FFFFFF"/>
                </a:solidFill>
                <a:ea typeface="SB AggroOTF Medium"/>
              </a:rPr>
              <a:t>고교학점제</a:t>
            </a:r>
            <a:r>
              <a:rPr lang="en-US" sz="7200" b="1" i="0" u="none" strike="noStrike" dirty="0">
                <a:solidFill>
                  <a:srgbClr val="FFFFFF"/>
                </a:solidFill>
                <a:latin typeface="SB AggroOTF Medium"/>
              </a:rPr>
              <a:t> </a:t>
            </a:r>
            <a:r>
              <a:rPr lang="ko-KR" altLang="en-US" sz="7200" b="1" i="0" u="none" strike="noStrike" dirty="0">
                <a:solidFill>
                  <a:srgbClr val="FFFFFF"/>
                </a:solidFill>
                <a:ea typeface="SB AggroOTF Medium"/>
              </a:rPr>
              <a:t>안정적 운영 지원을 위한 사업 설명회</a:t>
            </a:r>
            <a:endParaRPr lang="ko-KR" sz="7200" b="1" i="0" u="none" strike="noStrike" dirty="0">
              <a:solidFill>
                <a:srgbClr val="FFFFFF"/>
              </a:solidFill>
              <a:ea typeface="SB AggroOTF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12800" y="5308600"/>
            <a:ext cx="9436100" cy="444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altLang="ko-KR" sz="3200" b="1" i="0" u="none" strike="noStrike" dirty="0">
                <a:solidFill>
                  <a:srgbClr val="FFFFFF">
                    <a:alpha val="90196"/>
                  </a:srgbClr>
                </a:solidFill>
                <a:ea typeface="Pretendard Light"/>
              </a:rPr>
              <a:t>2025. 2. </a:t>
            </a:r>
            <a:r>
              <a:rPr lang="en-US" altLang="ko-KR" sz="3200" b="1" dirty="0">
                <a:solidFill>
                  <a:srgbClr val="FFFFFF">
                    <a:alpha val="90196"/>
                  </a:srgbClr>
                </a:solidFill>
                <a:ea typeface="Pretendard Light"/>
              </a:rPr>
              <a:t>12</a:t>
            </a:r>
            <a:r>
              <a:rPr lang="en-US" altLang="ko-KR" sz="3200" b="1" i="0" u="none" strike="noStrike" dirty="0">
                <a:solidFill>
                  <a:srgbClr val="FFFFFF">
                    <a:alpha val="90196"/>
                  </a:srgbClr>
                </a:solidFill>
                <a:ea typeface="Pretendard Light"/>
              </a:rPr>
              <a:t>. (</a:t>
            </a:r>
            <a:r>
              <a:rPr lang="ko-KR" altLang="en-US" sz="3200" b="1" dirty="0">
                <a:solidFill>
                  <a:srgbClr val="FFFFFF">
                    <a:alpha val="90196"/>
                  </a:srgbClr>
                </a:solidFill>
                <a:ea typeface="Pretendard Light"/>
              </a:rPr>
              <a:t>수</a:t>
            </a:r>
            <a:r>
              <a:rPr lang="en-US" altLang="ko-KR" sz="3200" b="1" i="0" u="none" strike="noStrike" dirty="0">
                <a:solidFill>
                  <a:srgbClr val="FFFFFF">
                    <a:alpha val="90196"/>
                  </a:srgbClr>
                </a:solidFill>
                <a:ea typeface="Pretendard Light"/>
              </a:rPr>
              <a:t>) 14:00~16:30</a:t>
            </a:r>
            <a:endParaRPr lang="ko-KR" sz="3200" b="1" i="0" u="none" strike="noStrike" dirty="0">
              <a:solidFill>
                <a:srgbClr val="FFFFFF">
                  <a:alpha val="90196"/>
                </a:srgbClr>
              </a:solidFill>
              <a:ea typeface="Pretendard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8B7A93-C642-4E9A-9927-0659D06CCE33}"/>
              </a:ext>
            </a:extLst>
          </p:cNvPr>
          <p:cNvSpPr txBox="1"/>
          <p:nvPr/>
        </p:nvSpPr>
        <p:spPr>
          <a:xfrm>
            <a:off x="965200" y="7734300"/>
            <a:ext cx="9436100" cy="444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32800"/>
              </a:lnSpc>
            </a:pPr>
            <a:r>
              <a:rPr lang="ko-KR" altLang="en-US" sz="3200" b="1" i="0" u="none" strike="noStrike" dirty="0" err="1">
                <a:solidFill>
                  <a:srgbClr val="FFFFFF">
                    <a:alpha val="90196"/>
                  </a:srgbClr>
                </a:solidFill>
                <a:ea typeface="Pretendard Light"/>
              </a:rPr>
              <a:t>전북특별자치도교육청</a:t>
            </a:r>
            <a:r>
              <a:rPr lang="ko-KR" altLang="en-US" sz="3200" b="1" i="0" u="none" strike="noStrike" dirty="0">
                <a:solidFill>
                  <a:srgbClr val="FFFFFF">
                    <a:alpha val="90196"/>
                  </a:srgbClr>
                </a:solidFill>
                <a:ea typeface="Pretendard Light"/>
              </a:rPr>
              <a:t> 중등교육과</a:t>
            </a:r>
            <a:endParaRPr lang="ko-KR" sz="3200" b="1" i="0" u="none" strike="noStrike" dirty="0">
              <a:solidFill>
                <a:srgbClr val="FFFFFF">
                  <a:alpha val="90196"/>
                </a:srgbClr>
              </a:solidFill>
              <a:ea typeface="Pretendard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1913283" y="2439504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38811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1)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학교 규정 및 체제 정비</a:t>
            </a:r>
            <a:r>
              <a:rPr lang="en-US" altLang="ko-KR" sz="3600" b="1" i="0" u="none" strike="noStrike" dirty="0">
                <a:solidFill>
                  <a:srgbClr val="002E5B"/>
                </a:solidFill>
                <a:ea typeface="SB AggroOTF Medium"/>
              </a:rPr>
              <a:t>- </a:t>
            </a:r>
            <a:r>
              <a:rPr lang="ko-KR" altLang="en-US" sz="3600" b="1" i="0" u="none" strike="noStrike" dirty="0">
                <a:solidFill>
                  <a:srgbClr val="002E5B"/>
                </a:solidFill>
                <a:ea typeface="SB AggroOTF Medium"/>
              </a:rPr>
              <a:t>교육과정 </a:t>
            </a:r>
            <a:r>
              <a:rPr lang="ko-KR" altLang="en-US" sz="3600" b="1" i="0" u="none" strike="noStrike" dirty="0" err="1">
                <a:solidFill>
                  <a:srgbClr val="002E5B"/>
                </a:solidFill>
                <a:ea typeface="SB AggroOTF Medium"/>
              </a:rPr>
              <a:t>편성</a:t>
            </a:r>
            <a:r>
              <a:rPr lang="ko-KR" altLang="en-US" sz="3600" b="1" i="0" u="none" strike="noStrike" dirty="0" err="1">
                <a:solidFill>
                  <a:srgbClr val="002E5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 sz="3600" b="1" i="0" u="none" strike="noStrike" dirty="0" err="1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ko-KR" altLang="en-US" sz="3600" b="1" i="0" u="none" strike="noStrike" dirty="0">
                <a:solidFill>
                  <a:srgbClr val="002E5B"/>
                </a:solidFill>
                <a:ea typeface="SB AggroOTF Medium"/>
              </a:rPr>
              <a:t> 규정</a:t>
            </a:r>
            <a:endParaRPr lang="ko-KR" sz="36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357134CF-5C3F-4CC4-A6D2-70711CA583D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【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예시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】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선택 과목의 개설 및  폐강 기준에 관한 사항</a:t>
            </a:r>
            <a:r>
              <a:rPr lang="en-US" sz="3500" b="1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8BDFA97-614A-4928-9103-0C7DB67EE1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2667000" y="4381500"/>
            <a:ext cx="12559565" cy="4943952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05270CD9-EA62-6B25-8106-C09EA98D2A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19392" y="889000"/>
            <a:ext cx="1662108" cy="1041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E09875-CC1C-9A95-5A6B-54C8621E352F}"/>
              </a:ext>
            </a:extLst>
          </p:cNvPr>
          <p:cNvSpPr txBox="1"/>
          <p:nvPr/>
        </p:nvSpPr>
        <p:spPr>
          <a:xfrm>
            <a:off x="155448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8~9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00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1913283" y="2439504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38811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1)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학교 규정 및 체제 정비</a:t>
            </a:r>
            <a:r>
              <a:rPr lang="en-US" altLang="ko-KR" sz="3600" b="1" i="0" u="none" strike="noStrike" dirty="0">
                <a:solidFill>
                  <a:srgbClr val="002E5B"/>
                </a:solidFill>
                <a:ea typeface="SB AggroOTF Medium"/>
              </a:rPr>
              <a:t>- </a:t>
            </a:r>
            <a:r>
              <a:rPr lang="ko-KR" altLang="en-US" sz="3600" b="1" i="0" u="none" strike="noStrike" dirty="0">
                <a:solidFill>
                  <a:srgbClr val="002E5B"/>
                </a:solidFill>
                <a:ea typeface="SB AggroOTF Medium"/>
              </a:rPr>
              <a:t>학업성적관리규정</a:t>
            </a:r>
            <a:endParaRPr lang="ko-KR" sz="36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357134CF-5C3F-4CC4-A6D2-70711CA583D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최소 성취수준 보장지도에 관한 사항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-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모든 학생이 과목 이수 기준*에 도달할 수 있도록 최소 성취수준 보장지도 실시</a:t>
            </a:r>
          </a:p>
          <a:p>
            <a:pPr lvl="0" algn="l">
              <a:lnSpc>
                <a:spcPct val="150000"/>
              </a:lnSpc>
            </a:pP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 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* 과목 출석률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수업 횟수의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2/3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이상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 +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학업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성취율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(40%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이상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-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학기 중에는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미도달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예상 학생을 대상으로 예방지도를 실시하고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  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이후 학기말 성적처리 결과에 따라 실제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미도달한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것으로 판정된 학생은 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  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보충지도 실시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-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 학업성적관리규정에 최소 성취수준 보장지도 계획 수립 및 운영 사항 명시      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AD936DD8-BD70-E8A8-EDDF-39E0419896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9392" y="889000"/>
            <a:ext cx="1662108" cy="1041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9EF375-4BB9-7325-86C6-10E0425D14C5}"/>
              </a:ext>
            </a:extLst>
          </p:cNvPr>
          <p:cNvSpPr txBox="1"/>
          <p:nvPr/>
        </p:nvSpPr>
        <p:spPr>
          <a:xfrm>
            <a:off x="155448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8~9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60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2)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학생 선택형 교육과정 </a:t>
            </a:r>
            <a:r>
              <a:rPr lang="ko-KR" altLang="en-US" sz="4500" b="1" i="0" u="none" strike="noStrike" dirty="0" err="1">
                <a:solidFill>
                  <a:srgbClr val="002E5B"/>
                </a:solidFill>
                <a:ea typeface="SB AggroOTF Medium"/>
              </a:rPr>
              <a:t>편성</a:t>
            </a:r>
            <a:r>
              <a:rPr lang="ko-KR" altLang="en-US" sz="4500" b="1" i="0" u="none" strike="noStrike" dirty="0" err="1">
                <a:solidFill>
                  <a:srgbClr val="002E5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 sz="4500" b="1" i="0" u="none" strike="noStrike" dirty="0" err="1">
                <a:solidFill>
                  <a:srgbClr val="002E5B"/>
                </a:solidFill>
                <a:ea typeface="SB AggroOTF Medium"/>
              </a:rPr>
              <a:t>운영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교과 간 개방 정도에 따른 선택 과목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편성･운영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3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년간 최소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192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학점의 균형 있는 이수를 위한 학기당 이수 학점 적정 편성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공동교육과정 및 온라인학교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 밖 교육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편성･운영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latin typeface="Pretendard Light"/>
                <a:ea typeface="Pretendard Light"/>
              </a:rPr>
              <a:t> 내실 있는 공강 시간* 운영을 위한 계획 수립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latin typeface="Pretendard Light"/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* 정규 교육과정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교과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+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창의적 체험활동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으로 운영되지 않는 시간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6261B03D-01E0-014A-D563-4893B776D1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9392" y="889000"/>
            <a:ext cx="1662108" cy="104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4356F7-A4E2-53C5-3C92-B4D444BF840B}"/>
              </a:ext>
            </a:extLst>
          </p:cNvPr>
          <p:cNvSpPr txBox="1"/>
          <p:nvPr/>
        </p:nvSpPr>
        <p:spPr>
          <a:xfrm>
            <a:off x="155448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8~9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236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3)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진로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·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학업 설계 지도 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학생 진로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·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학업설계 지도를 위한 단계별 지도 방안 마련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 ※ 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단계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진로 지도→과목 선택 지도→과목 이수 설계 지도→학업 관리 지도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    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→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필요시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진로 변경 지도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과목 선택 전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학생의 다양한 진로 탐색 기회 제공을 위한 직업 체험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진로 표준화 검사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진로 멘토링 등 실시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 구성원 대상 진로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·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학업 설계 지도 안내 및 교육자료 구비</a:t>
            </a:r>
          </a:p>
          <a:p>
            <a:pPr lvl="0" algn="l">
              <a:lnSpc>
                <a:spcPct val="150000"/>
              </a:lnSpc>
            </a:pP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※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진로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·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학업 설계 워크북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진로 선택 가이드북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전공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대학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별 과목안내서 등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474A5EA9-2A3A-3D3D-1F7E-E0C889158B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9392" y="889000"/>
            <a:ext cx="1662108" cy="104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08B6CE-C5BC-2DB8-6EE3-6CDFE4AD5C9F}"/>
              </a:ext>
            </a:extLst>
          </p:cNvPr>
          <p:cNvSpPr txBox="1"/>
          <p:nvPr/>
        </p:nvSpPr>
        <p:spPr>
          <a:xfrm>
            <a:off x="155448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8~9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299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39C7E7-77DC-61A9-A1F8-FDFE1B57B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A32001F-8DD0-2BF0-A3D9-2853DA101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28E5260-E9D9-4F98-1D71-ABBD2F4A1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pic>
        <p:nvPicPr>
          <p:cNvPr id="6" name="그림 5" descr="텍스트, 스크린샷, 웹사이트, 웹 페이지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90AECF8-9889-5B8C-3E2B-D66ADC05A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28700"/>
            <a:ext cx="10210800" cy="8457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 descr="텍스트, 스크린샷, 만화 영화, 디자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63F5E72E-D859-5DAD-9B93-326482ADE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850" y="1104900"/>
            <a:ext cx="5670550" cy="8381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6445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4)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최소 성취수준 보장지도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교원 대상 최소 성취수준 보장지도 이해도 제고 및 역량 강화를 위한 연수 실시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학생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·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학부모 대상 최소 성취수준 보장지도 취지 및 운영 사항 등 안내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※ 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시기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 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전체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학기 초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개별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예방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·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보충지도 대상자 선정 시</a:t>
            </a:r>
          </a:p>
          <a:p>
            <a:pPr lvl="0" algn="l">
              <a:lnSpc>
                <a:spcPct val="200000"/>
              </a:lnSpc>
            </a:pP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   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방식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 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전체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교육과정 설명회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·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가정통신문 등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</a:p>
          <a:p>
            <a:pPr lvl="0" algn="l">
              <a:lnSpc>
                <a:spcPct val="20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                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개별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개인 상담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·SNS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발송 등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B301644D-F5C5-82C2-D6FA-8A02B89191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9392" y="889000"/>
            <a:ext cx="1662108" cy="104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611817-3A89-C5AA-D1F9-9BE5FF2C1B9F}"/>
              </a:ext>
            </a:extLst>
          </p:cNvPr>
          <p:cNvSpPr txBox="1"/>
          <p:nvPr/>
        </p:nvSpPr>
        <p:spPr>
          <a:xfrm>
            <a:off x="155448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8~9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028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5)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학교 문화 및 운영 혁신 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교원 연수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전문적 학습공동체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컨설팅 등 교원의 학점제 운영 역량 제고를 위한 학교 내 문화 조성 및 고교학점제 학부모 연수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18E26834-8EA6-4871-BF16-1EAF3B58C4D3}"/>
              </a:ext>
            </a:extLst>
          </p:cNvPr>
          <p:cNvSpPr txBox="1"/>
          <p:nvPr/>
        </p:nvSpPr>
        <p:spPr>
          <a:xfrm>
            <a:off x="2374900" y="6007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6)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학점제형 학교 공간 조성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E18700-DBAD-438A-A7BB-87325EEB306C}"/>
              </a:ext>
            </a:extLst>
          </p:cNvPr>
          <p:cNvSpPr txBox="1"/>
          <p:nvPr/>
        </p:nvSpPr>
        <p:spPr>
          <a:xfrm>
            <a:off x="2736849" y="6845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학생 선택형 교육과정 운영을 위한 수업 공간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과제 수행 및 탐구 활동을 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위한 학생 자율 공간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공강 시간 운영을 위한 휴게 공간 등 확보 여부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공간 사용 규칙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또는 절차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마련 및 사용자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교사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학생 등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안내 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F9E3D829-4636-8D21-234A-86E59D450C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9392" y="889000"/>
            <a:ext cx="1662108" cy="104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16E91A-0EF5-91B1-94D3-19B3954AC267}"/>
              </a:ext>
            </a:extLst>
          </p:cNvPr>
          <p:cNvSpPr txBox="1"/>
          <p:nvPr/>
        </p:nvSpPr>
        <p:spPr>
          <a:xfrm>
            <a:off x="155448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8~9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287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기타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)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인식 제고</a:t>
            </a:r>
            <a:endParaRPr lang="ko-KR" alt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 입학 설명회 개최 및 중학교 방문 등을 통한 학교 홍보 시 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고교학점제 관련 사항 안내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87A28E04-A6D8-41CB-9239-6CE369F8040D}"/>
              </a:ext>
            </a:extLst>
          </p:cNvPr>
          <p:cNvSpPr txBox="1"/>
          <p:nvPr/>
        </p:nvSpPr>
        <p:spPr>
          <a:xfrm>
            <a:off x="2451100" y="6083300"/>
            <a:ext cx="144272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중요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) 2025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학년도 신입생 및 학부모 대상 고교학점제 설명회 </a:t>
            </a:r>
            <a:endParaRPr lang="ko-KR" alt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0E8D9F-D1C8-4E75-9563-1AAFA4A55F38}"/>
              </a:ext>
            </a:extLst>
          </p:cNvPr>
          <p:cNvSpPr txBox="1"/>
          <p:nvPr/>
        </p:nvSpPr>
        <p:spPr>
          <a:xfrm>
            <a:off x="2813049" y="69215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 교육과정 설명회 운영 시 고교학점제 관련 사항 안내 철저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 -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고교학점제로 인한 학교생활 변화 및 </a:t>
            </a:r>
            <a:r>
              <a:rPr lang="ko-KR" altLang="en-US" sz="3500" b="1" i="0" u="none" strike="noStrike" dirty="0">
                <a:solidFill>
                  <a:srgbClr val="FF0000">
                    <a:alpha val="90196"/>
                  </a:srgbClr>
                </a:solidFill>
                <a:ea typeface="Pretendard Light"/>
              </a:rPr>
              <a:t>최소 성취수준 보장지도 </a:t>
            </a:r>
            <a:r>
              <a:rPr lang="ko-KR" altLang="en-US" sz="3500" b="1" i="0" u="none" strike="noStrike" dirty="0">
                <a:solidFill>
                  <a:srgbClr val="0107EF"/>
                </a:solidFill>
                <a:ea typeface="Pretendard Light"/>
              </a:rPr>
              <a:t>필수 안내</a:t>
            </a:r>
            <a:endParaRPr lang="en-US" altLang="ko-KR" sz="3500" b="1" i="0" u="none" strike="noStrike" dirty="0">
              <a:solidFill>
                <a:srgbClr val="0107EF"/>
              </a:solidFill>
              <a:ea typeface="Pretendard Light"/>
            </a:endParaRPr>
          </a:p>
        </p:txBody>
      </p:sp>
    </p:spTree>
    <p:extLst>
      <p:ext uri="{BB962C8B-B14F-4D97-AF65-F5344CB8AC3E}">
        <p14:creationId xmlns:p14="http://schemas.microsoft.com/office/powerpoint/2010/main" val="1268622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5CEC4-5E08-0A81-47E9-32CC1CA85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BA7B85D-1022-B3E6-FD82-EA1BAB27771B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309F47BC-1C29-12E5-C2DC-250E2D897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D185F3D-5DB9-7EEC-AFEB-C58076F32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0DACA45-31E6-37FD-95C3-C59BE85356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4651199-DD0D-8BE9-FA57-CE08B6C25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A5A7F49-0F4B-1BFF-2560-53AA78606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729DC2A-E76A-E254-0044-C2B63919368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43BED9E8-739A-105B-F8E3-4F466E5BA0F0}"/>
              </a:ext>
            </a:extLst>
          </p:cNvPr>
          <p:cNvSpPr txBox="1"/>
          <p:nvPr/>
        </p:nvSpPr>
        <p:spPr>
          <a:xfrm>
            <a:off x="2349500" y="2959100"/>
            <a:ext cx="12280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2.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고교학점제 안정적 운영을 위한 지원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C36C378-C90C-B11A-2AB9-8AA1A44F991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D2F6F4E-B9A8-1B60-AED6-373D0D4019B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B999E3AD-2BA8-82FE-92E3-DDD4C2FDE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FF47DF5-8DB4-2173-AF42-334DB43D21D2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F9C5DC5A-A7F5-B332-D789-AC0A144C29E3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2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1)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고교학점제 운영비 지원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경상운영비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2)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맞춤형 학업 설계 상담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  <a:p>
            <a:pPr lvl="0" algn="l">
              <a:lnSpc>
                <a:spcPct val="2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3)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교육과정 이수지도 역량 강화 연수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6F0ADB17-5220-1D6F-BEE7-2C1735AE8DAB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6000" b="1" i="0" u="none" strike="noStrike" dirty="0">
                <a:solidFill>
                  <a:srgbClr val="002E5B"/>
                </a:solidFill>
                <a:ea typeface="SB AggroOTF Medium"/>
              </a:rPr>
              <a:t>지원</a:t>
            </a:r>
            <a:endParaRPr lang="ko-KR" altLang="ko-KR" sz="60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14555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1)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고교학점제 운영비 지원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(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경상운영비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)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6000" b="1" dirty="0">
                <a:solidFill>
                  <a:srgbClr val="002E5B"/>
                </a:solidFill>
                <a:latin typeface="SB AggroOTF Medium"/>
                <a:ea typeface="SB AggroOTF Medium"/>
              </a:rPr>
              <a:t>지원</a:t>
            </a:r>
            <a:endParaRPr lang="ko-KR" altLang="ko-KR" sz="60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지원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학교수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: 95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개교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학급 수에 따른 차등 지원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- 6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학급 이하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: 10,000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천원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- 7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학급 이상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12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학급 이하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: 15,000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천원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- 13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학급 이상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19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학급 이하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: 20,000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천원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- 20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학급 이상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: 25,000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천원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8064C1-CB40-F930-ED07-33503FC993F4}"/>
              </a:ext>
            </a:extLst>
          </p:cNvPr>
          <p:cNvSpPr txBox="1"/>
          <p:nvPr/>
        </p:nvSpPr>
        <p:spPr>
          <a:xfrm>
            <a:off x="157734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14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64E3BC61-423E-7C09-63DB-7C82A6BED0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06600" y="889000"/>
            <a:ext cx="2374900" cy="1041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119FFD-07E3-724A-6363-BA8378FACFA7}"/>
              </a:ext>
            </a:extLst>
          </p:cNvPr>
          <p:cNvSpPr txBox="1"/>
          <p:nvPr/>
        </p:nvSpPr>
        <p:spPr>
          <a:xfrm>
            <a:off x="14859000" y="1008559"/>
            <a:ext cx="2185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10~12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111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059BC-01F9-EC1E-3515-353132BB7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DE85B7B-5EAE-A16F-4B4B-7F6BA9045CEE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5CC4FD7C-BEF3-F1F8-C8A0-17A33A592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EB346D5-705C-2B49-A4DA-F632A8BF9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9441867-94DA-817F-C857-4A662AD6D0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C4CB2DA-A938-9F82-2F31-0706B98A8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2A15B53-CE7A-ACDB-299E-3611B9721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300" y="279400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E3FA899-2400-5347-12DC-AA527AC8DE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438400" y="2857500"/>
            <a:ext cx="14244212" cy="5739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FE75D1FC-E8B9-C6A5-FD2E-577F4066E47F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65BCEEC6-144B-279C-B722-2B3BD22C742A}"/>
              </a:ext>
            </a:extLst>
          </p:cNvPr>
          <p:cNvSpPr txBox="1"/>
          <p:nvPr/>
        </p:nvSpPr>
        <p:spPr>
          <a:xfrm>
            <a:off x="2882900" y="2454983"/>
            <a:ext cx="419100" cy="546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+mn-ea"/>
                <a:cs typeface="+mn-cs"/>
              </a:rPr>
              <a:t>1</a:t>
            </a:r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A466CCB-6E47-CD60-8EAD-9A3E287A7ED6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5D6E703-A7ED-6BC2-FEDD-7D884AEE3EF4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F0A7933E-FAB7-57F0-621C-E03BAEED22AC}"/>
              </a:ext>
            </a:extLst>
          </p:cNvPr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7E286F57-2C95-589B-95E1-798E1AB22BC8}"/>
              </a:ext>
            </a:extLst>
          </p:cNvPr>
          <p:cNvSpPr txBox="1"/>
          <p:nvPr/>
        </p:nvSpPr>
        <p:spPr>
          <a:xfrm>
            <a:off x="9944100" y="6184900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37" name="Picture 37">
            <a:extLst>
              <a:ext uri="{FF2B5EF4-FFF2-40B4-BE49-F238E27FC236}">
                <a16:creationId xmlns:a16="http://schemas.microsoft.com/office/drawing/2014/main" id="{5D9F203D-C47A-47EC-0CDB-BAA1C086BD8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38" name="TextBox 38">
            <a:extLst>
              <a:ext uri="{FF2B5EF4-FFF2-40B4-BE49-F238E27FC236}">
                <a16:creationId xmlns:a16="http://schemas.microsoft.com/office/drawing/2014/main" id="{3C6BFAB9-FE91-3D29-7F6A-5AE6CE631A56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 panose="020B0600000101010101" charset="-127"/>
                <a:ea typeface="SB AggroOTF Medium" panose="020B0600000101010101" charset="-127"/>
              </a:rPr>
              <a:t> 2022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 panose="020B0600000101010101" charset="-127"/>
                <a:ea typeface="SB AggroOTF Medium" panose="020B0600000101010101" charset="-127"/>
              </a:rPr>
              <a:t>개정 교육과정 주요 사항 안내</a:t>
            </a: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E8202FB9-E5E2-A5BE-81F6-5129A6E1045E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고교학점제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안정적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운영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을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위한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학교 지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원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설명회</a:t>
            </a:r>
            <a:endParaRPr kumimoji="0" lang="en-US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39" name="Picture 13">
            <a:extLst>
              <a:ext uri="{FF2B5EF4-FFF2-40B4-BE49-F238E27FC236}">
                <a16:creationId xmlns:a16="http://schemas.microsoft.com/office/drawing/2014/main" id="{B7519E2B-3D9D-9978-2932-5D8CA8961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0" y="893417"/>
            <a:ext cx="762000" cy="76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FEB3FC9-D2F2-C9CA-6C42-1085534FBCFE}"/>
              </a:ext>
            </a:extLst>
          </p:cNvPr>
          <p:cNvSpPr txBox="1"/>
          <p:nvPr/>
        </p:nvSpPr>
        <p:spPr>
          <a:xfrm>
            <a:off x="3167270" y="852726"/>
            <a:ext cx="609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50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399"/>
            <a:ext cx="15024100" cy="7333159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1)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고교학점제 운영비 지원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(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경상운영비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)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6000" b="1" i="0" u="none" strike="noStrike" dirty="0">
                <a:solidFill>
                  <a:srgbClr val="002E5B"/>
                </a:solidFill>
                <a:ea typeface="SB AggroOTF Medium"/>
              </a:rPr>
              <a:t>지원</a:t>
            </a:r>
            <a:endParaRPr lang="ko-KR" altLang="ko-KR" sz="60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예산사용 지침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강사비</a:t>
            </a:r>
            <a:endParaRPr lang="ko-KR" altLang="en-US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교원연수비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교부액의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5%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이내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  <a:endParaRPr lang="ko-KR" altLang="en-US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교육운영비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도서구입비</a:t>
            </a: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교부액의 </a:t>
            </a: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5%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이내</a:t>
            </a: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  <a:endParaRPr lang="ko-KR" altLang="en-US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업무추진비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교부액의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5%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이내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수업 교구 및 실습 재료 구입비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교부액의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10%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이내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</a:t>
            </a:r>
            <a:endParaRPr lang="ko-KR" altLang="en-US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A501EB02-32CD-5F7A-9DCB-EB18D39CE1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06600" y="889000"/>
            <a:ext cx="2374900" cy="1041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23B359-9C4B-D6E7-0B8A-0E2000FC2589}"/>
              </a:ext>
            </a:extLst>
          </p:cNvPr>
          <p:cNvSpPr txBox="1"/>
          <p:nvPr/>
        </p:nvSpPr>
        <p:spPr>
          <a:xfrm>
            <a:off x="14859000" y="1008559"/>
            <a:ext cx="2185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13~14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295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1)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고교학점제 운영비 지원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(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경상운영비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)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6000" b="1" i="0" u="none" strike="noStrike" dirty="0">
                <a:solidFill>
                  <a:srgbClr val="002E5B"/>
                </a:solidFill>
                <a:ea typeface="SB AggroOTF Medium"/>
              </a:rPr>
              <a:t>지원</a:t>
            </a:r>
            <a:endParaRPr lang="ko-KR" altLang="ko-KR" sz="60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강사비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학생 선택교과 개설 확대 및 진로 지도를 위한 강사 인건비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평일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19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시 이전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38,000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원까지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평일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19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시 이후와 휴일 및 주말의 경우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57,000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원까지 지급 가능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‘2025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년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계약제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교원 운영 지침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’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준용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15DF10F2-49A4-6CBC-AC3D-F1F24615C4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49370" y="876300"/>
            <a:ext cx="1532130" cy="104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3FA010-3D87-6AB9-DF93-BD4AB51033A0}"/>
              </a:ext>
            </a:extLst>
          </p:cNvPr>
          <p:cNvSpPr txBox="1"/>
          <p:nvPr/>
        </p:nvSpPr>
        <p:spPr>
          <a:xfrm>
            <a:off x="15773400" y="9958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13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381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1)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고교학점제 운영비 지원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(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경상운영비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)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6000" b="1" i="0" u="none" strike="noStrike" dirty="0">
                <a:solidFill>
                  <a:srgbClr val="002E5B"/>
                </a:solidFill>
                <a:ea typeface="SB AggroOTF Medium"/>
              </a:rPr>
              <a:t>지원</a:t>
            </a:r>
            <a:endParaRPr lang="ko-KR" altLang="ko-KR" sz="60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교육운영비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학생 대상 교과 수업 외 교육활동 프로그램 운영비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진로교육 프로그램 운영 경비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고교학점제 및 </a:t>
            </a:r>
            <a:r>
              <a:rPr lang="ko-KR" altLang="en-US" sz="3500" b="1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진로</a:t>
            </a:r>
            <a:r>
              <a:rPr lang="ko-KR" altLang="en-US" sz="3500" b="1" dirty="0" err="1">
                <a:solidFill>
                  <a:srgbClr val="000000">
                    <a:alpha val="90196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 sz="3500" b="1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학업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설계 지도 자료집 제작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EF553235-EF89-4985-900D-3063022668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49370" y="889000"/>
            <a:ext cx="1532130" cy="104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33ABB1-B89F-8ACC-C2F6-7E5C4CF48E06}"/>
              </a:ext>
            </a:extLst>
          </p:cNvPr>
          <p:cNvSpPr txBox="1"/>
          <p:nvPr/>
        </p:nvSpPr>
        <p:spPr>
          <a:xfrm>
            <a:off x="157734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13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34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1)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고교학점제 운영비 지원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(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경상운영비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)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6000" b="1" i="0" u="none" strike="noStrike" dirty="0">
                <a:solidFill>
                  <a:srgbClr val="002E5B"/>
                </a:solidFill>
                <a:ea typeface="SB AggroOTF Medium"/>
              </a:rPr>
              <a:t>지원</a:t>
            </a:r>
            <a:endParaRPr lang="ko-KR" altLang="ko-KR" sz="60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dirty="0">
                <a:solidFill>
                  <a:srgbClr val="FF0000">
                    <a:alpha val="90196"/>
                  </a:srgbClr>
                </a:solidFill>
                <a:ea typeface="Pretendard Light"/>
              </a:rPr>
              <a:t>예산 사용 불가 항목</a:t>
            </a:r>
            <a:endParaRPr lang="en-US" altLang="ko-KR" sz="3500" b="1" dirty="0">
              <a:solidFill>
                <a:srgbClr val="FF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-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교원 연구비</a:t>
            </a: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관리수당 지급 불가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-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단순 업무 경감 및 한시적 업무 지원 인력 채용 불가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정규 교육과정 편성 및 운영을 위한 소속 교원 강사 수당 불가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고교학점제 업무 담당교사 시수 경감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강사비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지원 불가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최소 성취수준 보장지도 운영 </a:t>
            </a:r>
            <a:r>
              <a:rPr lang="ko-KR" altLang="en-US" sz="3500" b="1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교</a:t>
            </a:r>
            <a:r>
              <a:rPr lang="ko-KR" altLang="en-US" sz="3500" b="1" dirty="0" err="1">
                <a:solidFill>
                  <a:srgbClr val="000000">
                    <a:alpha val="90196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 sz="3500" b="1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강사비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편성 불가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 교육과정 및 수업시간표 관리 관련 소프트웨어 구입 불가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AA1CCF62-DBC5-7B96-50B0-1439A646B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49370" y="889000"/>
            <a:ext cx="1532130" cy="104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E30F1F-7CD3-833F-E20C-1459D7035D35}"/>
              </a:ext>
            </a:extLst>
          </p:cNvPr>
          <p:cNvSpPr txBox="1"/>
          <p:nvPr/>
        </p:nvSpPr>
        <p:spPr>
          <a:xfrm>
            <a:off x="157734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14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950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2)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맞춤형 학업설계 상담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6000" b="1" i="0" u="none" strike="noStrike" dirty="0">
                <a:solidFill>
                  <a:srgbClr val="002E5B"/>
                </a:solidFill>
                <a:ea typeface="SB AggroOTF Medium"/>
              </a:rPr>
              <a:t>지원</a:t>
            </a:r>
            <a:endParaRPr lang="ko-KR" altLang="ko-KR" sz="60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대상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: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고등학교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1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학년</a:t>
            </a: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및 중학교 </a:t>
            </a: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3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학년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시기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: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연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4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회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(5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월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7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월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8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월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9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월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  <a:endParaRPr lang="ko-KR" altLang="en-US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방법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: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오프라인 대면 상담 및 온라인 상담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-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온라인 상담의 경우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‘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이로운 메타스쿨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’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활용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고교학점제 현장지원단 교사가 학생 및 학부모 상담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학부모 단독 상담 불가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  <a:endParaRPr lang="ko-KR" altLang="en-US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7160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3E1D8D-11BE-DBC8-5941-99B5FF481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43E62E-D0BD-6003-1CD0-D8EE0DB0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6BBE157-1703-06A8-57CA-69EACC53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11AEDF58-53D9-459B-9314-2BE1F8726F29}"/>
              </a:ext>
            </a:extLst>
          </p:cNvPr>
          <p:cNvSpPr txBox="1"/>
          <p:nvPr/>
        </p:nvSpPr>
        <p:spPr>
          <a:xfrm>
            <a:off x="2108200" y="1993900"/>
            <a:ext cx="127508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10149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학생 맞춤형 </a:t>
            </a:r>
            <a:r>
              <a:rPr kumimoji="0" lang="ko-KR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10149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진로∙학업</a:t>
            </a:r>
            <a:r>
              <a:rPr kumimoji="0" lang="ko-K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10149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설계 상담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8D2A106-CB8A-4335-9596-394F83069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74" y="3657600"/>
            <a:ext cx="8429625" cy="5293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E5E32DC0-589A-4FFC-8C50-975079F69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3224" y="6304422"/>
            <a:ext cx="2355469" cy="23317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C253EC-73A2-4784-A742-36DAB81861B8}"/>
              </a:ext>
            </a:extLst>
          </p:cNvPr>
          <p:cNvSpPr txBox="1"/>
          <p:nvPr/>
        </p:nvSpPr>
        <p:spPr>
          <a:xfrm>
            <a:off x="11369053" y="3797300"/>
            <a:ext cx="5486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0" cap="none" spc="-9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0080"/>
                  </a:solidFill>
                </a:u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전북특별자치도교육청</a:t>
            </a:r>
            <a:endParaRPr kumimoji="0" lang="en-US" altLang="ko-KR" sz="3200" b="1" i="0" u="none" strike="noStrike" kern="0" cap="none" spc="-9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>
                <a:solidFill>
                  <a:srgbClr val="800080"/>
                </a:solidFill>
              </a:u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0" cap="none" spc="-9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>
                  <a:solidFill>
                    <a:srgbClr val="800080"/>
                  </a:solidFill>
                </a:u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진로학업설계 상담창구</a:t>
            </a:r>
            <a:endParaRPr kumimoji="0" lang="en-US" altLang="ko-KR" sz="3200" b="1" i="0" u="none" strike="noStrike" kern="0" cap="none" spc="-9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>
                <a:solidFill>
                  <a:srgbClr val="800080"/>
                </a:solidFill>
              </a:uFill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sng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800080"/>
                  </a:solidFill>
                </a:u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(</a:t>
            </a:r>
            <a:r>
              <a:rPr kumimoji="0" lang="en-US" altLang="ko-KR" sz="3200" b="1" i="0" u="sng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800080"/>
                  </a:solidFill>
                </a:u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  <a:hlinkClick r:id="rId6"/>
              </a:rPr>
              <a:t>https://jbecredit.kr/counsel</a:t>
            </a:r>
            <a:r>
              <a:rPr kumimoji="0" lang="en-US" altLang="ko-KR" sz="3200" b="1" i="0" u="sng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800080"/>
                  </a:solidFill>
                </a:uFill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)</a:t>
            </a:r>
            <a:endParaRPr kumimoji="0" lang="en-US" altLang="ko-KR" sz="3200" b="1" i="0" u="none" strike="noStrike" kern="0" cap="none" spc="-9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9556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3E1D8D-11BE-DBC8-5941-99B5FF481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43E62E-D0BD-6003-1CD0-D8EE0DB0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6BBE157-1703-06A8-57CA-69EACC53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11AEDF58-53D9-459B-9314-2BE1F8726F29}"/>
              </a:ext>
            </a:extLst>
          </p:cNvPr>
          <p:cNvSpPr txBox="1"/>
          <p:nvPr/>
        </p:nvSpPr>
        <p:spPr>
          <a:xfrm>
            <a:off x="2108200" y="1993900"/>
            <a:ext cx="127508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10149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학생 맞춤형 </a:t>
            </a:r>
            <a:r>
              <a:rPr kumimoji="0" lang="ko-KR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10149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진로∙학업</a:t>
            </a:r>
            <a:r>
              <a:rPr kumimoji="0" lang="ko-K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10149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설계 상담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C85A82B-1B3A-4D0A-AFD0-947CB216C5B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481100"/>
            <a:ext cx="7657200" cy="4701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BF149D0-2199-442D-886E-A8F29AFE41F7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457700"/>
            <a:ext cx="7657200" cy="4701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3084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302DA6-A157-5D8E-F237-666E76E15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2FF9CA2-DD3D-ABD4-58C6-D274CA5D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CA88930-7BED-C35A-2AA8-5EA124DB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48" y="565150"/>
            <a:ext cx="17043400" cy="9156700"/>
          </a:xfrm>
          <a:prstGeom prst="rect">
            <a:avLst/>
          </a:prstGeom>
        </p:spPr>
      </p:pic>
      <p:sp>
        <p:nvSpPr>
          <p:cNvPr id="19" name="타원 18">
            <a:extLst>
              <a:ext uri="{FF2B5EF4-FFF2-40B4-BE49-F238E27FC236}">
                <a16:creationId xmlns:a16="http://schemas.microsoft.com/office/drawing/2014/main" id="{72056BF1-9D42-6883-746C-DA75E8015127}"/>
              </a:ext>
            </a:extLst>
          </p:cNvPr>
          <p:cNvSpPr/>
          <p:nvPr/>
        </p:nvSpPr>
        <p:spPr>
          <a:xfrm>
            <a:off x="9203648" y="2213118"/>
            <a:ext cx="96590" cy="9512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99000">
                <a:schemeClr val="accent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3D3D09-2036-7A0D-D9A9-C66562324022}"/>
              </a:ext>
            </a:extLst>
          </p:cNvPr>
          <p:cNvSpPr txBox="1"/>
          <p:nvPr/>
        </p:nvSpPr>
        <p:spPr>
          <a:xfrm>
            <a:off x="13868400" y="4055399"/>
            <a:ext cx="2940670" cy="1310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이로운 메타스쿨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바로가기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234EEDA5-7512-4E7F-8B12-26F9B06D407E}"/>
              </a:ext>
            </a:extLst>
          </p:cNvPr>
          <p:cNvGrpSpPr/>
          <p:nvPr/>
        </p:nvGrpSpPr>
        <p:grpSpPr>
          <a:xfrm>
            <a:off x="2116236" y="3543300"/>
            <a:ext cx="17573844" cy="533400"/>
            <a:chOff x="2184399" y="1557705"/>
            <a:chExt cx="10264842" cy="533400"/>
          </a:xfrm>
        </p:grpSpPr>
        <p:sp>
          <p:nvSpPr>
            <p:cNvPr id="37" name="Rectangle 86">
              <a:extLst>
                <a:ext uri="{FF2B5EF4-FFF2-40B4-BE49-F238E27FC236}">
                  <a16:creationId xmlns:a16="http://schemas.microsoft.com/office/drawing/2014/main" id="{6F2BF525-67E1-3781-F15E-0AB3A3048237}"/>
                </a:ext>
              </a:extLst>
            </p:cNvPr>
            <p:cNvSpPr/>
            <p:nvPr/>
          </p:nvSpPr>
          <p:spPr>
            <a:xfrm>
              <a:off x="2239050" y="1567885"/>
              <a:ext cx="1021019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고등학교 교육과정과 고교학점제와 관련된 모든 정보를 한 곳에</a:t>
              </a:r>
              <a:r>
                <a:rPr kumimoji="0" lang="en-US" altLang="ko-K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SemiBold" panose="02000703000000020004" pitchFamily="2" charset="-127"/>
                  <a:ea typeface="Pretendard SemiBold" panose="02000703000000020004" pitchFamily="2" charset="-127"/>
                  <a:cs typeface="Pretendard SemiBold" panose="02000703000000020004" pitchFamily="2" charset="-127"/>
                </a:rPr>
                <a:t>!</a:t>
              </a:r>
              <a:endPara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endParaRP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5A509E55-1823-1D62-C122-EF855F984034}"/>
                </a:ext>
              </a:extLst>
            </p:cNvPr>
            <p:cNvSpPr/>
            <p:nvPr/>
          </p:nvSpPr>
          <p:spPr>
            <a:xfrm>
              <a:off x="2184399" y="1557705"/>
              <a:ext cx="5743083" cy="521102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117ACAE5-E2C3-4BA5-B592-3C3A8CF0D3C5}"/>
              </a:ext>
            </a:extLst>
          </p:cNvPr>
          <p:cNvSpPr txBox="1"/>
          <p:nvPr/>
        </p:nvSpPr>
        <p:spPr>
          <a:xfrm>
            <a:off x="3429000" y="1790700"/>
            <a:ext cx="12115800" cy="7112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슬기로운 고교생활 길라잡이</a:t>
            </a:r>
            <a:endParaRPr kumimoji="0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842486-4A68-4BFD-81F9-9773C366B922}"/>
              </a:ext>
            </a:extLst>
          </p:cNvPr>
          <p:cNvSpPr txBox="1"/>
          <p:nvPr/>
        </p:nvSpPr>
        <p:spPr>
          <a:xfrm>
            <a:off x="1624931" y="2713491"/>
            <a:ext cx="1363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전북특별자치도교육청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이로운 메타스쿨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</p:txBody>
      </p:sp>
      <p:grpSp>
        <p:nvGrpSpPr>
          <p:cNvPr id="15" name="그룹 1010">
            <a:extLst>
              <a:ext uri="{FF2B5EF4-FFF2-40B4-BE49-F238E27FC236}">
                <a16:creationId xmlns:a16="http://schemas.microsoft.com/office/drawing/2014/main" id="{CE5F528C-73A5-4C88-A2BB-1A951F962615}"/>
              </a:ext>
            </a:extLst>
          </p:cNvPr>
          <p:cNvGrpSpPr/>
          <p:nvPr/>
        </p:nvGrpSpPr>
        <p:grpSpPr>
          <a:xfrm>
            <a:off x="1936872" y="4588742"/>
            <a:ext cx="10178928" cy="4669558"/>
            <a:chOff x="2405436" y="3912738"/>
            <a:chExt cx="8745053" cy="5055150"/>
          </a:xfrm>
        </p:grpSpPr>
        <p:pic>
          <p:nvPicPr>
            <p:cNvPr id="16" name="Object 31">
              <a:extLst>
                <a:ext uri="{FF2B5EF4-FFF2-40B4-BE49-F238E27FC236}">
                  <a16:creationId xmlns:a16="http://schemas.microsoft.com/office/drawing/2014/main" id="{62A71C9E-EBE7-4C24-941E-5205FEAE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5436" y="3912738"/>
              <a:ext cx="8745053" cy="5055150"/>
            </a:xfrm>
            <a:prstGeom prst="rect">
              <a:avLst/>
            </a:prstGeom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79123536-5FD9-4041-8505-FE56B15C0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131529"/>
            <a:ext cx="2538412" cy="25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17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3E1D8D-11BE-DBC8-5941-99B5FF481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43E62E-D0BD-6003-1CD0-D8EE0DB0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6BBE157-1703-06A8-57CA-69EACC53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3818BA90-7C4D-4880-987E-A52AC7BF5CD6}"/>
              </a:ext>
            </a:extLst>
          </p:cNvPr>
          <p:cNvSpPr txBox="1"/>
          <p:nvPr/>
        </p:nvSpPr>
        <p:spPr>
          <a:xfrm>
            <a:off x="2108200" y="1993900"/>
            <a:ext cx="127508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10149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이로운 메타스쿨 활용 온라인 설명회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7C8DD5E-1D67-4A1D-989A-B329AD491052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99" y="3631403"/>
            <a:ext cx="7200000" cy="50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35586F-441E-490A-A4E3-E8B4D6F09543}"/>
              </a:ext>
            </a:extLst>
          </p:cNvPr>
          <p:cNvSpPr txBox="1"/>
          <p:nvPr/>
        </p:nvSpPr>
        <p:spPr>
          <a:xfrm>
            <a:off x="9677400" y="3631403"/>
            <a:ext cx="69342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□ </a:t>
            </a:r>
            <a:r>
              <a:rPr kumimoji="0" lang="en-US" altLang="ko-K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『</a:t>
            </a:r>
            <a:r>
              <a:rPr kumimoji="0" lang="ko-KR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이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로운 메타스쿨</a:t>
            </a:r>
            <a:r>
              <a:rPr kumimoji="0" lang="en-US" altLang="ko-K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』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을 활용한 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    ‘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슬기로운 고교생활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’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정보 안내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대상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: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중학교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3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학년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방법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: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학급 단위 신청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,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담임교사 대표 입장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               (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온라인 실시간 쌍방향 방식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내용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: </a:t>
            </a:r>
            <a:r>
              <a:rPr kumimoji="0" lang="ko-KR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고교학점제 및 고교생활 변화 안내</a:t>
            </a:r>
            <a:endParaRPr kumimoji="0" lang="en-US" altLang="ko-KR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SemiBold" panose="02000703000000020004" pitchFamily="2" charset="-127"/>
              <a:ea typeface="Pretendard SemiBold" panose="02000703000000020004" pitchFamily="2" charset="-127"/>
              <a:cs typeface="Pretendard SemiBold" panose="02000703000000020004" pitchFamily="2" charset="-12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277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3E1D8D-11BE-DBC8-5941-99B5FF481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43E62E-D0BD-6003-1CD0-D8EE0DB01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6BBE157-1703-06A8-57CA-69EACC53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479CBBFA-D20C-4E73-BC3A-DB9893169D27}"/>
              </a:ext>
            </a:extLst>
          </p:cNvPr>
          <p:cNvSpPr txBox="1"/>
          <p:nvPr/>
        </p:nvSpPr>
        <p:spPr>
          <a:xfrm>
            <a:off x="2108200" y="1993900"/>
            <a:ext cx="127508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10149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이로운 메타스쿨 활용 온라인 설명회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E876980-0B39-484F-BF23-3C37EF091472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618923"/>
            <a:ext cx="7200000" cy="50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5C197BA-CB56-4F95-800D-CB8C9EC1180B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619500"/>
            <a:ext cx="7200000" cy="50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9994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351" y="496748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2184399" y="2205396"/>
            <a:ext cx="14770099" cy="748867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410200" y="5302250"/>
            <a:ext cx="69596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 panose="020B0600000101010101" charset="-127"/>
                <a:ea typeface="SB AggroOTF Medium" panose="020B0600000101010101" charset="-127"/>
              </a:rPr>
              <a:t> 2022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 panose="020B0600000101010101" charset="-127"/>
                <a:ea typeface="SB AggroOTF Medium" panose="020B0600000101010101" charset="-127"/>
              </a:rPr>
              <a:t>개정 교육과정 주요 사항 안내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28D96709-01AF-42E4-AC53-60922A3195C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고교학점제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안정적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운영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을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위한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학교 지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원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설명회</a:t>
            </a:r>
            <a:endParaRPr kumimoji="0" lang="en-US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BF0A0E-64C1-4E57-B0DA-0226F4251556}"/>
              </a:ext>
            </a:extLst>
          </p:cNvPr>
          <p:cNvSpPr txBox="1"/>
          <p:nvPr/>
        </p:nvSpPr>
        <p:spPr>
          <a:xfrm>
            <a:off x="15752298" y="978844"/>
            <a:ext cx="1535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11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662F16-7328-464F-8BE8-5439F90DD7AA}"/>
              </a:ext>
            </a:extLst>
          </p:cNvPr>
          <p:cNvSpPr txBox="1"/>
          <p:nvPr/>
        </p:nvSpPr>
        <p:spPr>
          <a:xfrm>
            <a:off x="157734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6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EA7B60D6-6C93-406F-9DE1-814D81BF72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0" y="893417"/>
            <a:ext cx="762000" cy="762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AD8DBC4-58F9-4838-A87A-6316A3E49787}"/>
              </a:ext>
            </a:extLst>
          </p:cNvPr>
          <p:cNvSpPr txBox="1"/>
          <p:nvPr/>
        </p:nvSpPr>
        <p:spPr>
          <a:xfrm>
            <a:off x="3167270" y="852726"/>
            <a:ext cx="609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76485072-726A-4A64-8649-DFCE58B3C6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2609850"/>
            <a:ext cx="13576299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06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0756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3)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교육과정 이수지도 역량 강화 연수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6000" b="1" i="0" u="none" strike="noStrike" dirty="0">
                <a:solidFill>
                  <a:srgbClr val="002E5B"/>
                </a:solidFill>
                <a:ea typeface="SB AggroOTF Medium"/>
              </a:rPr>
              <a:t>지원</a:t>
            </a:r>
            <a:endParaRPr lang="ko-KR" altLang="ko-KR" sz="60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42405-3950-48BC-9AB0-6B94F6089D64}"/>
              </a:ext>
            </a:extLst>
          </p:cNvPr>
          <p:cNvSpPr txBox="1"/>
          <p:nvPr/>
        </p:nvSpPr>
        <p:spPr>
          <a:xfrm>
            <a:off x="2711449" y="37973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교사 진로</a:t>
            </a: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latin typeface="맑은 고딕" panose="020B0503020000020004" pitchFamily="50" charset="-127"/>
                <a:ea typeface="Pretendard Light"/>
              </a:rPr>
              <a:t>∙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학업 설계지도 역량강화 연수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- 3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시간 직무연수 운영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학교로 찾아가는 연수 및 거점형 연수 운영 예정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교육과정 설계 전문가 양성 교원 연수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: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직무연수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18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시간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진로선택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생활 교양 교과목 지도 교사 역량강화 연수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20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  -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고교 기여 대학 사업 과정만 운영</a:t>
            </a: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과목</a:t>
            </a:r>
            <a:r>
              <a:rPr lang="en-US" altLang="ko-KR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,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운영 시기 추후 안내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)</a:t>
            </a:r>
            <a:endParaRPr lang="ko-KR" altLang="en-US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8279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62200" y="1079500"/>
            <a:ext cx="135636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고교학점제를</a:t>
            </a:r>
            <a:r>
              <a:rPr kumimoji="0" lang="en-US" altLang="ko-KR" sz="50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 </a:t>
            </a:r>
            <a:r>
              <a:rPr kumimoji="0" lang="ko-KR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위한 준비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400300" y="2616200"/>
            <a:ext cx="6591300" cy="3200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94000" y="3657600"/>
            <a:ext cx="5803900" cy="1816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학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교 규칙 내 이수 학점 및 졸업 기준 반영</a:t>
            </a:r>
            <a:endParaRPr kumimoji="0" lang="ko-KR" altLang="ko-KR" sz="22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/>
              <a:ea typeface="Pretendard Regular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Pretendard Regular"/>
                <a:cs typeface="+mn-cs"/>
              </a:rPr>
              <a:t>교육과정 </a:t>
            </a:r>
            <a:r>
              <a:rPr kumimoji="0" lang="ko-KR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Pretendard Regular"/>
                <a:cs typeface="+mn-cs"/>
              </a:rPr>
              <a:t>편성</a:t>
            </a:r>
            <a:r>
              <a:rPr kumimoji="0" lang="ko-KR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ㆍ</a:t>
            </a:r>
            <a:r>
              <a:rPr kumimoji="0" lang="ko-KR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Pretendard Regular"/>
                <a:cs typeface="+mn-cs"/>
              </a:rPr>
              <a:t>운영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Pretendard Regular"/>
                <a:cs typeface="+mn-cs"/>
              </a:rPr>
              <a:t> 규정 </a:t>
            </a:r>
            <a:endParaRPr kumimoji="0" lang="ko-KR" altLang="ko-KR" sz="22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/>
              <a:ea typeface="Pretendard Regular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학업 성적 관리 규정 변화</a:t>
            </a:r>
            <a:endParaRPr kumimoji="0" lang="ko-KR" altLang="ko-KR" sz="22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/>
              <a:ea typeface="Pretendard Regular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교육과정 전담부서 및 교육과정 이수 </a:t>
            </a:r>
            <a:r>
              <a:rPr kumimoji="0" lang="ko-KR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지도팀</a:t>
            </a:r>
            <a:endParaRPr kumimoji="0" lang="en-US" altLang="ko-KR" sz="22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/>
              <a:ea typeface="Pretendard Regular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94000" y="2832100"/>
            <a:ext cx="5803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학교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Pretendard SemiBold"/>
                <a:ea typeface="+mn-ea"/>
                <a:cs typeface="+mn-cs"/>
              </a:rPr>
              <a:t> 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규정 및 체제 정비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296400" y="2616200"/>
            <a:ext cx="6591300" cy="32004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690100" y="3657600"/>
            <a:ext cx="5803900" cy="1816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3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년간 최소 </a:t>
            </a: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192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학점 이수</a:t>
            </a: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공동교육과정</a:t>
            </a: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,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온라인학교</a:t>
            </a: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,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학교 밖 교육 안내</a:t>
            </a: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학생 선택형 교육과정 운영 절차 및 내용 숙지</a:t>
            </a: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내실 있는 공강 시간 운영 계획 수립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90100" y="2832100"/>
            <a:ext cx="5803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학생 선택형 교육과정 </a:t>
            </a: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편성</a:t>
            </a: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ㆍ</a:t>
            </a: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운영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74E"/>
              </a:solidFill>
              <a:effectLst/>
              <a:uLnTx/>
              <a:uFillTx/>
              <a:latin typeface="Calibri"/>
              <a:ea typeface="Pretendard SemiBold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400300" y="6134100"/>
            <a:ext cx="6591300" cy="3200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794000" y="7175500"/>
            <a:ext cx="5803900" cy="1816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단계별 지도 방안 마련</a:t>
            </a: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다양한 진로 탐색 기회 제공</a:t>
            </a: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진로</a:t>
            </a:r>
            <a:r>
              <a:rPr kumimoji="0" lang="ko-KR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ㆍ</a:t>
            </a:r>
            <a:r>
              <a:rPr kumimoji="0" lang="ko-KR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학업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 설계 지도 안내 및 교육 자료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94000" y="6350000"/>
            <a:ext cx="5803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진로</a:t>
            </a: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ㆍ</a:t>
            </a:r>
            <a:r>
              <a:rPr kumimoji="0" lang="ko-KR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학업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 설계 지도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344660" y="6134100"/>
            <a:ext cx="6591300" cy="32004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690100" y="7175500"/>
            <a:ext cx="5803900" cy="1816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교원 대상 최소 성취수준 보장지도 역량 강화</a:t>
            </a: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학생</a:t>
            </a:r>
            <a:r>
              <a:rPr kumimoji="0" lang="ko-KR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SemiBold" panose="02000703000000020004" pitchFamily="2" charset="-127"/>
                <a:ea typeface="Pretendard SemiBold" panose="02000703000000020004" pitchFamily="2" charset="-127"/>
                <a:cs typeface="Pretendard SemiBold" panose="02000703000000020004" pitchFamily="2" charset="-127"/>
              </a:rPr>
              <a:t>ㆍ</a:t>
            </a:r>
            <a:r>
              <a:rPr kumimoji="0" lang="ko-KR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학부모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 대상 최소 성취수준 보장지도 안내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90100" y="6350000"/>
            <a:ext cx="5803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최소 성취수준 보장지도</a:t>
            </a:r>
          </a:p>
        </p:txBody>
      </p:sp>
    </p:spTree>
    <p:extLst>
      <p:ext uri="{BB962C8B-B14F-4D97-AF65-F5344CB8AC3E}">
        <p14:creationId xmlns:p14="http://schemas.microsoft.com/office/powerpoint/2010/main" val="1717684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62200" y="1079500"/>
            <a:ext cx="135636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고교학점제를</a:t>
            </a:r>
            <a:r>
              <a:rPr kumimoji="0" lang="en-US" altLang="ko-KR" sz="50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 </a:t>
            </a:r>
            <a:r>
              <a:rPr kumimoji="0" lang="ko-KR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위한 준비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400300" y="2616200"/>
            <a:ext cx="6591300" cy="3200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94000" y="3657600"/>
            <a:ext cx="5803900" cy="1816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교원 연수</a:t>
            </a: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,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전문적 학습 공동체 운영</a:t>
            </a: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Pretendard Regular"/>
                <a:cs typeface="+mn-cs"/>
              </a:rPr>
              <a:t>학점제 운영 역량 제고 문화 조성</a:t>
            </a:r>
            <a:endParaRPr kumimoji="0" lang="ko-KR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/>
              <a:ea typeface="Pretendard Regular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94000" y="2832100"/>
            <a:ext cx="5803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학교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Pretendard SemiBold"/>
                <a:ea typeface="+mn-ea"/>
                <a:cs typeface="+mn-cs"/>
              </a:rPr>
              <a:t> 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문화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296400" y="2616200"/>
            <a:ext cx="6591300" cy="32004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690100" y="3657600"/>
            <a:ext cx="5803900" cy="1816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학생 선택형 교육과정 운영을 위한 공간 마련</a:t>
            </a: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수업</a:t>
            </a: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,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과제 수행</a:t>
            </a: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및 탐구활동 공간</a:t>
            </a: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공강 시간 운영을 위한 공간 등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90100" y="2832100"/>
            <a:ext cx="5803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학교 공간 조성 및 활용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981700" y="6134100"/>
            <a:ext cx="6591300" cy="3200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375400" y="7175500"/>
            <a:ext cx="5803900" cy="1816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+mn-ea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학교 입학 설명회 개최</a:t>
            </a:r>
          </a:p>
          <a:p>
            <a:pPr marL="0" marR="0" lvl="0" indent="0" algn="ctr" defTabSz="914400" rtl="0" eaLnBrk="1" fontAlgn="auto" latinLnBrk="0" hangingPunct="1">
              <a:lnSpc>
                <a:spcPct val="14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Pretendard Regular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/>
                <a:ea typeface="Pretendard Regular"/>
                <a:cs typeface="+mn-cs"/>
              </a:rPr>
              <a:t>중학교 방문 등 학교 홍보 시 고교학점제 적극  안내</a:t>
            </a:r>
            <a:endParaRPr kumimoji="0" lang="en-US" altLang="ko-KR" sz="22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/>
              <a:ea typeface="Pretendard Regular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375400" y="6350000"/>
            <a:ext cx="58039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74E"/>
                </a:solidFill>
                <a:effectLst/>
                <a:uLnTx/>
                <a:uFillTx/>
                <a:latin typeface="Calibri"/>
                <a:ea typeface="Pretendard SemiBold"/>
                <a:cs typeface="+mn-cs"/>
              </a:rPr>
              <a:t>인식 제고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54A6B-C272-FD81-7397-E90698CB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67A9DF6-A5ED-E487-34B9-6290482A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DD59CAE-3CC1-7861-1F47-F2FE7A932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5869B68-953E-417D-B21D-84942188B4C4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0" y="732650"/>
            <a:ext cx="1692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41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54A6B-C272-FD81-7397-E90698CB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67A9DF6-A5ED-E487-34B9-6290482A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DD59CAE-3CC1-7861-1F47-F2FE7A932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2EEBCD9-645F-4AC4-8CCC-59DCDD4A345A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15500"/>
            <a:ext cx="1692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50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54A6B-C272-FD81-7397-E90698CB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67A9DF6-A5ED-E487-34B9-6290482A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DD59CAE-3CC1-7861-1F47-F2FE7A932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A58F0F8-4701-404F-B918-D38D9D9D750C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0" y="715500"/>
            <a:ext cx="1692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5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54A6B-C272-FD81-7397-E90698CB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67A9DF6-A5ED-E487-34B9-6290482A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DD59CAE-3CC1-7861-1F47-F2FE7A932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87D325E-FF8B-41E2-A2B2-544475A5847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0" y="745980"/>
            <a:ext cx="1692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51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54A6B-C272-FD81-7397-E90698CB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67A9DF6-A5ED-E487-34B9-6290482A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DD59CAE-3CC1-7861-1F47-F2FE7A932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DE63B8C-454E-4893-9BA6-B5400940208B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15500"/>
            <a:ext cx="1692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45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54A6B-C272-FD81-7397-E90698CB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67A9DF6-A5ED-E487-34B9-6290482A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DD59CAE-3CC1-7861-1F47-F2FE7A932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2E22F47-CCA5-4C1D-919F-29C8788D1CAF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15500"/>
            <a:ext cx="169200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1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512289-A128-FE7D-C6A0-49BCA5B2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F13277-E9EB-63FC-F84B-8CAD14F23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FDA1C7B-36B7-5C30-3FAC-324CB4336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pic>
        <p:nvPicPr>
          <p:cNvPr id="8" name="그림 7" descr="텍스트, 전자제품, 스크린샷, 웹 페이지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556BC7E-34C8-8C9F-ECBF-82CFAF94F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28700"/>
            <a:ext cx="15849600" cy="82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1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300" y="279400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438400" y="2857500"/>
            <a:ext cx="14244212" cy="5739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4" name="TextBox 14"/>
          <p:cNvSpPr txBox="1"/>
          <p:nvPr/>
        </p:nvSpPr>
        <p:spPr>
          <a:xfrm>
            <a:off x="2882900" y="2454983"/>
            <a:ext cx="419100" cy="546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latin typeface="Pretendard SemiBold"/>
              </a:rPr>
              <a:t>1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0" name="TextBox 30"/>
          <p:cNvSpPr txBox="1"/>
          <p:nvPr/>
        </p:nvSpPr>
        <p:spPr>
          <a:xfrm>
            <a:off x="9944100" y="6184900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endParaRPr lang="en-US" sz="1800" b="0" i="0" u="none" strike="noStrike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6000" b="1" i="0" u="none" strike="noStrike" dirty="0">
                <a:solidFill>
                  <a:srgbClr val="002E5B"/>
                </a:solidFill>
                <a:ea typeface="SB AggroOTF Medium"/>
              </a:rPr>
              <a:t>고교학점제 운영 지원 및 연수 안내</a:t>
            </a:r>
            <a:endParaRPr lang="ko-KR" sz="60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EC9F8093-13D9-4B9B-89AE-1CD7CF21ED5F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39" name="Picture 13">
            <a:extLst>
              <a:ext uri="{FF2B5EF4-FFF2-40B4-BE49-F238E27FC236}">
                <a16:creationId xmlns:a16="http://schemas.microsoft.com/office/drawing/2014/main" id="{9E812F14-E100-4DBC-8355-EA96EEBF21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6600" y="893417"/>
            <a:ext cx="762000" cy="76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3CBE8EE-B9DD-4372-8AE8-47AE77E7BD66}"/>
              </a:ext>
            </a:extLst>
          </p:cNvPr>
          <p:cNvSpPr txBox="1"/>
          <p:nvPr/>
        </p:nvSpPr>
        <p:spPr>
          <a:xfrm>
            <a:off x="3395870" y="852726"/>
            <a:ext cx="609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5000" b="0" i="0" u="none" strike="noStrike" dirty="0">
                <a:solidFill>
                  <a:srgbClr val="FFFFFF"/>
                </a:solidFill>
                <a:latin typeface="Pretendard SemiBold"/>
              </a:rPr>
              <a:t>2</a:t>
            </a:r>
            <a:endParaRPr lang="ko-KR" altLang="en-US" sz="5000" dirty="0"/>
          </a:p>
        </p:txBody>
      </p:sp>
    </p:spTree>
    <p:extLst>
      <p:ext uri="{BB962C8B-B14F-4D97-AF65-F5344CB8AC3E}">
        <p14:creationId xmlns:p14="http://schemas.microsoft.com/office/powerpoint/2010/main" val="529107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CE15DE-EC65-0823-51E1-CCC06147D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4E392CB-975E-5751-5D8A-235E85BD1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5143500"/>
            <a:ext cx="18300700" cy="51689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74E0BD7-A902-6133-C1AE-1B18600D4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571500"/>
            <a:ext cx="17043400" cy="9156700"/>
          </a:xfrm>
          <a:prstGeom prst="rect">
            <a:avLst/>
          </a:prstGeom>
        </p:spPr>
      </p:pic>
      <p:pic>
        <p:nvPicPr>
          <p:cNvPr id="6" name="그림 5" descr="텍스트, 스크린샷, 폰트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B7EB6523-028B-55DE-CC95-C979AB419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88" y="1104900"/>
            <a:ext cx="5318112" cy="800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그림 9" descr="텍스트, 스크린샷, 웹사이트, 웹 페이지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BABD7FA4-56FB-7C12-B5FB-F39E4B7A0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13" y="1028700"/>
            <a:ext cx="10439400" cy="811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4992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300" y="279400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510844" y="2864144"/>
            <a:ext cx="14244212" cy="5739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4" name="TextBox 14"/>
          <p:cNvSpPr txBox="1"/>
          <p:nvPr/>
        </p:nvSpPr>
        <p:spPr>
          <a:xfrm>
            <a:off x="2882900" y="2454983"/>
            <a:ext cx="419100" cy="546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+mn-ea"/>
                <a:cs typeface="+mn-cs"/>
              </a:rPr>
              <a:t>1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0" name="TextBox 30"/>
          <p:cNvSpPr txBox="1"/>
          <p:nvPr/>
        </p:nvSpPr>
        <p:spPr>
          <a:xfrm>
            <a:off x="9944100" y="6184900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학생 맞춤형 교육과정 </a:t>
            </a:r>
            <a:r>
              <a:rPr kumimoji="0" lang="ko-KR" altLang="ko-KR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</a:t>
            </a:r>
            <a:r>
              <a:rPr kumimoji="0" lang="ko-KR" alt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영</a:t>
            </a:r>
            <a:endParaRPr kumimoji="0" lang="ko-KR" altLang="ko-KR" sz="6000" b="1" i="0" u="none" strike="noStrike" kern="1200" cap="none" spc="-15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EC9F8093-13D9-4B9B-89AE-1CD7CF21ED5F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39" name="Picture 13">
            <a:extLst>
              <a:ext uri="{FF2B5EF4-FFF2-40B4-BE49-F238E27FC236}">
                <a16:creationId xmlns:a16="http://schemas.microsoft.com/office/drawing/2014/main" id="{9E812F14-E100-4DBC-8355-EA96EEBF21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1792" y="908050"/>
            <a:ext cx="762000" cy="76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3CBE8EE-B9DD-4372-8AE8-47AE77E7BD66}"/>
              </a:ext>
            </a:extLst>
          </p:cNvPr>
          <p:cNvSpPr txBox="1"/>
          <p:nvPr/>
        </p:nvSpPr>
        <p:spPr>
          <a:xfrm>
            <a:off x="4692483" y="844082"/>
            <a:ext cx="609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314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450" y="558800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300" y="279400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 preferRelativeResize="0">
            <a:picLocks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720975" y="2959100"/>
            <a:ext cx="6870700" cy="2808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600" y="4325850"/>
            <a:ext cx="1941803" cy="138279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564223" y="3680043"/>
            <a:ext cx="58547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특화 공동교육과정 운영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9672" y="3720628"/>
            <a:ext cx="431800" cy="431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963261" y="3739028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16" name="Picture 16"/>
          <p:cNvPicPr preferRelativeResize="0">
            <a:picLocks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9715500" y="2959100"/>
            <a:ext cx="6870700" cy="28080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1400" y="3680043"/>
            <a:ext cx="431800" cy="4318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944100" y="3685369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6868" y="4260850"/>
            <a:ext cx="1217083" cy="1460500"/>
          </a:xfrm>
          <a:prstGeom prst="rect">
            <a:avLst/>
          </a:prstGeom>
        </p:spPr>
      </p:pic>
      <p:pic>
        <p:nvPicPr>
          <p:cNvPr id="21" name="Picture 21"/>
          <p:cNvPicPr preferRelativeResize="0">
            <a:picLocks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697480" y="5892800"/>
            <a:ext cx="6870700" cy="28080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2900" y="6720134"/>
            <a:ext cx="431800" cy="4318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2895600" y="6766339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25" name="Picture 25"/>
          <p:cNvPicPr preferRelativeResize="0">
            <a:picLocks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9715500" y="5892800"/>
            <a:ext cx="6870700" cy="28080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9539" y="6936034"/>
            <a:ext cx="1892301" cy="169031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79700" y="7000240"/>
            <a:ext cx="1206500" cy="1680482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1400" y="6720134"/>
            <a:ext cx="431800" cy="4318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9930130" y="6757550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Ⅳ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513833" y="4223667"/>
            <a:ext cx="58547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학교연계 온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·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오프라인 공동교육과정 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거점학교 운영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448050" y="7000240"/>
            <a:ext cx="58547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온라인 공동교육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거점센터 운영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540337" y="6714060"/>
            <a:ext cx="58547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전북온라인학교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 운영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13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학생 맞춤형 교육과정 운영</a:t>
            </a:r>
            <a:endParaRPr kumimoji="0" lang="ko-KR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EC9F8093-13D9-4B9B-89AE-1CD7CF21ED5F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3255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95500" y="230447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48000" y="315790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개념 및 목적</a:t>
            </a:r>
            <a:endParaRPr kumimoji="0" lang="ko-KR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382383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개념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거점학교 특화 분야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또는 주제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를 설정하여 관련 과목을 개설하고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이를 지역 내 고교와 공유하는 공동교육과정 운영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Ⅰ.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특화 공동교육과정 </a:t>
            </a:r>
            <a:r>
              <a:rPr kumimoji="0" lang="ko-KR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AB91391B-0BB3-471A-84DD-ACABE0656924}"/>
              </a:ext>
            </a:extLst>
          </p:cNvPr>
          <p:cNvSpPr txBox="1"/>
          <p:nvPr/>
        </p:nvSpPr>
        <p:spPr>
          <a:xfrm>
            <a:off x="3014869" y="6187786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목적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학생의 흥미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·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적성과 진로를 고려한 교육과정 편성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·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운영으로 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학생의 과목 선택권 확대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1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95500" y="230447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48000" y="315790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2. </a:t>
            </a: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운영방침</a:t>
            </a:r>
            <a:endParaRPr kumimoji="0" lang="ko-KR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382383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-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특화 공동교육과정 운영 학교 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: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남원고등학교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-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운영 교과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: NEIS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에 등재된 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2015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 교과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                  2022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 교과 중 보통교과의 선택과목 및 전문교과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                  </a:t>
            </a:r>
            <a:r>
              <a:rPr kumimoji="0" lang="ko-KR" alt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고시외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과목 중 거점학교 당해연도 </a:t>
            </a:r>
            <a:r>
              <a:rPr kumimoji="0" lang="ko-KR" alt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미개설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교과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-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오프라인 공동교육과정과 동일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,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심화과목 및 실험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·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실습 등 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탐구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·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체험 중심의 교과 프로그램 제공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Ⅰ.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특화 공동교육과정 </a:t>
            </a:r>
            <a:r>
              <a:rPr kumimoji="0" lang="ko-KR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</p:spTree>
    <p:extLst>
      <p:ext uri="{BB962C8B-B14F-4D97-AF65-F5344CB8AC3E}">
        <p14:creationId xmlns:p14="http://schemas.microsoft.com/office/powerpoint/2010/main" val="3844113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95500" y="230447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483389" y="6436114"/>
            <a:ext cx="12509500" cy="108311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맑은 고딕" panose="020B0503020000020004" pitchFamily="50" charset="-127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운영 학교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: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남원고등학교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지원 총액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: 30,000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천원</a:t>
            </a:r>
            <a:endParaRPr kumimoji="0" lang="ko-KR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ko-KR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특화 공동교육과정 예산 지원계획</a:t>
            </a:r>
            <a:endParaRPr kumimoji="0" lang="ko-KR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5572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2349500" y="2959100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2559049" y="34544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54412ACF-316F-44E2-886B-6F702FCA8EB6}"/>
              </a:ext>
            </a:extLst>
          </p:cNvPr>
          <p:cNvGraphicFramePr>
            <a:graphicFrameLocks noGrp="1"/>
          </p:cNvGraphicFramePr>
          <p:nvPr/>
        </p:nvGraphicFramePr>
        <p:xfrm>
          <a:off x="2705854" y="3176690"/>
          <a:ext cx="12509502" cy="3976364"/>
        </p:xfrm>
        <a:graphic>
          <a:graphicData uri="http://schemas.openxmlformats.org/drawingml/2006/table">
            <a:tbl>
              <a:tblPr/>
              <a:tblGrid>
                <a:gridCol w="1619486">
                  <a:extLst>
                    <a:ext uri="{9D8B030D-6E8A-4147-A177-3AD203B41FA5}">
                      <a16:colId xmlns:a16="http://schemas.microsoft.com/office/drawing/2014/main" val="1597857842"/>
                    </a:ext>
                  </a:extLst>
                </a:gridCol>
                <a:gridCol w="1801400">
                  <a:extLst>
                    <a:ext uri="{9D8B030D-6E8A-4147-A177-3AD203B41FA5}">
                      <a16:colId xmlns:a16="http://schemas.microsoft.com/office/drawing/2014/main" val="604435073"/>
                    </a:ext>
                  </a:extLst>
                </a:gridCol>
                <a:gridCol w="1872656">
                  <a:extLst>
                    <a:ext uri="{9D8B030D-6E8A-4147-A177-3AD203B41FA5}">
                      <a16:colId xmlns:a16="http://schemas.microsoft.com/office/drawing/2014/main" val="708784953"/>
                    </a:ext>
                  </a:extLst>
                </a:gridCol>
                <a:gridCol w="1803990">
                  <a:extLst>
                    <a:ext uri="{9D8B030D-6E8A-4147-A177-3AD203B41FA5}">
                      <a16:colId xmlns:a16="http://schemas.microsoft.com/office/drawing/2014/main" val="1370496163"/>
                    </a:ext>
                  </a:extLst>
                </a:gridCol>
                <a:gridCol w="1803990">
                  <a:extLst>
                    <a:ext uri="{9D8B030D-6E8A-4147-A177-3AD203B41FA5}">
                      <a16:colId xmlns:a16="http://schemas.microsoft.com/office/drawing/2014/main" val="4230183442"/>
                    </a:ext>
                  </a:extLst>
                </a:gridCol>
                <a:gridCol w="1803990">
                  <a:extLst>
                    <a:ext uri="{9D8B030D-6E8A-4147-A177-3AD203B41FA5}">
                      <a16:colId xmlns:a16="http://schemas.microsoft.com/office/drawing/2014/main" val="1397472474"/>
                    </a:ext>
                  </a:extLst>
                </a:gridCol>
                <a:gridCol w="1803990">
                  <a:extLst>
                    <a:ext uri="{9D8B030D-6E8A-4147-A177-3AD203B41FA5}">
                      <a16:colId xmlns:a16="http://schemas.microsoft.com/office/drawing/2014/main" val="4042061463"/>
                    </a:ext>
                  </a:extLst>
                </a:gridCol>
              </a:tblGrid>
              <a:tr h="867513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구분           학년도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>
                      <a:noFill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2021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학년도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2022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학년도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2023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학년도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2024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학년도</a:t>
                      </a:r>
                      <a:endParaRPr lang="en-US" altLang="ko-KR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2025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학년도</a:t>
                      </a:r>
                      <a:endParaRPr lang="en-US" altLang="ko-KR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(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예정</a:t>
                      </a: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)</a:t>
                      </a: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717995"/>
                  </a:ext>
                </a:extLst>
              </a:tr>
              <a:tr h="566406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26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오프라인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24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거점학교 수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27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29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29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29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31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677550"/>
                  </a:ext>
                </a:extLst>
              </a:tr>
              <a:tr h="56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32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개설과목 수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99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 교과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110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 교과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122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 교과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134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 교과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152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 교과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80061"/>
                  </a:ext>
                </a:extLst>
              </a:tr>
              <a:tr h="566406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24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온라인</a:t>
                      </a:r>
                      <a:endParaRPr lang="ko-KR" altLang="en-US" sz="16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24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거점학교 수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21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21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16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16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5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148473"/>
                  </a:ext>
                </a:extLst>
              </a:tr>
              <a:tr h="566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32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개설과목 수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42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 교과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54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 교과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45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 교과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22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 교과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15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 교과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907574"/>
                  </a:ext>
                </a:extLst>
              </a:tr>
              <a:tr h="566406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24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전체 참여 학생 수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>
                      <a:noFill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1,576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명</a:t>
                      </a:r>
                      <a:endParaRPr lang="ko-KR" altLang="en-US" sz="20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1,859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명</a:t>
                      </a:r>
                      <a:endParaRPr lang="ko-KR" altLang="en-US" sz="20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2,079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명</a:t>
                      </a:r>
                      <a:endParaRPr lang="ko-KR" altLang="en-US" sz="20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1,837</a:t>
                      </a:r>
                      <a:r>
                        <a:rPr lang="ko-KR" altLang="en-US" sz="2400" b="1" kern="0" spc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명</a:t>
                      </a:r>
                      <a:endParaRPr lang="ko-KR" altLang="en-US" sz="20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 anchorCtr="1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212190"/>
                  </a:ext>
                </a:extLst>
              </a:tr>
            </a:tbl>
          </a:graphicData>
        </a:graphic>
      </p:graphicFrame>
      <p:sp>
        <p:nvSpPr>
          <p:cNvPr id="13" name="직사각형 12">
            <a:extLst>
              <a:ext uri="{FF2B5EF4-FFF2-40B4-BE49-F238E27FC236}">
                <a16:creationId xmlns:a16="http://schemas.microsoft.com/office/drawing/2014/main" id="{9D38F9EF-07C9-4E0A-9F22-188349AFAB55}"/>
              </a:ext>
            </a:extLst>
          </p:cNvPr>
          <p:cNvSpPr/>
          <p:nvPr/>
        </p:nvSpPr>
        <p:spPr>
          <a:xfrm>
            <a:off x="13411200" y="3176690"/>
            <a:ext cx="1804154" cy="3976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413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95500" y="230447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48000" y="315790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개설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·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운영 과목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학기제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 운영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382383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- 2015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 교과 중 보통교과의 선택과목 및 전문교과의 전문교과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Ⅰ,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고시 외 과목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- 2022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 교과 중 보통교과의 선택과목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특수목적고 선택 과목 포함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및 전문 교과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,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고시 외 과목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선택과목 중 위계성을 갖는 과목의 경우 계열적 학습이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가능하도록 개설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</p:spTree>
    <p:extLst>
      <p:ext uri="{BB962C8B-B14F-4D97-AF65-F5344CB8AC3E}">
        <p14:creationId xmlns:p14="http://schemas.microsoft.com/office/powerpoint/2010/main" val="2242921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95500" y="230447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48000" y="315790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2.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개설 학점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382383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- 2015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 과목별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2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학점 이상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4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학점 이하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수업 시수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: </a:t>
            </a:r>
            <a:r>
              <a:rPr kumimoji="0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학점수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* 17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회 이상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- 2022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 과목별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「</a:t>
            </a:r>
            <a:r>
              <a:rPr kumimoji="0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전북특별자치도교육청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고등학교 교육과정 편성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·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운영 </a:t>
            </a:r>
            <a:r>
              <a:rPr kumimoji="0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지침」에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따라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수업 시수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: </a:t>
            </a:r>
            <a:r>
              <a:rPr kumimoji="0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학점수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* 16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회 이상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</p:spTree>
    <p:extLst>
      <p:ext uri="{BB962C8B-B14F-4D97-AF65-F5344CB8AC3E}">
        <p14:creationId xmlns:p14="http://schemas.microsoft.com/office/powerpoint/2010/main" val="25525181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95500" y="230447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48000" y="315790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3.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운영 시기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382383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평일 방과 후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(1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일 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2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시간 이내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또는 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주말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·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휴일 및 방학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(1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일 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4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시간 이내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오프라인 전문 교과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Ⅰ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의 실험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·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실기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·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실습 교과목의 경우 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평일 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3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시간까지 가능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</p:spTree>
    <p:extLst>
      <p:ext uri="{BB962C8B-B14F-4D97-AF65-F5344CB8AC3E}">
        <p14:creationId xmlns:p14="http://schemas.microsoft.com/office/powerpoint/2010/main" val="3703025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5CEC4-5E08-0A81-47E9-32CC1CA85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BA7B85D-1022-B3E6-FD82-EA1BAB27771B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309F47BC-1C29-12E5-C2DC-250E2D897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D185F3D-5DB9-7EEC-AFEB-C58076F32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0DACA45-31E6-37FD-95C3-C59BE85356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4651199-DD0D-8BE9-FA57-CE08B6C25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A5A7F49-0F4B-1BFF-2560-53AA78606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729DC2A-E76A-E254-0044-C2B63919368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43BED9E8-739A-105B-F8E3-4F466E5BA0F0}"/>
              </a:ext>
            </a:extLst>
          </p:cNvPr>
          <p:cNvSpPr txBox="1"/>
          <p:nvPr/>
        </p:nvSpPr>
        <p:spPr>
          <a:xfrm>
            <a:off x="2349500" y="2959100"/>
            <a:ext cx="69596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1.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고교학점제 운영 방안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C36C378-C90C-B11A-2AB9-8AA1A44F991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3D2F6F4E-B9A8-1B60-AED6-373D0D4019B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B999E3AD-2BA8-82FE-92E3-DDD4C2FDE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FF47DF5-8DB4-2173-AF42-334DB43D21D2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F9C5DC5A-A7F5-B332-D789-AC0A144C29E3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1)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 규정 및 체제 정비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2) </a:t>
            </a:r>
            <a:r>
              <a:rPr 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학생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선택형 교육과정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편성</a:t>
            </a:r>
            <a:r>
              <a:rPr lang="ko-KR" altLang="en-US" sz="3500" b="1" dirty="0" err="1">
                <a:solidFill>
                  <a:srgbClr val="000000">
                    <a:alpha val="90196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운영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3)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진로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학업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설계 지도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4)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학생 수업 및 평가 내실화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5)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 문화 및 운영 혁신</a:t>
            </a:r>
            <a:r>
              <a:rPr lang="en-US" sz="3500" b="1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50000"/>
              </a:lnSpc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6)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학점제형 학교 공간 조성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6F0ADB17-5220-1D6F-BEE7-2C1735AE8DAB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4C338C77-C6AF-1E20-EE7B-127765CA18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9392" y="889000"/>
            <a:ext cx="1662108" cy="104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33BEB3-2996-6123-8707-15C48339101C}"/>
              </a:ext>
            </a:extLst>
          </p:cNvPr>
          <p:cNvSpPr txBox="1"/>
          <p:nvPr/>
        </p:nvSpPr>
        <p:spPr>
          <a:xfrm>
            <a:off x="155448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8~9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007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64026" y="2301586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48000" y="315790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4.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강좌별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 편성 인원 및 개설 기준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382383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오프라인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(5~20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명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),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온라인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(5~13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명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최소 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5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명 이상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,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타교 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1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개교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·2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명 이상 참여시 개설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</p:spTree>
    <p:extLst>
      <p:ext uri="{BB962C8B-B14F-4D97-AF65-F5344CB8AC3E}">
        <p14:creationId xmlns:p14="http://schemas.microsoft.com/office/powerpoint/2010/main" val="484702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64026" y="2301586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48000" y="315790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5.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수강신청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382383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전북특별자치도교육청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공동교육과정 플랫폼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학생 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1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인당 한 학기 최대 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2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강좌 이내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정규 내 예외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학교에서 개설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예정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한 과목의 경우 수강신청 불가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</p:spTree>
    <p:extLst>
      <p:ext uri="{BB962C8B-B14F-4D97-AF65-F5344CB8AC3E}">
        <p14:creationId xmlns:p14="http://schemas.microsoft.com/office/powerpoint/2010/main" val="136079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64026" y="2301586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48000" y="315790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5.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수강신청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382383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기초 교과 영역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(2015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및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국어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,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수학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,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영어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(2022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교과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군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과목을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공동교육과정을 수강할 경우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기초교과영역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(2015)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및 국어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,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수학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,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영어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(2022)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교과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군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이수 학점 총합이 교과 총 이수 학점의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50%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를 초과하지 않도록 주의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기초 교과 영역 과목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2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 학기 연속 수강 신청 불가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</p:spTree>
    <p:extLst>
      <p:ext uri="{BB962C8B-B14F-4D97-AF65-F5344CB8AC3E}">
        <p14:creationId xmlns:p14="http://schemas.microsoft.com/office/powerpoint/2010/main" val="27813929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64026" y="2301586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48000" y="315790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6.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수업방법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382383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오프라인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: 100%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현장 출석 대면 수업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온라인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: </a:t>
            </a:r>
            <a:r>
              <a:rPr kumimoji="0" lang="ko-KR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교실온닷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이용 실시간 쌍방향 화상 수업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813FCBF9-323A-4AE0-9CEF-87DBD4739D92}"/>
              </a:ext>
            </a:extLst>
          </p:cNvPr>
          <p:cNvSpPr txBox="1"/>
          <p:nvPr/>
        </p:nvSpPr>
        <p:spPr>
          <a:xfrm>
            <a:off x="3048000" y="644833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7.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평가운영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EF818E1-4AF8-45F3-913F-6B5C291EBF19}"/>
              </a:ext>
            </a:extLst>
          </p:cNvPr>
          <p:cNvSpPr txBox="1"/>
          <p:nvPr/>
        </p:nvSpPr>
        <p:spPr>
          <a:xfrm>
            <a:off x="3048000" y="6844674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-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지필평가의 경우 동일한 일시에 현장 출석 시험 실시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7995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64026" y="2301586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48000" y="315790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8.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이수기준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7600" y="6948696"/>
            <a:ext cx="2946400" cy="2388689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382383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- 2015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 적용 학년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: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수업 시수의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2/3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이상 출석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- 2022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 적용 학년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: </a:t>
            </a:r>
            <a:r>
              <a:rPr kumimoji="0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과목출석률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수업 횟수의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2/3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이상 출석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과 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학업성취율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(40%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이상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)/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107EF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최소 성취수준 보장지도 적용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107EF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수강 철회 기간은 수업 시작 일자로부터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1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주 이내로 하며 수강 철회 시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참여학교 업무담당자는 해당 학생에게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‘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수강 철회 확인서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＇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를 받아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거점학교 공문 발송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</p:spTree>
    <p:extLst>
      <p:ext uri="{BB962C8B-B14F-4D97-AF65-F5344CB8AC3E}">
        <p14:creationId xmlns:p14="http://schemas.microsoft.com/office/powerpoint/2010/main" val="185548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64026" y="2301586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48000" y="3157908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9.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성적처리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7600" y="6948696"/>
            <a:ext cx="2946400" cy="2388689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382383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거점학교 학업성적관리규정에 근거하여 성적처리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①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2015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 적용 학년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(’25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학년도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2·3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학년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 :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이수 기준 </a:t>
            </a:r>
            <a:r>
              <a:rPr kumimoji="0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미도달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대상자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                                                                        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성적 </a:t>
            </a:r>
            <a:r>
              <a:rPr kumimoji="0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미산출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및 학생부 기재 제외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②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2022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개정 교육과정 적용 학년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(’25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학년도 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1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학년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 :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이수 기준 </a:t>
            </a:r>
            <a:r>
              <a:rPr kumimoji="0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미도달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대상자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최소 성취수준 보장지도 및 추가학습 </a:t>
            </a:r>
            <a:r>
              <a:rPr kumimoji="0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미이수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시 교과학습발달상황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양식 내 비고란에 </a:t>
            </a:r>
            <a:r>
              <a:rPr kumimoji="0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미이수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기재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</p:spTree>
    <p:extLst>
      <p:ext uri="{BB962C8B-B14F-4D97-AF65-F5344CB8AC3E}">
        <p14:creationId xmlns:p14="http://schemas.microsoft.com/office/powerpoint/2010/main" val="42840033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64026" y="2301586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14870" y="3827192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10.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출결관리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출결 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NEIS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입력하지 않음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14870" y="4752686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오프라인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: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수기 출석부 활용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온라인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: </a:t>
            </a:r>
            <a:r>
              <a:rPr kumimoji="0" lang="ko-KR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교실온닷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활용 </a:t>
            </a:r>
            <a:r>
              <a:rPr kumimoji="0" lang="ko-KR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출결관리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</p:spTree>
    <p:extLst>
      <p:ext uri="{BB962C8B-B14F-4D97-AF65-F5344CB8AC3E}">
        <p14:creationId xmlns:p14="http://schemas.microsoft.com/office/powerpoint/2010/main" val="782202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64026" y="2301586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038061" y="3384550"/>
            <a:ext cx="125095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11. 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기타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4DE868F-71AD-8034-27A4-ECBCA469C481}"/>
              </a:ext>
            </a:extLst>
          </p:cNvPr>
          <p:cNvSpPr txBox="1"/>
          <p:nvPr/>
        </p:nvSpPr>
        <p:spPr>
          <a:xfrm>
            <a:off x="3005482" y="40767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거점학교 포상 규정에 따라 공동교육과정 타교수강생 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교과우수상 수여 가능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-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타교수강생 소속교로 공동교육과정 수강 과목의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독서활동상황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,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수상내역 자료 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NEIS </a:t>
            </a: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전송 가능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Ⅱ. 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학교연계 온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·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오프라인 공동교육과정 거점학교 </a:t>
            </a:r>
            <a:r>
              <a:rPr kumimoji="0" lang="ko-KR" altLang="ko-KR" sz="48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</p:spTree>
    <p:extLst>
      <p:ext uri="{BB962C8B-B14F-4D97-AF65-F5344CB8AC3E}">
        <p14:creationId xmlns:p14="http://schemas.microsoft.com/office/powerpoint/2010/main" val="1822829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95500" y="230447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124200" y="6632109"/>
            <a:ext cx="12509500" cy="108311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맑은 고딕" panose="020B0503020000020004" pitchFamily="50" charset="-127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거점학교 수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: 34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개교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지원 총액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: 680,000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천원</a:t>
            </a:r>
            <a:endParaRPr kumimoji="0" lang="ko-KR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en-US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운영과목</a:t>
            </a: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 및 강좌 수에 따른 학교별 차등지원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거점학교 예산 지원계획</a:t>
            </a:r>
            <a:endParaRPr kumimoji="0" lang="ko-KR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456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15A2E-EB95-96C3-4FC7-CDA29A66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873D21A-B99B-5232-0AC0-ABB68FA505C0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C07183C-3FEF-ADDC-8BE5-EA80A5F8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1ABDDF-3F64-4019-D3CF-2957D25B3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5AB1A1A-D316-813F-7DC7-ECDD74D4AA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28F2A18-312B-2715-7094-AB0E65068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1D0951D-BC46-8250-F6C2-BBF484879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3BB34B7-5822-1C92-29FC-9BE6AB8C65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318F783-49D9-6FD7-E780-70E5AD9A3137}"/>
              </a:ext>
            </a:extLst>
          </p:cNvPr>
          <p:cNvSpPr txBox="1"/>
          <p:nvPr/>
        </p:nvSpPr>
        <p:spPr>
          <a:xfrm>
            <a:off x="2349500" y="2959100"/>
            <a:ext cx="131953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1. 2024</a:t>
            </a: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학년도</a:t>
            </a:r>
            <a:r>
              <a:rPr kumimoji="0" lang="en-US" altLang="ko-KR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 </a:t>
            </a: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 현황</a:t>
            </a:r>
            <a:endParaRPr kumimoji="0" lang="ko-KR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E46A886-F619-E538-5CC1-01F7C89DA294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960455A-5453-FB89-FFA0-ACBA41CAAF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A4CEEB89-FF9B-9134-4119-B09E97B10AE3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59710D1-0CE6-3C18-CC0E-7F5C45807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3EF9FC33-2E7F-27BC-7A71-A0ADBDF69521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Ⅲ.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온라인 공동교육 거점센터 </a:t>
            </a:r>
            <a:r>
              <a:rPr kumimoji="0" lang="ko-KR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B4F6D80D-D642-41DB-9F3D-CD73B6E7017B}"/>
              </a:ext>
            </a:extLst>
          </p:cNvPr>
          <p:cNvGraphicFramePr>
            <a:graphicFrameLocks noGrp="1"/>
          </p:cNvGraphicFramePr>
          <p:nvPr/>
        </p:nvGraphicFramePr>
        <p:xfrm>
          <a:off x="2844113" y="3885044"/>
          <a:ext cx="13443638" cy="4611257"/>
        </p:xfrm>
        <a:graphic>
          <a:graphicData uri="http://schemas.openxmlformats.org/drawingml/2006/table">
            <a:tbl>
              <a:tblPr/>
              <a:tblGrid>
                <a:gridCol w="941424">
                  <a:extLst>
                    <a:ext uri="{9D8B030D-6E8A-4147-A177-3AD203B41FA5}">
                      <a16:colId xmlns:a16="http://schemas.microsoft.com/office/drawing/2014/main" val="1106449688"/>
                    </a:ext>
                  </a:extLst>
                </a:gridCol>
                <a:gridCol w="945055">
                  <a:extLst>
                    <a:ext uri="{9D8B030D-6E8A-4147-A177-3AD203B41FA5}">
                      <a16:colId xmlns:a16="http://schemas.microsoft.com/office/drawing/2014/main" val="3865716838"/>
                    </a:ext>
                  </a:extLst>
                </a:gridCol>
                <a:gridCol w="1340342">
                  <a:extLst>
                    <a:ext uri="{9D8B030D-6E8A-4147-A177-3AD203B41FA5}">
                      <a16:colId xmlns:a16="http://schemas.microsoft.com/office/drawing/2014/main" val="302965100"/>
                    </a:ext>
                  </a:extLst>
                </a:gridCol>
                <a:gridCol w="1260725">
                  <a:extLst>
                    <a:ext uri="{9D8B030D-6E8A-4147-A177-3AD203B41FA5}">
                      <a16:colId xmlns:a16="http://schemas.microsoft.com/office/drawing/2014/main" val="3861542083"/>
                    </a:ext>
                  </a:extLst>
                </a:gridCol>
                <a:gridCol w="1260725">
                  <a:extLst>
                    <a:ext uri="{9D8B030D-6E8A-4147-A177-3AD203B41FA5}">
                      <a16:colId xmlns:a16="http://schemas.microsoft.com/office/drawing/2014/main" val="3986800259"/>
                    </a:ext>
                  </a:extLst>
                </a:gridCol>
                <a:gridCol w="1260725">
                  <a:extLst>
                    <a:ext uri="{9D8B030D-6E8A-4147-A177-3AD203B41FA5}">
                      <a16:colId xmlns:a16="http://schemas.microsoft.com/office/drawing/2014/main" val="1176427973"/>
                    </a:ext>
                  </a:extLst>
                </a:gridCol>
                <a:gridCol w="1260725">
                  <a:extLst>
                    <a:ext uri="{9D8B030D-6E8A-4147-A177-3AD203B41FA5}">
                      <a16:colId xmlns:a16="http://schemas.microsoft.com/office/drawing/2014/main" val="820246086"/>
                    </a:ext>
                  </a:extLst>
                </a:gridCol>
                <a:gridCol w="1463790">
                  <a:extLst>
                    <a:ext uri="{9D8B030D-6E8A-4147-A177-3AD203B41FA5}">
                      <a16:colId xmlns:a16="http://schemas.microsoft.com/office/drawing/2014/main" val="1612828358"/>
                    </a:ext>
                  </a:extLst>
                </a:gridCol>
                <a:gridCol w="1285136">
                  <a:extLst>
                    <a:ext uri="{9D8B030D-6E8A-4147-A177-3AD203B41FA5}">
                      <a16:colId xmlns:a16="http://schemas.microsoft.com/office/drawing/2014/main" val="3084443069"/>
                    </a:ext>
                  </a:extLst>
                </a:gridCol>
                <a:gridCol w="1329836">
                  <a:extLst>
                    <a:ext uri="{9D8B030D-6E8A-4147-A177-3AD203B41FA5}">
                      <a16:colId xmlns:a16="http://schemas.microsoft.com/office/drawing/2014/main" val="225038491"/>
                    </a:ext>
                  </a:extLst>
                </a:gridCol>
                <a:gridCol w="1095155">
                  <a:extLst>
                    <a:ext uri="{9D8B030D-6E8A-4147-A177-3AD203B41FA5}">
                      <a16:colId xmlns:a16="http://schemas.microsoft.com/office/drawing/2014/main" val="3147678982"/>
                    </a:ext>
                  </a:extLst>
                </a:gridCol>
              </a:tblGrid>
              <a:tr h="116410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15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설립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15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지역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학교명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세계지리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한국지리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화학</a:t>
                      </a:r>
                      <a:r>
                        <a:rPr lang="en-US" altLang="ko-KR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Ⅰ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화학</a:t>
                      </a:r>
                      <a:r>
                        <a:rPr lang="en-US" altLang="ko-KR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Ⅱ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인공지능기초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일본어</a:t>
                      </a:r>
                      <a:r>
                        <a:rPr lang="en-US" altLang="ko-KR" sz="2400" b="1" kern="0" spc="-9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Ⅰ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실용 경제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계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77129"/>
                  </a:ext>
                </a:extLst>
              </a:tr>
              <a:tr h="689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공립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진안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 dirty="0" err="1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안천고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4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7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312248"/>
                  </a:ext>
                </a:extLst>
              </a:tr>
              <a:tr h="689430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공립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무주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 dirty="0" err="1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무주고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4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11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15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731927"/>
                  </a:ext>
                </a:extLst>
              </a:tr>
              <a:tr h="689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공립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임실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임실고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6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26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32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78563"/>
                  </a:ext>
                </a:extLst>
              </a:tr>
              <a:tr h="689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사립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부안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백산고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10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14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24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405099"/>
                  </a:ext>
                </a:extLst>
              </a:tr>
              <a:tr h="689430"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총 </a:t>
                      </a:r>
                      <a:r>
                        <a:rPr lang="en-US" altLang="ko-KR" sz="2400" b="1" kern="0" spc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4</a:t>
                      </a:r>
                      <a:r>
                        <a:rPr lang="ko-KR" altLang="en-US" sz="2400" b="1" kern="0" spc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6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4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26</a:t>
                      </a:r>
                      <a:endParaRPr 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10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18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11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78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82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369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69596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1)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학교 규정 및 체제 정비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 규칙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학점제 운영에 따른 주요 변화 내용 반영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교육과정 편성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·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운영 규정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학생 선택형 교육과정 편성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 ·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운영에 관한 내용 반영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학업 성적 관리 규정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고등학교 교수학습 및 평가 계획 주요 변화 내용 반영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</a:p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교육과정 전담 부서 설치 및 교육과정 이수 </a:t>
            </a:r>
            <a:r>
              <a:rPr lang="ko-KR" altLang="en-US" sz="3500" b="1" i="0" u="none" strike="noStrike" dirty="0" err="1">
                <a:solidFill>
                  <a:srgbClr val="000000">
                    <a:alpha val="90196"/>
                  </a:srgbClr>
                </a:solidFill>
                <a:ea typeface="Pretendard Light"/>
              </a:rPr>
              <a:t>지도팀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학생의 진로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·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학업설계 지도를 위한 교원 협업 시스템 구축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A57BB9E8-4284-FD04-ED98-9E02726BD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9392" y="889000"/>
            <a:ext cx="1662108" cy="104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ACF3B7-BFDF-2EF4-8915-25435EDA97A7}"/>
              </a:ext>
            </a:extLst>
          </p:cNvPr>
          <p:cNvSpPr txBox="1"/>
          <p:nvPr/>
        </p:nvSpPr>
        <p:spPr>
          <a:xfrm>
            <a:off x="155448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8~9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4895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15A2E-EB95-96C3-4FC7-CDA29A66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873D21A-B99B-5232-0AC0-ABB68FA505C0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C07183C-3FEF-ADDC-8BE5-EA80A5F8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1ABDDF-3F64-4019-D3CF-2957D25B3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5AB1A1A-D316-813F-7DC7-ECDD74D4AA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28F2A18-312B-2715-7094-AB0E65068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1D0951D-BC46-8250-F6C2-BBF484879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3BB34B7-5822-1C92-29FC-9BE6AB8C65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318F783-49D9-6FD7-E780-70E5AD9A3137}"/>
              </a:ext>
            </a:extLst>
          </p:cNvPr>
          <p:cNvSpPr txBox="1"/>
          <p:nvPr/>
        </p:nvSpPr>
        <p:spPr>
          <a:xfrm>
            <a:off x="2349500" y="2959100"/>
            <a:ext cx="131953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2. 2025</a:t>
            </a: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학년도</a:t>
            </a:r>
            <a:r>
              <a:rPr kumimoji="0" lang="en-US" altLang="ko-KR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 </a:t>
            </a: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 예정</a:t>
            </a:r>
            <a:endParaRPr kumimoji="0" lang="ko-KR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E46A886-F619-E538-5CC1-01F7C89DA294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960455A-5453-FB89-FFA0-ACBA41CAAF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A4CEEB89-FF9B-9134-4119-B09E97B10AE3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59710D1-0CE6-3C18-CC0E-7F5C45807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3EF9FC33-2E7F-27BC-7A71-A0ADBDF69521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Ⅲ.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온라인 공동교육 거점센터 </a:t>
            </a:r>
            <a:r>
              <a:rPr kumimoji="0" lang="ko-KR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  <p:graphicFrame>
        <p:nvGraphicFramePr>
          <p:cNvPr id="16" name="표 15">
            <a:extLst>
              <a:ext uri="{FF2B5EF4-FFF2-40B4-BE49-F238E27FC236}">
                <a16:creationId xmlns:a16="http://schemas.microsoft.com/office/drawing/2014/main" id="{B4F6D80D-D642-41DB-9F3D-CD73B6E7017B}"/>
              </a:ext>
            </a:extLst>
          </p:cNvPr>
          <p:cNvGraphicFramePr>
            <a:graphicFrameLocks noGrp="1"/>
          </p:cNvGraphicFramePr>
          <p:nvPr/>
        </p:nvGraphicFramePr>
        <p:xfrm>
          <a:off x="2844113" y="3885044"/>
          <a:ext cx="12484787" cy="4611257"/>
        </p:xfrm>
        <a:graphic>
          <a:graphicData uri="http://schemas.openxmlformats.org/drawingml/2006/table">
            <a:tbl>
              <a:tblPr/>
              <a:tblGrid>
                <a:gridCol w="1164051">
                  <a:extLst>
                    <a:ext uri="{9D8B030D-6E8A-4147-A177-3AD203B41FA5}">
                      <a16:colId xmlns:a16="http://schemas.microsoft.com/office/drawing/2014/main" val="1106449688"/>
                    </a:ext>
                  </a:extLst>
                </a:gridCol>
                <a:gridCol w="1325836">
                  <a:extLst>
                    <a:ext uri="{9D8B030D-6E8A-4147-A177-3AD203B41FA5}">
                      <a16:colId xmlns:a16="http://schemas.microsoft.com/office/drawing/2014/main" val="3865716838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029651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86154208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17642797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12828358"/>
                    </a:ext>
                  </a:extLst>
                </a:gridCol>
                <a:gridCol w="1993900">
                  <a:extLst>
                    <a:ext uri="{9D8B030D-6E8A-4147-A177-3AD203B41FA5}">
                      <a16:colId xmlns:a16="http://schemas.microsoft.com/office/drawing/2014/main" val="225038491"/>
                    </a:ext>
                  </a:extLst>
                </a:gridCol>
              </a:tblGrid>
              <a:tr h="1164107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15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설립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15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지역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학교명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생활과 윤리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화학</a:t>
                      </a:r>
                      <a:r>
                        <a:rPr lang="en-US" altLang="ko-KR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Ⅰ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일본어</a:t>
                      </a:r>
                      <a:r>
                        <a:rPr lang="en-US" altLang="ko-KR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Ⅰ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9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보건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877129"/>
                  </a:ext>
                </a:extLst>
              </a:tr>
              <a:tr h="689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공립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진안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안천고등학교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312248"/>
                  </a:ext>
                </a:extLst>
              </a:tr>
              <a:tr h="689430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공립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무주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무주고등학교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18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731927"/>
                  </a:ext>
                </a:extLst>
              </a:tr>
              <a:tr h="689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공립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임실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임실고등학교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7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78563"/>
                  </a:ext>
                </a:extLst>
              </a:tr>
              <a:tr h="689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사립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부안</a:t>
                      </a:r>
                      <a:endParaRPr lang="ko-KR" altLang="en-US" sz="2400" b="1" kern="0" spc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-70" dirty="0" err="1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백산고등학교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15</a:t>
                      </a: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400" b="1" kern="0" spc="-7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405099"/>
                  </a:ext>
                </a:extLst>
              </a:tr>
              <a:tr h="689430">
                <a:tc grid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총 </a:t>
                      </a: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4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(</a:t>
                      </a: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수강자 수</a:t>
                      </a:r>
                      <a:r>
                        <a:rPr lang="en-US" altLang="ko-KR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)</a:t>
                      </a:r>
                      <a:endParaRPr lang="ko-KR" alt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7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18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spc="-70" dirty="0">
                          <a:solidFill>
                            <a:srgbClr val="000000"/>
                          </a:solidFill>
                          <a:effectLst/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3</a:t>
                      </a:r>
                      <a:endParaRPr lang="en-US" sz="2400" b="1" kern="0" spc="0" dirty="0">
                        <a:solidFill>
                          <a:srgbClr val="000000"/>
                        </a:solidFill>
                        <a:effectLst/>
                        <a:latin typeface="한컴 고딕" panose="02000500000000000000" pitchFamily="2" charset="-127"/>
                        <a:ea typeface="한컴 고딕" panose="02000500000000000000" pitchFamily="2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82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5118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95500" y="230447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200400" y="5683173"/>
            <a:ext cx="12903200" cy="108311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맑은 고딕" panose="020B0503020000020004" pitchFamily="50" charset="-127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온라인 공동교육 거점센터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: 35,000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천원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회원학교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: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교당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5,000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천원</a:t>
            </a:r>
            <a:endParaRPr kumimoji="0" lang="ko-KR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거점센터 및 회원학교 예산 지원계획</a:t>
            </a:r>
            <a:endParaRPr kumimoji="0" lang="ko-KR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8543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15A2E-EB95-96C3-4FC7-CDA29A66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873D21A-B99B-5232-0AC0-ABB68FA505C0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C07183C-3FEF-ADDC-8BE5-EA80A5F8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1ABDDF-3F64-4019-D3CF-2957D25B3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5AB1A1A-D316-813F-7DC7-ECDD74D4AA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28F2A18-312B-2715-7094-AB0E65068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1D0951D-BC46-8250-F6C2-BBF484879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3BB34B7-5822-1C92-29FC-9BE6AB8C65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19939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318F783-49D9-6FD7-E780-70E5AD9A3137}"/>
              </a:ext>
            </a:extLst>
          </p:cNvPr>
          <p:cNvSpPr txBox="1"/>
          <p:nvPr/>
        </p:nvSpPr>
        <p:spPr>
          <a:xfrm>
            <a:off x="2546349" y="7975600"/>
            <a:ext cx="14560551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참여학교 </a:t>
            </a:r>
            <a:r>
              <a:rPr kumimoji="0" lang="en-US" altLang="ko-KR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: </a:t>
            </a: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전일고등학교 외 </a:t>
            </a:r>
            <a:r>
              <a:rPr kumimoji="0" lang="en-US" altLang="ko-KR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28</a:t>
            </a: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개교</a:t>
            </a:r>
            <a:endParaRPr kumimoji="0" lang="en-US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운영방법</a:t>
            </a:r>
            <a:r>
              <a:rPr kumimoji="0" lang="en-US" altLang="ko-KR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: </a:t>
            </a: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온라인학교 및 참여학교 </a:t>
            </a:r>
            <a:endParaRPr kumimoji="0" lang="en-US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                         </a:t>
            </a: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정규 수업시간 내 운영</a:t>
            </a:r>
            <a:endParaRPr kumimoji="0" lang="ko-KR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E46A886-F619-E538-5CC1-01F7C89DA294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960455A-5453-FB89-FFA0-ACBA41CAAF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A4CEEB89-FF9B-9134-4119-B09E97B10AE3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59710D1-0CE6-3C18-CC0E-7F5C45807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3EF9FC33-2E7F-27BC-7A71-A0ADBDF69521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Ⅳ.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전북온라인학교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 </a:t>
            </a:r>
            <a:r>
              <a:rPr kumimoji="0" lang="ko-KR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운영</a:t>
            </a:r>
          </a:p>
        </p:txBody>
      </p:sp>
      <p:graphicFrame>
        <p:nvGraphicFramePr>
          <p:cNvPr id="14" name="표 15">
            <a:extLst>
              <a:ext uri="{FF2B5EF4-FFF2-40B4-BE49-F238E27FC236}">
                <a16:creationId xmlns:a16="http://schemas.microsoft.com/office/drawing/2014/main" id="{FCFA9135-C549-469C-B5F9-9C6E3EFCABD2}"/>
              </a:ext>
            </a:extLst>
          </p:cNvPr>
          <p:cNvGraphicFramePr>
            <a:graphicFrameLocks noGrp="1"/>
          </p:cNvGraphicFramePr>
          <p:nvPr/>
        </p:nvGraphicFramePr>
        <p:xfrm>
          <a:off x="3190461" y="4229100"/>
          <a:ext cx="10144540" cy="1964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539">
                  <a:extLst>
                    <a:ext uri="{9D8B030D-6E8A-4147-A177-3AD203B41FA5}">
                      <a16:colId xmlns:a16="http://schemas.microsoft.com/office/drawing/2014/main" val="2288862343"/>
                    </a:ext>
                  </a:extLst>
                </a:gridCol>
                <a:gridCol w="2928731">
                  <a:extLst>
                    <a:ext uri="{9D8B030D-6E8A-4147-A177-3AD203B41FA5}">
                      <a16:colId xmlns:a16="http://schemas.microsoft.com/office/drawing/2014/main" val="1412619739"/>
                    </a:ext>
                  </a:extLst>
                </a:gridCol>
                <a:gridCol w="2536135">
                  <a:extLst>
                    <a:ext uri="{9D8B030D-6E8A-4147-A177-3AD203B41FA5}">
                      <a16:colId xmlns:a16="http://schemas.microsoft.com/office/drawing/2014/main" val="1661281669"/>
                    </a:ext>
                  </a:extLst>
                </a:gridCol>
                <a:gridCol w="2536135">
                  <a:extLst>
                    <a:ext uri="{9D8B030D-6E8A-4147-A177-3AD203B41FA5}">
                      <a16:colId xmlns:a16="http://schemas.microsoft.com/office/drawing/2014/main" val="3548993309"/>
                    </a:ext>
                  </a:extLst>
                </a:gridCol>
              </a:tblGrid>
              <a:tr h="6718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학기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참여학교 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개설 강좌 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참여 학생 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07883"/>
                  </a:ext>
                </a:extLst>
              </a:tr>
              <a:tr h="6465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1</a:t>
                      </a:r>
                      <a:r>
                        <a:rPr lang="ko-KR" altLang="en-US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학기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28</a:t>
                      </a:r>
                      <a:r>
                        <a:rPr lang="ko-KR" altLang="en-US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77</a:t>
                      </a:r>
                      <a:r>
                        <a:rPr lang="ko-KR" altLang="en-US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강좌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658</a:t>
                      </a:r>
                      <a:r>
                        <a:rPr lang="ko-KR" altLang="en-US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366444"/>
                  </a:ext>
                </a:extLst>
              </a:tr>
              <a:tr h="6465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</a:t>
                      </a:r>
                      <a:r>
                        <a:rPr lang="ko-KR" altLang="en-US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학기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24</a:t>
                      </a:r>
                      <a:r>
                        <a:rPr lang="ko-KR" altLang="en-US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개교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63</a:t>
                      </a:r>
                      <a:r>
                        <a:rPr lang="ko-KR" altLang="en-US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강좌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583</a:t>
                      </a:r>
                      <a:r>
                        <a:rPr lang="ko-KR" altLang="en-US" sz="2400" dirty="0">
                          <a:solidFill>
                            <a:schemeClr val="tx1"/>
                          </a:solidFill>
                          <a:latin typeface="한컴 고딕" panose="02000500000000000000" pitchFamily="2" charset="-127"/>
                          <a:ea typeface="한컴 고딕" panose="02000500000000000000" pitchFamily="2" charset="-127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605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5289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A84C1-86B5-152D-2982-782A894D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E9C8BE4-B4C9-F44D-688B-E177FDE0594F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16605FB1-FBF9-EA1C-4934-EAB73396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CA34CCC-4264-2B41-7799-59018F46D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0D6BEBB-F3D3-7C28-9B8E-FFEACF70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1C2D3B-1A78-233A-D47D-B825A719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2CAA99-8143-88B9-69B9-0AA65F6BF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C2FA598-6002-C777-95F2-FE9F45955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95500" y="230447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80033280-066D-FAD6-2085-5B05357B28E3}"/>
              </a:ext>
            </a:extLst>
          </p:cNvPr>
          <p:cNvSpPr txBox="1"/>
          <p:nvPr/>
        </p:nvSpPr>
        <p:spPr>
          <a:xfrm>
            <a:off x="3200400" y="5683173"/>
            <a:ext cx="12903200" cy="1083115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맑은 고딕" panose="020B0503020000020004" pitchFamily="50" charset="-127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운영 학교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: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전북온라인학교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/>
              <a:ea typeface="SB AggroOTF Medium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지원 총액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: 500,000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천원</a:t>
            </a:r>
            <a:endParaRPr kumimoji="0" lang="ko-KR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A3115F-8212-6E81-D9F5-7C796302D38C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534E1BFC-8B4D-255C-84B7-940E01CB34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995A6889-3934-A423-692A-47C31F1707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0" y="6454486"/>
            <a:ext cx="3556000" cy="28829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673760-3C20-FF28-CC31-B4CA2F0E1416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2C71D85C-85A4-7ACE-8177-B9C107628493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전북온라인학교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 예산 지원계획</a:t>
            </a:r>
            <a:endParaRPr kumimoji="0" lang="ko-KR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4242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552450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300" y="279400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510844" y="2864144"/>
            <a:ext cx="14244212" cy="5739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4" name="TextBox 14"/>
          <p:cNvSpPr txBox="1"/>
          <p:nvPr/>
        </p:nvSpPr>
        <p:spPr>
          <a:xfrm>
            <a:off x="2882900" y="2454983"/>
            <a:ext cx="419100" cy="546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+mn-ea"/>
                <a:cs typeface="+mn-cs"/>
              </a:rPr>
              <a:t>1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0" name="TextBox 30"/>
          <p:cNvSpPr txBox="1"/>
          <p:nvPr/>
        </p:nvSpPr>
        <p:spPr>
          <a:xfrm>
            <a:off x="9944100" y="6184900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-30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  </a:t>
            </a:r>
            <a:r>
              <a:rPr kumimoji="0" lang="ko-KR" altLang="en-US" sz="60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교과교실제 </a:t>
            </a:r>
            <a:endParaRPr kumimoji="0" lang="ko-KR" altLang="ko-KR" sz="6000" b="1" i="0" u="none" strike="noStrike" kern="1200" cap="none" spc="-30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EC9F8093-13D9-4B9B-89AE-1CD7CF21ED5F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CBE8EE-B9DD-4372-8AE8-47AE77E7BD66}"/>
              </a:ext>
            </a:extLst>
          </p:cNvPr>
          <p:cNvSpPr txBox="1"/>
          <p:nvPr/>
        </p:nvSpPr>
        <p:spPr>
          <a:xfrm>
            <a:off x="2590800" y="852726"/>
            <a:ext cx="609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4</a:t>
            </a:r>
            <a:endParaRPr kumimoji="0" lang="ko-KR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2604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552450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300" y="279400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510844" y="2864144"/>
            <a:ext cx="14244212" cy="5739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4" name="TextBox 14"/>
          <p:cNvSpPr txBox="1"/>
          <p:nvPr/>
        </p:nvSpPr>
        <p:spPr>
          <a:xfrm>
            <a:off x="2882900" y="2454983"/>
            <a:ext cx="419100" cy="546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40100" y="2352261"/>
            <a:ext cx="11950700" cy="555210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5000" b="1" dirty="0">
              <a:solidFill>
                <a:srgbClr val="000000">
                  <a:alpha val="90196"/>
                </a:srgbClr>
              </a:solidFill>
              <a:latin typeface="Calibri"/>
              <a:ea typeface="Pretendard Light"/>
            </a:endParaRPr>
          </a:p>
          <a:p>
            <a:pPr marL="685800" marR="0" lvl="0" indent="-685800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ko-KR" altLang="en-US" sz="50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선진형 고등학교 </a:t>
            </a:r>
            <a:r>
              <a:rPr lang="en-US" altLang="ko-KR" sz="50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55</a:t>
            </a:r>
            <a:r>
              <a:rPr lang="ko-KR" altLang="en-US" sz="50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개교 운영</a:t>
            </a:r>
            <a:endParaRPr lang="en-US" altLang="ko-KR" sz="5000" b="1" dirty="0">
              <a:solidFill>
                <a:srgbClr val="000000">
                  <a:alpha val="90196"/>
                </a:srgbClr>
              </a:solidFill>
              <a:latin typeface="Calibri"/>
              <a:ea typeface="Pretendard Light"/>
            </a:endParaRPr>
          </a:p>
          <a:p>
            <a:pPr marL="685800" marR="0" lvl="0" indent="-685800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교과교실제 운영비 지원</a:t>
            </a:r>
            <a:r>
              <a:rPr lang="en-US" altLang="ko-KR" sz="50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(</a:t>
            </a:r>
            <a:r>
              <a:rPr lang="ko-KR" altLang="en-US" sz="50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인건비 및 운영비</a:t>
            </a:r>
            <a:r>
              <a:rPr lang="en-US" altLang="ko-KR" sz="50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)</a:t>
            </a:r>
          </a:p>
          <a:p>
            <a:pPr marR="0" lvl="0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50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     </a:t>
            </a:r>
            <a:r>
              <a:rPr lang="en-US" altLang="ko-KR" sz="50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=</a:t>
            </a:r>
            <a:r>
              <a:rPr lang="ko-KR" altLang="en-US" sz="50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학교신청</a:t>
            </a:r>
            <a:r>
              <a:rPr kumimoji="0" lang="ko-K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금액</a:t>
            </a:r>
            <a:r>
              <a:rPr kumimoji="0" lang="en-US" altLang="ko-KR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+</a:t>
            </a:r>
            <a:r>
              <a:rPr kumimoji="0" lang="ko-KR" altLang="en-US" sz="5000" i="0" u="sng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Pretendard Light"/>
                <a:cs typeface="+mn-cs"/>
              </a:rPr>
              <a:t>추가운영비</a:t>
            </a:r>
            <a:r>
              <a:rPr kumimoji="0" lang="en-US" altLang="ko-KR" sz="5000" i="0" u="sng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Pretendard Light"/>
                <a:cs typeface="+mn-cs"/>
              </a:rPr>
              <a:t>(</a:t>
            </a:r>
            <a:r>
              <a:rPr kumimoji="0" lang="ko-KR" altLang="en-US" sz="5000" i="0" u="sng" strike="noStrike" kern="120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Pretendard Light"/>
                <a:cs typeface="+mn-cs"/>
              </a:rPr>
              <a:t>학급수</a:t>
            </a:r>
            <a:r>
              <a:rPr kumimoji="0" lang="ko-KR" altLang="en-US" sz="5000" i="0" u="sng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Pretendard Light"/>
                <a:cs typeface="+mn-cs"/>
              </a:rPr>
              <a:t>  </a:t>
            </a:r>
            <a:r>
              <a:rPr kumimoji="0" lang="en-US" altLang="ko-KR" sz="5000" i="0" u="sng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Pretendard Light"/>
                <a:cs typeface="+mn-cs"/>
              </a:rPr>
              <a:t>48,000</a:t>
            </a:r>
            <a:r>
              <a:rPr kumimoji="0" lang="ko-KR" altLang="en-US" sz="5000" i="0" u="sng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Pretendard Light"/>
                <a:cs typeface="+mn-cs"/>
              </a:rPr>
              <a:t>원</a:t>
            </a:r>
            <a:r>
              <a:rPr kumimoji="0" lang="en-US" altLang="ko-KR" sz="5000" i="0" u="sng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Pretendard Light"/>
                <a:cs typeface="+mn-cs"/>
              </a:rPr>
              <a:t>)</a:t>
            </a:r>
          </a:p>
          <a:p>
            <a:pPr marR="0" lvl="0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50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              </a:t>
            </a:r>
            <a:r>
              <a:rPr lang="en-US" altLang="ko-KR" sz="44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(</a:t>
            </a:r>
            <a:r>
              <a:rPr lang="ko-KR" altLang="en-US" sz="44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교수학습활동비 및 학습자료제작비로만 사용</a:t>
            </a:r>
            <a:r>
              <a:rPr lang="en-US" altLang="ko-KR" sz="44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)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685800" marR="0" lvl="0" indent="-685800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ko-KR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0" name="TextBox 30"/>
          <p:cNvSpPr txBox="1"/>
          <p:nvPr/>
        </p:nvSpPr>
        <p:spPr>
          <a:xfrm>
            <a:off x="9944100" y="6184900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-30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  </a:t>
            </a:r>
            <a:r>
              <a:rPr kumimoji="0" lang="ko-KR" altLang="en-US" sz="60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교과교실제 운영비 지원 </a:t>
            </a:r>
            <a:endParaRPr kumimoji="0" lang="ko-KR" altLang="ko-KR" sz="6000" b="1" i="0" u="none" strike="noStrike" kern="1200" cap="none" spc="-30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EC9F8093-13D9-4B9B-89AE-1CD7CF21ED5F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CBE8EE-B9DD-4372-8AE8-47AE77E7BD66}"/>
              </a:ext>
            </a:extLst>
          </p:cNvPr>
          <p:cNvSpPr txBox="1"/>
          <p:nvPr/>
        </p:nvSpPr>
        <p:spPr>
          <a:xfrm>
            <a:off x="2590800" y="852726"/>
            <a:ext cx="609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4</a:t>
            </a:r>
            <a:endParaRPr kumimoji="0" lang="ko-KR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곱하기 기호 7">
            <a:extLst>
              <a:ext uri="{FF2B5EF4-FFF2-40B4-BE49-F238E27FC236}">
                <a16:creationId xmlns:a16="http://schemas.microsoft.com/office/drawing/2014/main" id="{171A8F18-EED1-418B-8F9A-5EC8FEF8A7FE}"/>
              </a:ext>
            </a:extLst>
          </p:cNvPr>
          <p:cNvSpPr/>
          <p:nvPr/>
        </p:nvSpPr>
        <p:spPr>
          <a:xfrm>
            <a:off x="12496800" y="5445396"/>
            <a:ext cx="444500" cy="57730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52072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300" y="279400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510844" y="2864144"/>
            <a:ext cx="14244212" cy="5739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4" name="TextBox 14"/>
          <p:cNvSpPr txBox="1"/>
          <p:nvPr/>
        </p:nvSpPr>
        <p:spPr>
          <a:xfrm>
            <a:off x="2882900" y="2454983"/>
            <a:ext cx="419100" cy="546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+mn-ea"/>
                <a:cs typeface="+mn-cs"/>
              </a:rPr>
              <a:t>1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0" name="TextBox 30"/>
          <p:cNvSpPr txBox="1"/>
          <p:nvPr/>
        </p:nvSpPr>
        <p:spPr>
          <a:xfrm>
            <a:off x="9944100" y="6184900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-30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  </a:t>
            </a:r>
            <a:r>
              <a:rPr kumimoji="0" lang="ko-KR" altLang="en-US" sz="60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학교 밖 교육</a:t>
            </a:r>
            <a:r>
              <a:rPr kumimoji="0" lang="en-US" altLang="ko-KR" sz="60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 </a:t>
            </a:r>
            <a:r>
              <a:rPr kumimoji="0" lang="ko-KR" altLang="en-US" sz="6000" b="1" i="0" u="none" strike="noStrike" kern="1200" cap="none" spc="-30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및 </a:t>
            </a:r>
            <a:r>
              <a:rPr kumimoji="0" lang="ko-KR" altLang="en-US" sz="6000" b="1" i="0" u="none" strike="noStrike" kern="120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고교</a:t>
            </a:r>
            <a:r>
              <a:rPr kumimoji="0" lang="en-US" altLang="ko-KR" sz="6000" b="1" i="0" u="none" strike="noStrike" kern="120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-</a:t>
            </a:r>
            <a:r>
              <a:rPr kumimoji="0" lang="ko-KR" altLang="en-US" sz="6000" b="1" i="0" u="none" strike="noStrike" kern="1200" cap="none" spc="-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대학 연계 학점 </a:t>
            </a:r>
            <a:r>
              <a:rPr kumimoji="0" lang="ko-KR" altLang="en-US" sz="6000" b="1" i="0" u="none" strike="noStrike" kern="1200" cap="none" spc="-30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인정</a:t>
            </a:r>
            <a:endParaRPr kumimoji="0" lang="ko-KR" altLang="ko-KR" sz="6000" b="1" i="0" u="none" strike="noStrike" kern="1200" cap="none" spc="-30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EC9F8093-13D9-4B9B-89AE-1CD7CF21ED5F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634845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15A2E-EB95-96C3-4FC7-CDA29A66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873D21A-B99B-5232-0AC0-ABB68FA505C0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C07183C-3FEF-ADDC-8BE5-EA80A5F8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1ABDDF-3F64-4019-D3CF-2957D25B3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5AB1A1A-D316-813F-7DC7-ECDD74D4AA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28F2A18-312B-2715-7094-AB0E65068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55245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1D0951D-BC46-8250-F6C2-BBF484879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3BB34B7-5822-1C92-29FC-9BE6AB8C65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133600" y="233655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318F783-49D9-6FD7-E780-70E5AD9A3137}"/>
              </a:ext>
            </a:extLst>
          </p:cNvPr>
          <p:cNvSpPr txBox="1"/>
          <p:nvPr/>
        </p:nvSpPr>
        <p:spPr>
          <a:xfrm>
            <a:off x="2546349" y="7975600"/>
            <a:ext cx="14560551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R="0" lvl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ko-KR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E46A886-F619-E538-5CC1-01F7C89DA294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960455A-5453-FB89-FFA0-ACBA41CAAF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A4CEEB89-FF9B-9134-4119-B09E97B10AE3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59710D1-0CE6-3C18-CC0E-7F5C45807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3EF9FC33-2E7F-27BC-7A71-A0ADBDF69521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 밖 교육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이란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?</a:t>
            </a:r>
            <a:endParaRPr kumimoji="0" lang="ko-KR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1C011A-2097-4C8D-9CCE-05056933621E}"/>
              </a:ext>
            </a:extLst>
          </p:cNvPr>
          <p:cNvSpPr txBox="1"/>
          <p:nvPr/>
        </p:nvSpPr>
        <p:spPr>
          <a:xfrm>
            <a:off x="6495143" y="3592294"/>
            <a:ext cx="9347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99600"/>
              </a:lnSpc>
            </a:pP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학생이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진로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및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적성을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고려하여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수강을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희망한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과목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또는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창의적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체험활동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중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 </a:t>
            </a:r>
          </a:p>
          <a:p>
            <a:pPr lvl="0" algn="l">
              <a:lnSpc>
                <a:spcPct val="99600"/>
              </a:lnSpc>
            </a:pPr>
            <a:endParaRPr lang="en-US" altLang="ko-KR" sz="3200" b="0" i="0" u="none" strike="noStrike" spc="-300" dirty="0">
              <a:solidFill>
                <a:srgbClr val="3A4CA8"/>
              </a:solidFill>
              <a:latin typeface="210 MGothic 060"/>
            </a:endParaRPr>
          </a:p>
          <a:p>
            <a:pPr lvl="0" algn="l">
              <a:lnSpc>
                <a:spcPct val="99600"/>
              </a:lnSpc>
            </a:pP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학교장이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 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학교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내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개설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또는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학교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간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공동교육과정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,  </a:t>
            </a:r>
            <a:r>
              <a:rPr lang="ko-KR" altLang="ko-KR" sz="3200" b="0" i="0" u="none" strike="noStrike" spc="-300" dirty="0" err="1">
                <a:solidFill>
                  <a:srgbClr val="3A4CA8"/>
                </a:solidFill>
                <a:ea typeface="210 MGothic 060"/>
              </a:rPr>
              <a:t>전북온라인학교로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운영이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어렵다고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판단한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과목이나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창의적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 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체험활동에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대하여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 </a:t>
            </a:r>
          </a:p>
          <a:p>
            <a:pPr lvl="0" algn="l">
              <a:lnSpc>
                <a:spcPct val="99600"/>
              </a:lnSpc>
            </a:pPr>
            <a:endParaRPr lang="en-US" altLang="ko-KR" sz="3200" b="0" i="0" u="none" strike="noStrike" spc="-300" dirty="0">
              <a:solidFill>
                <a:srgbClr val="3A4CA8"/>
              </a:solidFill>
              <a:latin typeface="210 MGothic 060"/>
            </a:endParaRPr>
          </a:p>
          <a:p>
            <a:pPr lvl="0" algn="l">
              <a:lnSpc>
                <a:spcPct val="99600"/>
              </a:lnSpc>
            </a:pP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일정한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요건을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갖춘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지역사회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기관에서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 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이수하는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교육을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0" i="0" u="none" strike="noStrike" spc="-300" dirty="0">
                <a:solidFill>
                  <a:srgbClr val="3A4CA8"/>
                </a:solidFill>
                <a:ea typeface="210 MGothic 060"/>
              </a:rPr>
              <a:t>의미</a:t>
            </a:r>
            <a:r>
              <a:rPr lang="en-US" altLang="ko-KR" sz="3200" b="0" i="0" u="none" strike="noStrike" spc="-300" dirty="0">
                <a:solidFill>
                  <a:srgbClr val="3A4CA8"/>
                </a:solidFill>
                <a:latin typeface="210 MGothic 060"/>
              </a:rPr>
              <a:t> 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7976DFAB-4CC6-48A6-A1DD-5947548E97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9500" y="3987755"/>
            <a:ext cx="3911630" cy="39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10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15A2E-EB95-96C3-4FC7-CDA29A66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873D21A-B99B-5232-0AC0-ABB68FA505C0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C07183C-3FEF-ADDC-8BE5-EA80A5F8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1ABDDF-3F64-4019-D3CF-2957D25B3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5AB1A1A-D316-813F-7DC7-ECDD74D4AA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28F2A18-312B-2715-7094-AB0E65068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55245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1D0951D-BC46-8250-F6C2-BBF484879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3BB34B7-5822-1C92-29FC-9BE6AB8C65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133600" y="233655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318F783-49D9-6FD7-E780-70E5AD9A3137}"/>
              </a:ext>
            </a:extLst>
          </p:cNvPr>
          <p:cNvSpPr txBox="1"/>
          <p:nvPr/>
        </p:nvSpPr>
        <p:spPr>
          <a:xfrm>
            <a:off x="2546349" y="7975600"/>
            <a:ext cx="14560551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R="0" lvl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ko-KR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E46A886-F619-E538-5CC1-01F7C89DA294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960455A-5453-FB89-FFA0-ACBA41CAAF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A4CEEB89-FF9B-9134-4119-B09E97B10AE3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59710D1-0CE6-3C18-CC0E-7F5C45807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3EF9FC33-2E7F-27BC-7A71-A0ADBDF69521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학교 밖 교육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목적</a:t>
            </a:r>
            <a:endParaRPr kumimoji="0" lang="ko-KR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5926CBFE-E1F7-4417-8BBC-71B85C1C61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800" y="3847193"/>
            <a:ext cx="2547854" cy="3404755"/>
          </a:xfrm>
          <a:prstGeom prst="rect">
            <a:avLst/>
          </a:prstGeom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id="{24214089-27F6-41F0-A732-7A4B2A62715F}"/>
              </a:ext>
            </a:extLst>
          </p:cNvPr>
          <p:cNvSpPr txBox="1"/>
          <p:nvPr/>
        </p:nvSpPr>
        <p:spPr>
          <a:xfrm>
            <a:off x="6362700" y="4305300"/>
            <a:ext cx="10744200" cy="3302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학생의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폭넓은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학습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선택권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보장으로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맞춤형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교육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실현</a:t>
            </a:r>
          </a:p>
          <a:p>
            <a:pPr lvl="0" algn="l">
              <a:lnSpc>
                <a:spcPct val="99600"/>
              </a:lnSpc>
            </a:pPr>
            <a:endParaRPr lang="ko-KR" sz="3200" b="1" i="0" u="none" strike="noStrike" spc="-300" dirty="0">
              <a:solidFill>
                <a:srgbClr val="1F1E1E"/>
              </a:solidFill>
              <a:ea typeface="210 MGothic 060"/>
            </a:endParaRPr>
          </a:p>
          <a:p>
            <a:pPr lvl="0" algn="l">
              <a:lnSpc>
                <a:spcPct val="99600"/>
              </a:lnSpc>
            </a:pP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지역사회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기관의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교육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자원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활용으로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학생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진로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학업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설계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역량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spc="-300" dirty="0">
                <a:solidFill>
                  <a:srgbClr val="1F1E1E"/>
                </a:solidFill>
                <a:ea typeface="210 MGothic 060"/>
              </a:rPr>
              <a:t>강화</a:t>
            </a:r>
            <a:r>
              <a:rPr lang="en-US" sz="3200" b="1" i="0" u="none" strike="noStrike" spc="-300" dirty="0">
                <a:solidFill>
                  <a:srgbClr val="1F1E1E"/>
                </a:solidFill>
                <a:latin typeface="210 MGothic 060"/>
              </a:rPr>
              <a:t> </a:t>
            </a:r>
          </a:p>
          <a:p>
            <a:pPr lvl="0" algn="l">
              <a:lnSpc>
                <a:spcPct val="99600"/>
              </a:lnSpc>
            </a:pPr>
            <a:endParaRPr lang="en-US" sz="3200" b="1" i="0" u="none" strike="noStrike" spc="-300" dirty="0">
              <a:solidFill>
                <a:srgbClr val="1F1E1E"/>
              </a:solidFill>
              <a:latin typeface="210 MGothic 060"/>
            </a:endParaRPr>
          </a:p>
          <a:p>
            <a:pPr lvl="0" algn="l">
              <a:lnSpc>
                <a:spcPct val="99600"/>
              </a:lnSpc>
            </a:pPr>
            <a:r>
              <a:rPr lang="ko-KR" sz="3200" b="1" i="0" u="none" strike="noStrike" dirty="0">
                <a:solidFill>
                  <a:srgbClr val="1F1E1E"/>
                </a:solidFill>
                <a:ea typeface="210 MGothic 060"/>
              </a:rPr>
              <a:t>지역</a:t>
            </a:r>
            <a:r>
              <a:rPr lang="en-US" sz="3200" b="1" i="0" u="none" strike="noStrike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dirty="0">
                <a:solidFill>
                  <a:srgbClr val="1F1E1E"/>
                </a:solidFill>
                <a:ea typeface="210 MGothic 060"/>
              </a:rPr>
              <a:t>정주</a:t>
            </a:r>
            <a:r>
              <a:rPr lang="en-US" sz="3200" b="1" i="0" u="none" strike="noStrike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dirty="0">
                <a:solidFill>
                  <a:srgbClr val="1F1E1E"/>
                </a:solidFill>
                <a:ea typeface="210 MGothic 060"/>
              </a:rPr>
              <a:t>인재</a:t>
            </a:r>
            <a:r>
              <a:rPr lang="en-US" sz="3200" b="1" i="0" u="none" strike="noStrike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dirty="0">
                <a:solidFill>
                  <a:srgbClr val="1F1E1E"/>
                </a:solidFill>
                <a:ea typeface="210 MGothic 060"/>
              </a:rPr>
              <a:t>양성</a:t>
            </a:r>
            <a:r>
              <a:rPr lang="en-US" sz="3200" b="1" i="0" u="none" strike="noStrike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dirty="0">
                <a:solidFill>
                  <a:srgbClr val="1F1E1E"/>
                </a:solidFill>
                <a:ea typeface="210 MGothic 060"/>
              </a:rPr>
              <a:t>및</a:t>
            </a:r>
            <a:r>
              <a:rPr lang="en-US" sz="3200" b="1" i="0" u="none" strike="noStrike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dirty="0">
                <a:solidFill>
                  <a:srgbClr val="1F1E1E"/>
                </a:solidFill>
                <a:ea typeface="210 MGothic 060"/>
              </a:rPr>
              <a:t>지역의</a:t>
            </a:r>
            <a:r>
              <a:rPr lang="en-US" sz="3200" b="1" i="0" u="none" strike="noStrike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dirty="0" err="1">
                <a:solidFill>
                  <a:srgbClr val="1F1E1E"/>
                </a:solidFill>
                <a:ea typeface="210 MGothic 060"/>
              </a:rPr>
              <a:t>교육력</a:t>
            </a:r>
            <a:r>
              <a:rPr lang="en-US" sz="3200" b="1" i="0" u="none" strike="noStrike" dirty="0">
                <a:solidFill>
                  <a:srgbClr val="1F1E1E"/>
                </a:solidFill>
                <a:latin typeface="210 MGothic 060"/>
              </a:rPr>
              <a:t> </a:t>
            </a:r>
            <a:r>
              <a:rPr lang="ko-KR" sz="3200" b="1" i="0" u="none" strike="noStrike" dirty="0">
                <a:solidFill>
                  <a:srgbClr val="1F1E1E"/>
                </a:solidFill>
                <a:ea typeface="210 MGothic 060"/>
              </a:rPr>
              <a:t>제고</a:t>
            </a:r>
          </a:p>
          <a:p>
            <a:pPr lvl="0" algn="l">
              <a:lnSpc>
                <a:spcPct val="99600"/>
              </a:lnSpc>
            </a:pPr>
            <a:endParaRPr lang="ko-KR" sz="3200" b="1" i="0" u="none" strike="noStrike" dirty="0">
              <a:solidFill>
                <a:srgbClr val="1F1E1E"/>
              </a:solidFill>
              <a:ea typeface="210 MGothic 060"/>
            </a:endParaRPr>
          </a:p>
        </p:txBody>
      </p:sp>
    </p:spTree>
    <p:extLst>
      <p:ext uri="{BB962C8B-B14F-4D97-AF65-F5344CB8AC3E}">
        <p14:creationId xmlns:p14="http://schemas.microsoft.com/office/powerpoint/2010/main" val="6708149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719083" y="79424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027" y="251460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300" y="279400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 preferRelativeResize="0">
            <a:picLocks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720975" y="2959100"/>
            <a:ext cx="6870700" cy="2808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764796" y="6545912"/>
            <a:ext cx="58547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과목 편제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9672" y="3720628"/>
            <a:ext cx="431800" cy="431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963261" y="3739028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16" name="Picture 16"/>
          <p:cNvPicPr preferRelativeResize="0">
            <a:picLocks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9775162" y="2978141"/>
            <a:ext cx="6870700" cy="28080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9285" y="3246213"/>
            <a:ext cx="454243" cy="45424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944100" y="3261218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82013" y="4081389"/>
            <a:ext cx="1217083" cy="1460500"/>
          </a:xfrm>
          <a:prstGeom prst="rect">
            <a:avLst/>
          </a:prstGeom>
        </p:spPr>
      </p:pic>
      <p:pic>
        <p:nvPicPr>
          <p:cNvPr id="21" name="Picture 21"/>
          <p:cNvPicPr preferRelativeResize="0">
            <a:picLocks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697480" y="5892800"/>
            <a:ext cx="6870700" cy="28080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262" y="6612478"/>
            <a:ext cx="377602" cy="37760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038605" y="6593066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25" name="Picture 25"/>
          <p:cNvPicPr preferRelativeResize="0">
            <a:picLocks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9715500" y="5860165"/>
            <a:ext cx="6870700" cy="28080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2114" y="3739028"/>
            <a:ext cx="1892301" cy="169031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08239" y="6919843"/>
            <a:ext cx="1206500" cy="1680482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6488043"/>
            <a:ext cx="431800" cy="4318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9973917" y="6555310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Ⅳ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472558" y="3020532"/>
            <a:ext cx="5922479" cy="257213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학생당 수강 가능 학점 및 이수기준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900" b="1" dirty="0">
              <a:solidFill>
                <a:srgbClr val="002E5B"/>
              </a:solidFill>
              <a:latin typeface="Calibri"/>
              <a:ea typeface="SB AggroOTF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3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년간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8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학점 이내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한학기 최대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4</a:t>
            </a:r>
            <a:r>
              <a:rPr lang="ko-KR" altLang="en-US" sz="2400" b="1" dirty="0">
                <a:solidFill>
                  <a:srgbClr val="002E5B"/>
                </a:solidFill>
                <a:latin typeface="Calibri"/>
                <a:ea typeface="SB AggroOTF Medium"/>
              </a:rPr>
              <a:t>학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점 이내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b="1" dirty="0">
                <a:solidFill>
                  <a:srgbClr val="002E5B"/>
                </a:solidFill>
                <a:latin typeface="Calibri"/>
                <a:ea typeface="SB AggroOTF Medium"/>
              </a:rPr>
              <a:t>2/3</a:t>
            </a:r>
            <a:r>
              <a:rPr lang="ko-KR" altLang="en-US" sz="2400" b="1" dirty="0">
                <a:solidFill>
                  <a:srgbClr val="002E5B"/>
                </a:solidFill>
                <a:latin typeface="Calibri"/>
                <a:ea typeface="SB AggroOTF Medium"/>
              </a:rPr>
              <a:t>이상 </a:t>
            </a:r>
            <a:r>
              <a:rPr lang="ko-KR" altLang="en-US" sz="2400" b="1" dirty="0" err="1">
                <a:solidFill>
                  <a:srgbClr val="002E5B"/>
                </a:solidFill>
                <a:latin typeface="Calibri"/>
                <a:ea typeface="SB AggroOTF Medium"/>
              </a:rPr>
              <a:t>출석시</a:t>
            </a:r>
            <a:r>
              <a:rPr lang="ko-KR" altLang="en-US" sz="2400" b="1" dirty="0">
                <a:solidFill>
                  <a:srgbClr val="002E5B"/>
                </a:solidFill>
                <a:latin typeface="Calibri"/>
                <a:ea typeface="SB AggroOTF Medium"/>
              </a:rPr>
              <a:t> 이수 처리</a:t>
            </a:r>
            <a:r>
              <a:rPr lang="en-US" altLang="ko-KR" sz="2400" b="1" dirty="0">
                <a:solidFill>
                  <a:srgbClr val="002E5B"/>
                </a:solidFill>
                <a:latin typeface="Calibri"/>
                <a:ea typeface="SB AggroOTF Medium"/>
              </a:rPr>
              <a:t>(</a:t>
            </a:r>
            <a:r>
              <a:rPr lang="ko-KR" altLang="en-US" sz="2400" b="1" dirty="0" err="1">
                <a:solidFill>
                  <a:srgbClr val="002E5B"/>
                </a:solidFill>
                <a:latin typeface="Calibri"/>
                <a:ea typeface="SB AggroOTF Medium"/>
              </a:rPr>
              <a:t>최성보</a:t>
            </a:r>
            <a:r>
              <a:rPr lang="ko-KR" altLang="en-US" sz="2400" b="1" dirty="0">
                <a:solidFill>
                  <a:srgbClr val="002E5B"/>
                </a:solidFill>
                <a:latin typeface="Calibri"/>
                <a:ea typeface="SB AggroOTF Medium"/>
              </a:rPr>
              <a:t> 미적용</a:t>
            </a:r>
            <a:r>
              <a:rPr lang="en-US" altLang="ko-KR" sz="2400" b="1" dirty="0">
                <a:solidFill>
                  <a:srgbClr val="002E5B"/>
                </a:solidFill>
                <a:latin typeface="Calibri"/>
                <a:ea typeface="SB AggroOTF Medium"/>
              </a:rPr>
              <a:t>)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448050" y="7000240"/>
            <a:ext cx="58547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540337" y="6555310"/>
            <a:ext cx="5854700" cy="59055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3500" b="1" dirty="0">
              <a:solidFill>
                <a:srgbClr val="002E5B"/>
              </a:solidFill>
              <a:latin typeface="Calibri"/>
              <a:ea typeface="SB AggroOTF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3500" b="1" dirty="0">
              <a:solidFill>
                <a:srgbClr val="002E5B"/>
              </a:solidFill>
              <a:latin typeface="Calibri"/>
              <a:ea typeface="SB AggroOTF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500" b="1" dirty="0">
                <a:solidFill>
                  <a:srgbClr val="002E5B"/>
                </a:solidFill>
                <a:latin typeface="Calibri"/>
                <a:ea typeface="SB AggroOTF Medium"/>
              </a:rPr>
              <a:t>성적 처리</a:t>
            </a:r>
            <a:endParaRPr lang="en-US" altLang="ko-KR" sz="3500" b="1" dirty="0">
              <a:solidFill>
                <a:srgbClr val="002E5B"/>
              </a:solidFill>
              <a:latin typeface="Calibri"/>
              <a:ea typeface="SB AggroOTF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>
                <a:solidFill>
                  <a:srgbClr val="002E5B"/>
                </a:solidFill>
                <a:latin typeface="Calibri"/>
                <a:ea typeface="SB AggroOTF Medium"/>
              </a:rPr>
              <a:t>교과</a:t>
            </a:r>
            <a:r>
              <a:rPr lang="en-US" altLang="ko-KR" sz="2400" b="1" dirty="0">
                <a:solidFill>
                  <a:srgbClr val="002E5B"/>
                </a:solidFill>
                <a:latin typeface="Calibri"/>
                <a:ea typeface="SB AggroOTF Medium"/>
              </a:rPr>
              <a:t>, </a:t>
            </a:r>
            <a:r>
              <a:rPr lang="ko-KR" altLang="en-US" sz="2400" b="1" dirty="0">
                <a:solidFill>
                  <a:srgbClr val="002E5B"/>
                </a:solidFill>
                <a:latin typeface="Calibri"/>
                <a:ea typeface="SB AggroOTF Medium"/>
              </a:rPr>
              <a:t>과목</a:t>
            </a:r>
            <a:r>
              <a:rPr lang="en-US" altLang="ko-KR" sz="2400" b="1" dirty="0">
                <a:solidFill>
                  <a:srgbClr val="002E5B"/>
                </a:solidFill>
                <a:latin typeface="Calibri"/>
                <a:ea typeface="SB AggroOTF Medium"/>
              </a:rPr>
              <a:t>, </a:t>
            </a:r>
            <a:r>
              <a:rPr lang="ko-KR" altLang="en-US" sz="2400" b="1" dirty="0">
                <a:solidFill>
                  <a:srgbClr val="002E5B"/>
                </a:solidFill>
                <a:latin typeface="Calibri"/>
                <a:ea typeface="SB AggroOTF Medium"/>
              </a:rPr>
              <a:t>학점 입력</a:t>
            </a:r>
            <a:endParaRPr lang="en-US" altLang="ko-KR" sz="2400" b="1" dirty="0">
              <a:solidFill>
                <a:srgbClr val="002E5B"/>
              </a:solidFill>
              <a:latin typeface="Calibri"/>
              <a:ea typeface="SB AggroOTF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이 외의 항목은 모두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“.”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입력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성적은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미산출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12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B AggroOTF Medium" panose="020B0600000101010101" charset="-127"/>
                <a:ea typeface="SB AggroOTF Medium" panose="020B0600000101010101" charset="-127"/>
              </a:rPr>
              <a:t>학교 밖 교육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 panose="020B0600000101010101" charset="-127"/>
                <a:ea typeface="SB AggroOTF Medium" panose="020B0600000101010101" charset="-127"/>
              </a:rPr>
              <a:t>안내</a:t>
            </a:r>
            <a:endParaRPr kumimoji="0" lang="ko-KR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SB AggroOTF Medium" panose="020B0600000101010101" charset="-127"/>
              <a:ea typeface="SB AggroOTF Medium" panose="020B0600000101010101" charset="-127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EC9F8093-13D9-4B9B-89AE-1CD7CF21ED5F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5DC8FE-CDC8-44C1-9C9F-545D1C496D37}"/>
              </a:ext>
            </a:extLst>
          </p:cNvPr>
          <p:cNvSpPr txBox="1"/>
          <p:nvPr/>
        </p:nvSpPr>
        <p:spPr>
          <a:xfrm>
            <a:off x="3628741" y="7225270"/>
            <a:ext cx="6019800" cy="1348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16199"/>
              </a:lnSpc>
            </a:pP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1</a:t>
            </a:r>
            <a:r>
              <a:rPr lang="ko-KR" altLang="ko-KR" sz="2400" b="0" i="0" u="none" strike="noStrike" spc="-200" dirty="0">
                <a:solidFill>
                  <a:srgbClr val="000000"/>
                </a:solidFill>
                <a:ea typeface="210 MGothic 030"/>
              </a:rPr>
              <a:t>학년</a:t>
            </a: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(2022</a:t>
            </a:r>
            <a:r>
              <a:rPr lang="ko-KR" altLang="ko-KR" sz="2400" b="0" i="0" u="none" strike="noStrike" spc="-200" dirty="0">
                <a:solidFill>
                  <a:srgbClr val="000000"/>
                </a:solidFill>
                <a:ea typeface="210 MGothic 030"/>
              </a:rPr>
              <a:t>개정교육과정</a:t>
            </a: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): </a:t>
            </a:r>
            <a:r>
              <a:rPr lang="ko-KR" altLang="ko-KR" sz="2400" b="0" i="0" u="none" strike="noStrike" spc="-200" dirty="0">
                <a:solidFill>
                  <a:srgbClr val="000000"/>
                </a:solidFill>
                <a:ea typeface="210 MGothic 030"/>
              </a:rPr>
              <a:t>교양</a:t>
            </a: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 </a:t>
            </a:r>
            <a:r>
              <a:rPr lang="ko-KR" altLang="ko-KR" sz="2400" b="0" i="0" u="none" strike="noStrike" spc="-200" dirty="0" err="1">
                <a:solidFill>
                  <a:srgbClr val="000000"/>
                </a:solidFill>
                <a:ea typeface="210 MGothic 030"/>
              </a:rPr>
              <a:t>교과군</a:t>
            </a: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, </a:t>
            </a:r>
            <a:r>
              <a:rPr lang="ko-KR" altLang="en-US" sz="2400" spc="-200" dirty="0" err="1">
                <a:solidFill>
                  <a:srgbClr val="000000"/>
                </a:solidFill>
                <a:latin typeface="210 MGothic 030"/>
              </a:rPr>
              <a:t>창체</a:t>
            </a:r>
            <a:endParaRPr lang="ko-KR" altLang="ko-KR" sz="2400" b="0" i="0" u="none" strike="noStrike" spc="-200" dirty="0">
              <a:solidFill>
                <a:srgbClr val="000000"/>
              </a:solidFill>
              <a:ea typeface="210 MGothic 030"/>
            </a:endParaRPr>
          </a:p>
          <a:p>
            <a:pPr lvl="0" algn="l">
              <a:lnSpc>
                <a:spcPct val="116199"/>
              </a:lnSpc>
            </a:pP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2~3</a:t>
            </a:r>
            <a:r>
              <a:rPr lang="ko-KR" altLang="ko-KR" sz="2400" b="0" i="0" u="none" strike="noStrike" spc="-200" dirty="0">
                <a:solidFill>
                  <a:srgbClr val="000000"/>
                </a:solidFill>
                <a:ea typeface="210 MGothic 030"/>
              </a:rPr>
              <a:t>학년</a:t>
            </a: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(2015</a:t>
            </a:r>
            <a:r>
              <a:rPr lang="ko-KR" altLang="ko-KR" sz="2400" b="0" i="0" u="none" strike="noStrike" spc="-200" dirty="0">
                <a:solidFill>
                  <a:srgbClr val="000000"/>
                </a:solidFill>
                <a:ea typeface="210 MGothic 030"/>
              </a:rPr>
              <a:t>개정교육과정</a:t>
            </a: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):</a:t>
            </a:r>
            <a:r>
              <a:rPr lang="ko-KR" altLang="ko-KR" sz="2400" b="0" i="0" u="none" strike="noStrike" spc="-200" dirty="0">
                <a:solidFill>
                  <a:srgbClr val="000000"/>
                </a:solidFill>
                <a:ea typeface="210 MGothic 030"/>
              </a:rPr>
              <a:t>진로선택과목</a:t>
            </a: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(</a:t>
            </a:r>
            <a:r>
              <a:rPr lang="ko-KR" altLang="ko-KR" sz="2400" b="0" i="0" u="none" strike="noStrike" spc="-200" dirty="0">
                <a:solidFill>
                  <a:srgbClr val="000000"/>
                </a:solidFill>
                <a:ea typeface="210 MGothic 030"/>
              </a:rPr>
              <a:t>전문교과</a:t>
            </a: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 , </a:t>
            </a:r>
            <a:r>
              <a:rPr lang="ko-KR" altLang="ko-KR" sz="2400" b="0" i="0" u="none" strike="noStrike" spc="-200" dirty="0">
                <a:solidFill>
                  <a:srgbClr val="000000"/>
                </a:solidFill>
                <a:ea typeface="210 MGothic 030"/>
              </a:rPr>
              <a:t>고시외과목</a:t>
            </a: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),  </a:t>
            </a:r>
            <a:r>
              <a:rPr lang="ko-KR" altLang="ko-KR" sz="2400" b="0" i="0" u="none" strike="noStrike" spc="-200" dirty="0">
                <a:solidFill>
                  <a:srgbClr val="000000"/>
                </a:solidFill>
                <a:ea typeface="210 MGothic 030"/>
              </a:rPr>
              <a:t>교양교과군</a:t>
            </a:r>
            <a:r>
              <a:rPr lang="en-US" altLang="ko-KR" sz="2400" b="0" i="0" u="none" strike="noStrike" spc="-200" dirty="0">
                <a:solidFill>
                  <a:srgbClr val="000000"/>
                </a:solidFill>
                <a:latin typeface="210 MGothic 030"/>
              </a:rPr>
              <a:t>,  </a:t>
            </a:r>
            <a:r>
              <a:rPr lang="ko-KR" altLang="en-US" sz="2400" b="0" i="0" u="none" strike="noStrike" spc="-200" dirty="0" err="1">
                <a:solidFill>
                  <a:srgbClr val="000000"/>
                </a:solidFill>
                <a:ea typeface="210 MGothic 030"/>
              </a:rPr>
              <a:t>창체</a:t>
            </a:r>
            <a:endParaRPr lang="ko-KR" altLang="ko-KR" sz="2400" b="0" i="0" u="none" strike="noStrike" spc="-200" dirty="0">
              <a:solidFill>
                <a:srgbClr val="000000"/>
              </a:solidFill>
              <a:ea typeface="210 MGothic 03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0225FE-CC46-4E60-9302-703D5680EC8E}"/>
              </a:ext>
            </a:extLst>
          </p:cNvPr>
          <p:cNvSpPr txBox="1"/>
          <p:nvPr/>
        </p:nvSpPr>
        <p:spPr>
          <a:xfrm>
            <a:off x="3536989" y="3590407"/>
            <a:ext cx="3943375" cy="1895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적용 대상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800" b="1" dirty="0">
              <a:solidFill>
                <a:srgbClr val="002E5B"/>
              </a:solidFill>
              <a:latin typeface="Calibri"/>
              <a:ea typeface="SB AggroOTF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>
                <a:solidFill>
                  <a:srgbClr val="002E5B"/>
                </a:solidFill>
                <a:latin typeface="Calibri"/>
                <a:ea typeface="SB AggroOTF Medium"/>
              </a:rPr>
              <a:t>일반계고</a:t>
            </a:r>
            <a:r>
              <a:rPr lang="en-US" altLang="ko-KR" sz="2400" b="1" dirty="0">
                <a:solidFill>
                  <a:srgbClr val="002E5B"/>
                </a:solidFill>
                <a:latin typeface="Calibri"/>
                <a:ea typeface="SB AggroOTF Medium"/>
              </a:rPr>
              <a:t>(</a:t>
            </a:r>
            <a:r>
              <a:rPr lang="ko-KR" altLang="en-US" sz="2400" b="1" dirty="0" err="1">
                <a:solidFill>
                  <a:srgbClr val="002E5B"/>
                </a:solidFill>
                <a:latin typeface="Calibri"/>
                <a:ea typeface="SB AggroOTF Medium"/>
              </a:rPr>
              <a:t>일반고</a:t>
            </a:r>
            <a:r>
              <a:rPr lang="en-US" altLang="ko-KR" sz="2400" b="1" dirty="0">
                <a:solidFill>
                  <a:srgbClr val="002E5B"/>
                </a:solidFill>
                <a:latin typeface="Calibri"/>
                <a:ea typeface="SB AggroOTF Medium"/>
              </a:rPr>
              <a:t>, </a:t>
            </a:r>
            <a:r>
              <a:rPr lang="ko-KR" altLang="en-US" sz="2400" b="1" dirty="0">
                <a:solidFill>
                  <a:srgbClr val="002E5B"/>
                </a:solidFill>
                <a:latin typeface="Calibri"/>
                <a:ea typeface="SB AggroOTF Medium"/>
              </a:rPr>
              <a:t>특목고</a:t>
            </a:r>
            <a:r>
              <a:rPr lang="en-US" altLang="ko-KR" sz="2400" b="1" dirty="0">
                <a:solidFill>
                  <a:srgbClr val="002E5B"/>
                </a:solidFill>
                <a:latin typeface="Calibri"/>
                <a:ea typeface="SB AggroOTF Medium"/>
              </a:rPr>
              <a:t>) </a:t>
            </a:r>
            <a:r>
              <a:rPr lang="ko-KR" altLang="en-US" sz="2400" b="1" dirty="0">
                <a:solidFill>
                  <a:srgbClr val="002E5B"/>
                </a:solidFill>
                <a:latin typeface="Calibri"/>
                <a:ea typeface="SB AggroOTF Medium"/>
              </a:rPr>
              <a:t>재학생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62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41097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1)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학교 규정 및 체제 정비</a:t>
            </a:r>
            <a:r>
              <a:rPr lang="en-US" altLang="ko-KR" sz="3600" b="1" i="0" u="none" strike="noStrike" dirty="0">
                <a:solidFill>
                  <a:srgbClr val="002E5B"/>
                </a:solidFill>
                <a:ea typeface="SB AggroOTF Medium"/>
              </a:rPr>
              <a:t>-</a:t>
            </a:r>
            <a:r>
              <a:rPr lang="en-US" altLang="ko-KR" sz="4500" b="1" i="0" u="none" strike="noStrike" dirty="0">
                <a:solidFill>
                  <a:srgbClr val="002E5B"/>
                </a:solidFill>
                <a:ea typeface="SB AggroOTF Medium"/>
              </a:rPr>
              <a:t> </a:t>
            </a:r>
            <a:r>
              <a:rPr lang="ko-KR" altLang="en-US" sz="3600" b="1" i="0" u="none" strike="noStrike" dirty="0">
                <a:solidFill>
                  <a:srgbClr val="002E5B"/>
                </a:solidFill>
                <a:ea typeface="SB AggroOTF Medium"/>
              </a:rPr>
              <a:t>총 이수 학점 및 졸업에 관한 사항</a:t>
            </a:r>
            <a:endParaRPr lang="ko-KR" sz="45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【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예시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】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 규칙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(2025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학년도 이후 입학생 기준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D483481-901E-476E-A18D-7CA735B67B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83" y="4506754"/>
            <a:ext cx="12620634" cy="4632431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8805B0E5-6602-52BB-1BE9-E1F794AAE6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19392" y="889000"/>
            <a:ext cx="1662108" cy="1041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5E514A-AC99-7495-0D02-1DC88CCE6D42}"/>
              </a:ext>
            </a:extLst>
          </p:cNvPr>
          <p:cNvSpPr txBox="1"/>
          <p:nvPr/>
        </p:nvSpPr>
        <p:spPr>
          <a:xfrm>
            <a:off x="155448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8~9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176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76127-0F07-DE3F-14BE-0EC18629E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D1A798B-D5CD-E204-82EE-3EAC5633A90E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2248379-0D8F-F646-6761-24F4BEF7D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B7FBFE-26E6-7EFE-97F8-31B0E165E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F9838B9-406E-3B3E-BF24-AE19192A6A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8656BA7-A613-0F58-435F-4AF30C30C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687" y="55245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E9A7089-609A-116D-AE71-89DE949E5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34373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CCBB04A-7D66-EBA6-9E63-6F92135A54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133599" y="2223770"/>
            <a:ext cx="15024100" cy="70358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20B9C54-8216-4986-9F4B-3638CAC4FF3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7A70FF0A-22AC-FD65-5609-794170B0EAF3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고교학점제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안정적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운영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을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위한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학교 지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원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설명회</a:t>
            </a:r>
            <a:endParaRPr kumimoji="0" lang="en-US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7DC56C47-393A-8891-12A5-AE559AFD1C77}"/>
              </a:ext>
            </a:extLst>
          </p:cNvPr>
          <p:cNvSpPr txBox="1"/>
          <p:nvPr/>
        </p:nvSpPr>
        <p:spPr>
          <a:xfrm>
            <a:off x="2441574" y="403225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D462F6DF-4B36-FDF1-635D-1510486CFE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25950" y="168746"/>
            <a:ext cx="1295190" cy="1894216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0D5ED1F1-A036-0DAF-4C9A-DAADA0C43BBE}"/>
              </a:ext>
            </a:extLst>
          </p:cNvPr>
          <p:cNvSpPr txBox="1"/>
          <p:nvPr/>
        </p:nvSpPr>
        <p:spPr>
          <a:xfrm>
            <a:off x="2209800" y="800100"/>
            <a:ext cx="153162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대학 연계 공동교육과정과 학교 밖 교육의 차이점</a:t>
            </a:r>
            <a:endParaRPr kumimoji="0" lang="ko-KR" altLang="ko-KR" sz="6000" b="1" i="0" u="none" strike="noStrike" kern="1200" cap="none" spc="-15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5982027-2956-4E51-9277-ED8A7E5FF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905" y="4902645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5B3C91EC-38A7-4DCE-96CD-E6C928481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0" y="5467659"/>
            <a:ext cx="29150360" cy="83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D6B4B2FD-03E0-4AA3-9D9F-9BC04FB17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810055"/>
              </p:ext>
            </p:extLst>
          </p:nvPr>
        </p:nvGraphicFramePr>
        <p:xfrm>
          <a:off x="2209674" y="2609850"/>
          <a:ext cx="14930130" cy="6192110"/>
        </p:xfrm>
        <a:graphic>
          <a:graphicData uri="http://schemas.openxmlformats.org/drawingml/2006/table">
            <a:tbl>
              <a:tblPr/>
              <a:tblGrid>
                <a:gridCol w="2641944">
                  <a:extLst>
                    <a:ext uri="{9D8B030D-6E8A-4147-A177-3AD203B41FA5}">
                      <a16:colId xmlns:a16="http://schemas.microsoft.com/office/drawing/2014/main" val="2694637489"/>
                    </a:ext>
                  </a:extLst>
                </a:gridCol>
                <a:gridCol w="5913549">
                  <a:extLst>
                    <a:ext uri="{9D8B030D-6E8A-4147-A177-3AD203B41FA5}">
                      <a16:colId xmlns:a16="http://schemas.microsoft.com/office/drawing/2014/main" val="346755703"/>
                    </a:ext>
                  </a:extLst>
                </a:gridCol>
                <a:gridCol w="6374637">
                  <a:extLst>
                    <a:ext uri="{9D8B030D-6E8A-4147-A177-3AD203B41FA5}">
                      <a16:colId xmlns:a16="http://schemas.microsoft.com/office/drawing/2014/main" val="2083917876"/>
                    </a:ext>
                  </a:extLst>
                </a:gridCol>
              </a:tblGrid>
              <a:tr h="219722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4000" b="1" kern="0" spc="-70" dirty="0">
                        <a:solidFill>
                          <a:srgbClr val="000000"/>
                        </a:solidFill>
                        <a:effectLst/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507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507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2024. </a:t>
                      </a:r>
                      <a:r>
                        <a:rPr lang="ko-KR" altLang="en-US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대학 연계 공동교육과정</a:t>
                      </a:r>
                      <a:r>
                        <a:rPr lang="en-US" altLang="ko-KR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[</a:t>
                      </a:r>
                      <a:r>
                        <a:rPr lang="ko-KR" altLang="en-US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폐지</a:t>
                      </a:r>
                      <a:r>
                        <a:rPr lang="en-US" altLang="ko-KR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]</a:t>
                      </a:r>
                      <a:endParaRPr lang="ko-KR" altLang="en-US" sz="4000" b="1" kern="0" spc="0" dirty="0">
                        <a:solidFill>
                          <a:srgbClr val="FF0000"/>
                        </a:solidFill>
                        <a:effectLst/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507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507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A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2025. </a:t>
                      </a:r>
                      <a:r>
                        <a:rPr lang="ko-KR" altLang="en-US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학교 밖 교육</a:t>
                      </a:r>
                      <a:r>
                        <a:rPr lang="en-US" altLang="ko-KR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[</a:t>
                      </a:r>
                      <a:r>
                        <a:rPr lang="ko-KR" altLang="en-US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확대</a:t>
                      </a:r>
                      <a:r>
                        <a:rPr lang="en-US" altLang="ko-KR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]</a:t>
                      </a:r>
                      <a:r>
                        <a:rPr lang="ko-KR" altLang="en-US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 </a:t>
                      </a:r>
                      <a:endParaRPr lang="ko-KR" altLang="en-US" sz="4000" b="1" kern="0" spc="0" dirty="0">
                        <a:solidFill>
                          <a:srgbClr val="FF0000"/>
                        </a:solidFill>
                        <a:effectLst/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1590" cap="flat" cmpd="sng" algn="ctr">
                      <a:solidFill>
                        <a:srgbClr val="507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507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497849"/>
                  </a:ext>
                </a:extLst>
              </a:tr>
              <a:tr h="184782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0" b="1" kern="0" spc="-70">
                          <a:solidFill>
                            <a:srgbClr val="00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과목 개설</a:t>
                      </a:r>
                      <a:endParaRPr lang="ko-KR" altLang="en-US" sz="4000" b="1" kern="0" spc="0">
                        <a:solidFill>
                          <a:srgbClr val="000000"/>
                        </a:solidFill>
                        <a:effectLst/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507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0" b="1" kern="0" spc="-70" dirty="0">
                          <a:solidFill>
                            <a:srgbClr val="00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창의적 체험활동 </a:t>
                      </a:r>
                      <a:endParaRPr lang="ko-KR" altLang="en-US" sz="4000" b="1" kern="0" spc="0" dirty="0">
                        <a:solidFill>
                          <a:srgbClr val="000000"/>
                        </a:solidFill>
                        <a:effectLst/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507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0" b="1" kern="0" spc="-70" dirty="0">
                          <a:solidFill>
                            <a:srgbClr val="00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창의적 체험활동 및 </a:t>
                      </a:r>
                      <a:r>
                        <a:rPr lang="ko-KR" altLang="en-US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교과</a:t>
                      </a:r>
                      <a:r>
                        <a:rPr lang="ko-KR" altLang="en-US" sz="4000" b="1" kern="0" spc="-70" dirty="0">
                          <a:solidFill>
                            <a:srgbClr val="00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 개설</a:t>
                      </a:r>
                      <a:endParaRPr lang="ko-KR" altLang="en-US" sz="4000" b="1" kern="0" spc="0" dirty="0">
                        <a:solidFill>
                          <a:srgbClr val="000000"/>
                        </a:solidFill>
                        <a:effectLst/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507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81567"/>
                  </a:ext>
                </a:extLst>
              </a:tr>
              <a:tr h="214706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0" b="1" kern="0" spc="-70">
                          <a:solidFill>
                            <a:srgbClr val="00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학점 이수</a:t>
                      </a:r>
                      <a:endParaRPr lang="ko-KR" altLang="en-US" sz="4000" b="1" kern="0" spc="0">
                        <a:solidFill>
                          <a:srgbClr val="000000"/>
                        </a:solidFill>
                        <a:effectLst/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0" b="1" kern="0" spc="-70" dirty="0">
                          <a:solidFill>
                            <a:srgbClr val="00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학점 이수 없음</a:t>
                      </a:r>
                      <a:endParaRPr lang="ko-KR" altLang="en-US" sz="4000" b="1" kern="0" spc="0" dirty="0">
                        <a:solidFill>
                          <a:srgbClr val="000000"/>
                        </a:solidFill>
                        <a:effectLst/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4000" b="1" kern="0" spc="-70" dirty="0">
                          <a:solidFill>
                            <a:srgbClr val="FF0000"/>
                          </a:solidFill>
                          <a:effectLst/>
                          <a:latin typeface="Pretendard Light" panose="020B0600000101010101" charset="-127"/>
                          <a:ea typeface="Pretendard Light" panose="020B0600000101010101" charset="-127"/>
                        </a:rPr>
                        <a:t>학점 이수</a:t>
                      </a:r>
                      <a:endParaRPr lang="ko-KR" altLang="en-US" sz="4000" b="1" kern="0" spc="0" dirty="0">
                        <a:solidFill>
                          <a:srgbClr val="FF0000"/>
                        </a:solidFill>
                        <a:effectLst/>
                        <a:latin typeface="Pretendard Light" panose="020B0600000101010101" charset="-127"/>
                        <a:ea typeface="Pretendard Light" panose="020B0600000101010101" charset="-127"/>
                      </a:endParaRPr>
                    </a:p>
                  </a:txBody>
                  <a:tcPr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068371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B92E11C9-BF99-4C22-A681-B33901EDA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674" y="2170776"/>
            <a:ext cx="45330056" cy="247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101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15A2E-EB95-96C3-4FC7-CDA29A66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873D21A-B99B-5232-0AC0-ABB68FA505C0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C07183C-3FEF-ADDC-8BE5-EA80A5F8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1ABDDF-3F64-4019-D3CF-2957D25B3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5AB1A1A-D316-813F-7DC7-ECDD74D4AA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28F2A18-312B-2715-7094-AB0E65068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55245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1D0951D-BC46-8250-F6C2-BBF484879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3BB34B7-5822-1C92-29FC-9BE6AB8C65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133600" y="2336552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318F783-49D9-6FD7-E780-70E5AD9A3137}"/>
              </a:ext>
            </a:extLst>
          </p:cNvPr>
          <p:cNvSpPr txBox="1"/>
          <p:nvPr/>
        </p:nvSpPr>
        <p:spPr>
          <a:xfrm>
            <a:off x="2546349" y="7975600"/>
            <a:ext cx="14560551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R="0" lvl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ko-KR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E46A886-F619-E538-5CC1-01F7C89DA294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960455A-5453-FB89-FFA0-ACBA41CAAF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A4CEEB89-FF9B-9134-4119-B09E97B10AE3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59710D1-0CE6-3C18-CC0E-7F5C45807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5926CBFE-E1F7-4417-8BBC-71B85C1C61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8450" y="4133974"/>
            <a:ext cx="2832100" cy="3784600"/>
          </a:xfrm>
          <a:prstGeom prst="rect">
            <a:avLst/>
          </a:prstGeom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id="{24214089-27F6-41F0-A732-7A4B2A62715F}"/>
              </a:ext>
            </a:extLst>
          </p:cNvPr>
          <p:cNvSpPr txBox="1"/>
          <p:nvPr/>
        </p:nvSpPr>
        <p:spPr>
          <a:xfrm>
            <a:off x="6362700" y="2997448"/>
            <a:ext cx="10744200" cy="460985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학교 밖 교육 기관에서 보내온 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‘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교과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’,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 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‘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과목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’, ‘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학점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’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입력하고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,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 이 외의 항목은 모두 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“.”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을 입력함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.</a:t>
            </a:r>
          </a:p>
          <a:p>
            <a:pPr lvl="0">
              <a:lnSpc>
                <a:spcPct val="99600"/>
              </a:lnSpc>
            </a:pPr>
            <a:endParaRPr lang="en-US" altLang="ko-KR" sz="4000" b="1" spc="-300" dirty="0">
              <a:solidFill>
                <a:srgbClr val="1F1E1E"/>
              </a:solidFill>
              <a:ea typeface="210 MGothic 060"/>
            </a:endParaRPr>
          </a:p>
          <a:p>
            <a:pPr lvl="0">
              <a:lnSpc>
                <a:spcPct val="99600"/>
              </a:lnSpc>
            </a:pP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과목별 세부능력 및 특기사항에는 객관적 교육내용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(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과목명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, 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이수학점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, 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객관적 학습내용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)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만을 입력</a:t>
            </a:r>
            <a:endParaRPr lang="en-US" altLang="ko-KR" sz="4000" b="1" spc="-300" dirty="0">
              <a:solidFill>
                <a:srgbClr val="1F1E1E"/>
              </a:solidFill>
              <a:ea typeface="210 MGothic 060"/>
            </a:endParaRPr>
          </a:p>
          <a:p>
            <a:pPr lvl="0">
              <a:lnSpc>
                <a:spcPct val="99600"/>
              </a:lnSpc>
            </a:pPr>
            <a:endParaRPr lang="en-US" altLang="ko-KR" sz="4000" b="1" spc="-300" dirty="0">
              <a:solidFill>
                <a:srgbClr val="1F1E1E"/>
              </a:solidFill>
              <a:ea typeface="210 MGothic 060"/>
            </a:endParaRPr>
          </a:p>
          <a:p>
            <a:pPr lvl="0">
              <a:lnSpc>
                <a:spcPct val="99600"/>
              </a:lnSpc>
            </a:pP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(2025. </a:t>
            </a:r>
            <a:r>
              <a:rPr lang="ko-KR" altLang="en-US" sz="4000" b="1" spc="-300" dirty="0">
                <a:solidFill>
                  <a:srgbClr val="1F1E1E"/>
                </a:solidFill>
                <a:ea typeface="210 MGothic 060"/>
              </a:rPr>
              <a:t>학교생활기록부 기재요령 참고</a:t>
            </a:r>
            <a:r>
              <a:rPr lang="en-US" altLang="ko-KR" sz="4000" b="1" spc="-300" dirty="0">
                <a:solidFill>
                  <a:srgbClr val="1F1E1E"/>
                </a:solidFill>
                <a:ea typeface="210 MGothic 060"/>
              </a:rPr>
              <a:t>)</a:t>
            </a:r>
            <a:endParaRPr lang="ko-KR" altLang="ko-KR" sz="4000" b="1" dirty="0">
              <a:solidFill>
                <a:srgbClr val="1F1E1E"/>
              </a:solidFill>
              <a:ea typeface="210 MGothic 060"/>
            </a:endParaRPr>
          </a:p>
          <a:p>
            <a:pPr lvl="0" algn="l">
              <a:lnSpc>
                <a:spcPct val="99600"/>
              </a:lnSpc>
            </a:pPr>
            <a:endParaRPr lang="en-US" altLang="ko-KR" sz="3200" b="1" i="0" u="none" strike="noStrike" spc="-300" dirty="0">
              <a:solidFill>
                <a:srgbClr val="1F1E1E"/>
              </a:solidFill>
              <a:ea typeface="210 MGothic 060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99E90104-FB32-461B-B246-F70433310FC5}"/>
              </a:ext>
            </a:extLst>
          </p:cNvPr>
          <p:cNvSpPr txBox="1"/>
          <p:nvPr/>
        </p:nvSpPr>
        <p:spPr>
          <a:xfrm>
            <a:off x="1206500" y="800099"/>
            <a:ext cx="17500600" cy="96635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srgbClr val="FF0000"/>
                </a:solidFill>
                <a:latin typeface="SB AggroOTF Medium"/>
                <a:ea typeface="SB AggroOTF Medium"/>
              </a:rPr>
              <a:t>학교 밖 교육</a:t>
            </a:r>
            <a:r>
              <a:rPr lang="ko-KR" altLang="en-US" sz="6000" b="1" dirty="0">
                <a:solidFill>
                  <a:srgbClr val="002E5B"/>
                </a:solidFill>
                <a:latin typeface="SB AggroOTF Medium"/>
                <a:ea typeface="SB AggroOTF Medium"/>
              </a:rPr>
              <a:t>의 </a:t>
            </a:r>
            <a:r>
              <a:rPr lang="ko-KR" altLang="en-US" sz="6000" b="1" dirty="0">
                <a:solidFill>
                  <a:srgbClr val="00B0F0"/>
                </a:solidFill>
                <a:latin typeface="SB AggroOTF Medium"/>
                <a:ea typeface="SB AggroOTF Medium"/>
              </a:rPr>
              <a:t>생활기록부</a:t>
            </a:r>
            <a:r>
              <a:rPr lang="ko-KR" altLang="en-US" sz="6000" b="1" dirty="0">
                <a:solidFill>
                  <a:srgbClr val="002E5B"/>
                </a:solidFill>
                <a:latin typeface="SB AggroOTF Medium"/>
                <a:ea typeface="SB AggroOTF Medium"/>
              </a:rPr>
              <a:t> 기재</a:t>
            </a:r>
            <a:endParaRPr kumimoji="0" lang="ko-KR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3359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15A2E-EB95-96C3-4FC7-CDA29A66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873D21A-B99B-5232-0AC0-ABB68FA505C0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C07183C-3FEF-ADDC-8BE5-EA80A5F8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1ABDDF-3F64-4019-D3CF-2957D25B3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5AB1A1A-D316-813F-7DC7-ECDD74D4AA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28F2A18-312B-2715-7094-AB0E65068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55245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1D0951D-BC46-8250-F6C2-BBF484879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3BB34B7-5822-1C92-29FC-9BE6AB8C65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21609" y="268097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318F783-49D9-6FD7-E780-70E5AD9A3137}"/>
              </a:ext>
            </a:extLst>
          </p:cNvPr>
          <p:cNvSpPr txBox="1"/>
          <p:nvPr/>
        </p:nvSpPr>
        <p:spPr>
          <a:xfrm>
            <a:off x="2546349" y="7975600"/>
            <a:ext cx="14560551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R="0" lvl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ko-KR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E46A886-F619-E538-5CC1-01F7C89DA294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960455A-5453-FB89-FFA0-ACBA41CAAF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A4CEEB89-FF9B-9134-4119-B09E97B10AE3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59710D1-0CE6-3C18-CC0E-7F5C458074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3EF9FC33-2E7F-27BC-7A71-A0ADBDF69521}"/>
              </a:ext>
            </a:extLst>
          </p:cNvPr>
          <p:cNvSpPr txBox="1"/>
          <p:nvPr/>
        </p:nvSpPr>
        <p:spPr>
          <a:xfrm>
            <a:off x="1206500" y="800099"/>
            <a:ext cx="17500600" cy="966355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srgbClr val="FF0000"/>
                </a:solidFill>
                <a:latin typeface="SB AggroOTF Medium"/>
                <a:ea typeface="SB AggroOTF Medium"/>
              </a:rPr>
              <a:t>학교 밖 교육</a:t>
            </a:r>
            <a:r>
              <a:rPr lang="ko-KR" altLang="en-US" sz="6000" b="1" dirty="0">
                <a:solidFill>
                  <a:srgbClr val="002E5B"/>
                </a:solidFill>
                <a:latin typeface="SB AggroOTF Medium"/>
                <a:ea typeface="SB AggroOTF Medium"/>
              </a:rPr>
              <a:t>의 </a:t>
            </a:r>
            <a:r>
              <a:rPr lang="ko-KR" altLang="en-US" sz="6000" b="1" dirty="0">
                <a:solidFill>
                  <a:srgbClr val="00B0F0"/>
                </a:solidFill>
                <a:latin typeface="SB AggroOTF Medium"/>
                <a:ea typeface="SB AggroOTF Medium"/>
              </a:rPr>
              <a:t>생활기록부</a:t>
            </a:r>
            <a:r>
              <a:rPr lang="ko-KR" altLang="en-US" sz="6000" b="1" dirty="0">
                <a:solidFill>
                  <a:srgbClr val="002E5B"/>
                </a:solidFill>
                <a:latin typeface="SB AggroOTF Medium"/>
                <a:ea typeface="SB AggroOTF Medium"/>
              </a:rPr>
              <a:t> 기재 예시</a:t>
            </a:r>
            <a:endParaRPr kumimoji="0" lang="ko-KR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24214089-27F6-41F0-A732-7A4B2A62715F}"/>
              </a:ext>
            </a:extLst>
          </p:cNvPr>
          <p:cNvSpPr txBox="1"/>
          <p:nvPr/>
        </p:nvSpPr>
        <p:spPr>
          <a:xfrm>
            <a:off x="6174196" y="3199245"/>
            <a:ext cx="10739029" cy="406490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2800" b="1" i="0" u="none" strike="noStrike" spc="-200" dirty="0">
                <a:solidFill>
                  <a:srgbClr val="3A4CA8"/>
                </a:solidFill>
                <a:latin typeface="210 MGothic 060"/>
              </a:rPr>
              <a:t>*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항공우주학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기초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탐구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: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학교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밖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교육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(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대학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)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을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통해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2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학점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이수함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.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태양계의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행성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,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별의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진화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,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우주의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구조에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대한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기초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개념을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바탕으로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별자리와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망원경을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이용한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천체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관측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방법을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학습함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.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또한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로켓이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뉴턴의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제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3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법칙에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따라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추진되는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원리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,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고체와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액체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연료의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차이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,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다단계로켓의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작동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방식에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en-US" sz="3200" b="1" spc="-200" dirty="0">
                <a:solidFill>
                  <a:srgbClr val="3A4CA8"/>
                </a:solidFill>
                <a:latin typeface="210 MGothic 060"/>
              </a:rPr>
              <a:t>대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한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학습을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바탕으로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위성이나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우주선을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궤도에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올리기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위한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로켓의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구조와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발사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과정에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대한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실제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적용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사례를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 </a:t>
            </a:r>
            <a:r>
              <a:rPr lang="ko-KR" altLang="ko-KR" sz="3200" b="1" i="0" u="none" strike="noStrike" spc="-200" dirty="0">
                <a:solidFill>
                  <a:srgbClr val="3A4CA8"/>
                </a:solidFill>
                <a:ea typeface="210 MGothic 060"/>
              </a:rPr>
              <a:t>배움</a:t>
            </a:r>
            <a:r>
              <a:rPr lang="en-US" altLang="ko-KR" sz="3200" b="1" i="0" u="none" strike="noStrike" spc="-200" dirty="0">
                <a:solidFill>
                  <a:srgbClr val="3A4CA8"/>
                </a:solidFill>
                <a:latin typeface="210 MGothic 060"/>
              </a:rPr>
              <a:t> </a:t>
            </a:r>
          </a:p>
          <a:p>
            <a:pPr lvl="0" algn="l">
              <a:lnSpc>
                <a:spcPct val="99600"/>
              </a:lnSpc>
            </a:pPr>
            <a:endParaRPr lang="en-US" altLang="ko-KR" sz="3200" spc="-200" dirty="0">
              <a:solidFill>
                <a:srgbClr val="3A4CA8"/>
              </a:solidFill>
              <a:latin typeface="210 MGothic 060"/>
            </a:endParaRPr>
          </a:p>
          <a:p>
            <a:pPr lvl="0" algn="l">
              <a:lnSpc>
                <a:spcPct val="99600"/>
              </a:lnSpc>
            </a:pPr>
            <a:r>
              <a:rPr lang="en-US" altLang="ko-KR" sz="3200" b="1" i="0" u="none" strike="noStrike" spc="-200" dirty="0">
                <a:solidFill>
                  <a:srgbClr val="002060"/>
                </a:solidFill>
                <a:latin typeface="210 MGothic 060"/>
              </a:rPr>
              <a:t>* </a:t>
            </a:r>
            <a:r>
              <a:rPr lang="ko-KR" altLang="en-US" sz="3200" b="1" i="0" u="none" strike="noStrike" spc="-200" dirty="0">
                <a:solidFill>
                  <a:srgbClr val="002060"/>
                </a:solidFill>
                <a:latin typeface="210 MGothic 060"/>
              </a:rPr>
              <a:t>과목명 앞에 별표</a:t>
            </a:r>
            <a:r>
              <a:rPr lang="en-US" altLang="ko-KR" sz="3200" b="1" i="0" u="none" strike="noStrike" spc="-200" dirty="0">
                <a:solidFill>
                  <a:srgbClr val="002060"/>
                </a:solidFill>
                <a:latin typeface="210 MGothic 060"/>
              </a:rPr>
              <a:t>(*)</a:t>
            </a:r>
            <a:r>
              <a:rPr lang="ko-KR" altLang="en-US" sz="3200" b="1" i="0" u="none" strike="noStrike" spc="-200" dirty="0">
                <a:solidFill>
                  <a:srgbClr val="002060"/>
                </a:solidFill>
                <a:latin typeface="210 MGothic 060"/>
              </a:rPr>
              <a:t>가 붙는 과목은 고교</a:t>
            </a:r>
            <a:r>
              <a:rPr lang="en-US" altLang="ko-KR" sz="3200" b="1" i="0" u="none" strike="noStrike" spc="-200" dirty="0">
                <a:solidFill>
                  <a:srgbClr val="002060"/>
                </a:solidFill>
                <a:latin typeface="210 MGothic 060"/>
              </a:rPr>
              <a:t>-</a:t>
            </a:r>
            <a:r>
              <a:rPr lang="ko-KR" altLang="en-US" sz="3200" b="1" i="0" u="none" strike="noStrike" spc="-200" dirty="0">
                <a:solidFill>
                  <a:srgbClr val="002060"/>
                </a:solidFill>
                <a:latin typeface="210 MGothic 060"/>
              </a:rPr>
              <a:t>대학 연계 학점 인정 과목임</a:t>
            </a:r>
            <a:endParaRPr lang="en-US" altLang="ko-KR" sz="3200" b="1" i="0" u="none" strike="noStrike" spc="-200" dirty="0">
              <a:solidFill>
                <a:srgbClr val="002060"/>
              </a:solidFill>
              <a:latin typeface="210 MGothic 060"/>
            </a:endParaRP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B8655B87-2A1B-47D3-B0B2-F2BA7F2CE2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550" y="3759778"/>
            <a:ext cx="3528152" cy="27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011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60" y="717550"/>
            <a:ext cx="16725900" cy="8851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0" y="1460500"/>
            <a:ext cx="12103100" cy="25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95500" y="4914900"/>
            <a:ext cx="4584699" cy="2044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4499"/>
              </a:lnSpc>
            </a:pP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과목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(1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학년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-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교양교과군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2~3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학년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-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보통교과의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진로선택과목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,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전문교과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I,II,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고시외과목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)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및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창의적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체험활동으로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운영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0" y="4533900"/>
            <a:ext cx="5321300" cy="254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452100" y="4864100"/>
            <a:ext cx="6159500" cy="158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4499"/>
              </a:lnSpc>
            </a:pPr>
            <a:r>
              <a:rPr lang="ko-KR" sz="2800" b="1" i="0" u="sng" strike="noStrike" dirty="0">
                <a:solidFill>
                  <a:srgbClr val="142DE6">
                    <a:alpha val="80000"/>
                  </a:srgbClr>
                </a:solidFill>
                <a:ea typeface="Pretendard Regular"/>
              </a:rPr>
              <a:t>고교</a:t>
            </a:r>
            <a:r>
              <a:rPr lang="en-US" sz="2800" b="1" i="0" u="sng" strike="noStrike" dirty="0">
                <a:solidFill>
                  <a:srgbClr val="142DE6">
                    <a:alpha val="80000"/>
                  </a:srgbClr>
                </a:solidFill>
                <a:latin typeface="Pretendard Regular"/>
              </a:rPr>
              <a:t>-</a:t>
            </a:r>
            <a:r>
              <a:rPr lang="ko-KR" sz="2800" b="1" i="0" u="sng" strike="noStrike" dirty="0">
                <a:solidFill>
                  <a:srgbClr val="142DE6">
                    <a:alpha val="80000"/>
                  </a:srgbClr>
                </a:solidFill>
                <a:ea typeface="Pretendard Regular"/>
              </a:rPr>
              <a:t>대학</a:t>
            </a:r>
            <a:r>
              <a:rPr lang="en-US" sz="2800" b="1" i="0" u="sng" strike="noStrike" dirty="0">
                <a:solidFill>
                  <a:srgbClr val="142DE6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1" i="0" u="sng" strike="noStrike" dirty="0">
                <a:solidFill>
                  <a:srgbClr val="142DE6">
                    <a:alpha val="80000"/>
                  </a:srgbClr>
                </a:solidFill>
                <a:ea typeface="Pretendard Regular"/>
              </a:rPr>
              <a:t>연계</a:t>
            </a:r>
            <a:r>
              <a:rPr lang="en-US" sz="2800" b="1" i="0" u="sng" strike="noStrike" dirty="0">
                <a:solidFill>
                  <a:srgbClr val="142DE6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1" i="0" u="sng" strike="noStrike" dirty="0">
                <a:solidFill>
                  <a:srgbClr val="142DE6">
                    <a:alpha val="80000"/>
                  </a:srgbClr>
                </a:solidFill>
                <a:ea typeface="Pretendard Regular"/>
              </a:rPr>
              <a:t>학점</a:t>
            </a:r>
            <a:r>
              <a:rPr lang="en-US" sz="2800" b="1" i="0" u="sng" strike="noStrike" dirty="0">
                <a:solidFill>
                  <a:srgbClr val="142DE6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1" i="0" u="sng" strike="noStrike" dirty="0">
                <a:solidFill>
                  <a:srgbClr val="142DE6">
                    <a:alpha val="80000"/>
                  </a:srgbClr>
                </a:solidFill>
                <a:ea typeface="Pretendard Regular"/>
              </a:rPr>
              <a:t>인정</a:t>
            </a:r>
            <a:r>
              <a:rPr lang="en-US" sz="2800" b="1" i="0" u="sng" strike="noStrike" dirty="0">
                <a:solidFill>
                  <a:srgbClr val="142DE6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1" i="0" u="sng" strike="noStrike" dirty="0">
                <a:solidFill>
                  <a:srgbClr val="142DE6">
                    <a:alpha val="80000"/>
                  </a:srgbClr>
                </a:solidFill>
                <a:ea typeface="Pretendard Regular"/>
              </a:rPr>
              <a:t>과목</a:t>
            </a:r>
            <a:endParaRPr lang="en-US" altLang="ko-KR" sz="2800" b="1" i="0" u="sng" strike="noStrike" dirty="0">
              <a:solidFill>
                <a:srgbClr val="142DE6">
                  <a:alpha val="80000"/>
                </a:srgbClr>
              </a:solidFill>
              <a:ea typeface="Pretendard Regular"/>
            </a:endParaRPr>
          </a:p>
          <a:p>
            <a:pPr lvl="0" algn="ctr">
              <a:lnSpc>
                <a:spcPct val="124499"/>
              </a:lnSpc>
            </a:pP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(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대학의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전문성을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바탕으로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고등학교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</a:p>
          <a:p>
            <a:pPr lvl="0" algn="ctr">
              <a:lnSpc>
                <a:spcPct val="124499"/>
              </a:lnSpc>
            </a:pP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심화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단계에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해당하는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내용을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선별하여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</a:p>
          <a:p>
            <a:pPr lvl="0" algn="ctr">
              <a:lnSpc>
                <a:spcPct val="124499"/>
              </a:lnSpc>
            </a:pP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새로운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과목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개설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) 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00" y="4445000"/>
            <a:ext cx="5410200" cy="25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49" y="796925"/>
            <a:ext cx="2832100" cy="1168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607" y="4482548"/>
            <a:ext cx="3911600" cy="39116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650" y="3768863"/>
            <a:ext cx="1130300" cy="4064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955800" y="3757543"/>
            <a:ext cx="7620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800" b="0" i="0" u="none" strike="noStrike" dirty="0">
                <a:solidFill>
                  <a:srgbClr val="000000"/>
                </a:solidFill>
                <a:latin typeface="Pretendard Medium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11500" y="3365500"/>
            <a:ext cx="2413000" cy="1193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2800" b="1" i="0" u="none" strike="noStrike" dirty="0">
                <a:solidFill>
                  <a:srgbClr val="000000"/>
                </a:solidFill>
                <a:ea typeface="Pretendard SemiBold"/>
              </a:rPr>
              <a:t>학교</a:t>
            </a:r>
            <a:r>
              <a:rPr lang="en-US" sz="2800" b="1" i="0" u="none" strike="noStrike" dirty="0">
                <a:solidFill>
                  <a:srgbClr val="000000"/>
                </a:solidFill>
                <a:latin typeface="Pretendard SemiBold"/>
              </a:rPr>
              <a:t> </a:t>
            </a:r>
            <a:r>
              <a:rPr lang="ko-KR" sz="2800" b="1" i="0" u="none" strike="noStrike" dirty="0">
                <a:solidFill>
                  <a:srgbClr val="000000"/>
                </a:solidFill>
                <a:ea typeface="Pretendard SemiBold"/>
              </a:rPr>
              <a:t>밖</a:t>
            </a:r>
            <a:r>
              <a:rPr lang="en-US" sz="2800" b="1" i="0" u="none" strike="noStrike" dirty="0">
                <a:solidFill>
                  <a:srgbClr val="000000"/>
                </a:solidFill>
                <a:latin typeface="Pretendard SemiBold"/>
              </a:rPr>
              <a:t> </a:t>
            </a:r>
            <a:r>
              <a:rPr lang="ko-KR" sz="2800" b="1" i="0" u="none" strike="noStrike" dirty="0">
                <a:solidFill>
                  <a:srgbClr val="000000"/>
                </a:solidFill>
                <a:ea typeface="Pretendard SemiBold"/>
              </a:rPr>
              <a:t>교육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433300" y="3594100"/>
            <a:ext cx="42545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2500" b="1" i="0" u="none" strike="noStrike" dirty="0">
                <a:solidFill>
                  <a:srgbClr val="000000"/>
                </a:solidFill>
                <a:ea typeface="Pretendard SemiBold"/>
              </a:rPr>
              <a:t>고교</a:t>
            </a:r>
            <a:r>
              <a:rPr lang="en-US" sz="2500" b="1" i="0" u="none" strike="noStrike" dirty="0">
                <a:solidFill>
                  <a:srgbClr val="000000"/>
                </a:solidFill>
                <a:latin typeface="Pretendard SemiBold"/>
              </a:rPr>
              <a:t>-</a:t>
            </a:r>
            <a:r>
              <a:rPr lang="ko-KR" sz="2500" b="1" i="0" u="none" strike="noStrike" dirty="0">
                <a:solidFill>
                  <a:srgbClr val="000000"/>
                </a:solidFill>
                <a:ea typeface="Pretendard SemiBold"/>
              </a:rPr>
              <a:t>대학</a:t>
            </a:r>
            <a:r>
              <a:rPr lang="en-US" sz="2500" b="1" i="0" u="none" strike="noStrike" dirty="0">
                <a:solidFill>
                  <a:srgbClr val="000000"/>
                </a:solidFill>
                <a:latin typeface="Pretendard SemiBold"/>
              </a:rPr>
              <a:t> </a:t>
            </a:r>
            <a:r>
              <a:rPr lang="ko-KR" sz="2500" b="1" i="0" u="none" strike="noStrike" dirty="0">
                <a:solidFill>
                  <a:srgbClr val="000000"/>
                </a:solidFill>
                <a:ea typeface="Pretendard SemiBold"/>
              </a:rPr>
              <a:t>연계</a:t>
            </a:r>
            <a:r>
              <a:rPr lang="en-US" sz="2500" b="1" i="0" u="none" strike="noStrike" dirty="0">
                <a:solidFill>
                  <a:srgbClr val="000000"/>
                </a:solidFill>
                <a:latin typeface="Pretendard SemiBold"/>
              </a:rPr>
              <a:t> </a:t>
            </a:r>
            <a:r>
              <a:rPr lang="ko-KR" sz="2500" b="1" i="0" u="none" strike="noStrike" dirty="0">
                <a:solidFill>
                  <a:srgbClr val="000000"/>
                </a:solidFill>
                <a:ea typeface="Pretendard SemiBold"/>
              </a:rPr>
              <a:t>학점</a:t>
            </a:r>
            <a:r>
              <a:rPr lang="en-US" sz="2500" b="1" i="0" u="none" strike="noStrike" dirty="0">
                <a:solidFill>
                  <a:srgbClr val="000000"/>
                </a:solidFill>
                <a:latin typeface="Pretendard SemiBold"/>
              </a:rPr>
              <a:t> </a:t>
            </a:r>
            <a:r>
              <a:rPr lang="ko-KR" sz="2500" b="1" i="0" u="none" strike="noStrike" dirty="0">
                <a:solidFill>
                  <a:srgbClr val="000000"/>
                </a:solidFill>
                <a:ea typeface="Pretendard SemiBold"/>
              </a:rPr>
              <a:t>인정</a:t>
            </a:r>
            <a:r>
              <a:rPr lang="en-US" sz="2500" b="1" i="0" u="none" strike="noStrike" dirty="0">
                <a:solidFill>
                  <a:srgbClr val="000000"/>
                </a:solidFill>
                <a:latin typeface="Pretendard SemiBold"/>
              </a:rPr>
              <a:t> </a:t>
            </a:r>
            <a:r>
              <a:rPr lang="ko-KR" sz="2500" b="1" i="0" u="none" strike="noStrike" dirty="0">
                <a:solidFill>
                  <a:srgbClr val="000000"/>
                </a:solidFill>
                <a:ea typeface="Pretendard SemiBold"/>
              </a:rPr>
              <a:t>체제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7100" y="3606800"/>
            <a:ext cx="1130300" cy="4064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1277600" y="3644900"/>
            <a:ext cx="7620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sz="1800" b="0" i="0" u="none" strike="noStrike">
                <a:solidFill>
                  <a:srgbClr val="000000"/>
                </a:solidFill>
                <a:latin typeface="Pretendard Medium"/>
              </a:rPr>
              <a:t>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70200" y="2070100"/>
            <a:ext cx="12179300" cy="1155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5400" b="0" i="0" u="none" strike="noStrike" dirty="0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고교</a:t>
            </a:r>
            <a:r>
              <a:rPr lang="en-US" sz="5400" b="0" i="0" u="none" strike="noStrike" dirty="0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-</a:t>
            </a:r>
            <a:r>
              <a:rPr lang="ko-KR" sz="5400" b="0" i="0" u="none" strike="noStrike" dirty="0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대학</a:t>
            </a:r>
            <a:r>
              <a:rPr lang="en-US" sz="5400" b="0" i="0" u="none" strike="noStrike" dirty="0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 </a:t>
            </a:r>
            <a:r>
              <a:rPr lang="ko-KR" sz="5400" b="0" i="0" u="none" strike="noStrike" dirty="0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연계</a:t>
            </a:r>
            <a:r>
              <a:rPr lang="en-US" sz="5400" b="0" i="0" u="none" strike="noStrike" dirty="0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 </a:t>
            </a:r>
            <a:r>
              <a:rPr lang="ko-KR" sz="5400" b="0" i="0" u="none" strike="noStrike" dirty="0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학점</a:t>
            </a:r>
            <a:r>
              <a:rPr lang="en-US" sz="5400" b="0" i="0" u="none" strike="noStrike" dirty="0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 </a:t>
            </a:r>
            <a:r>
              <a:rPr lang="ko-KR" sz="5400" b="0" i="0" u="none" strike="noStrike" dirty="0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인정</a:t>
            </a:r>
            <a:r>
              <a:rPr lang="en-US" sz="5400" b="0" i="0" u="none" strike="noStrike" dirty="0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 </a:t>
            </a:r>
            <a:r>
              <a:rPr lang="ko-KR" sz="5400" b="0" i="0" u="none" strike="noStrike" dirty="0" err="1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체제란</a:t>
            </a:r>
            <a:r>
              <a:rPr lang="en-US" sz="5400" b="0" i="0" u="none" strike="noStrike" dirty="0">
                <a:solidFill>
                  <a:srgbClr val="000000"/>
                </a:solidFill>
                <a:latin typeface="SB AggroOTF Medium" panose="020B0600000101010101" charset="-127"/>
                <a:ea typeface="SB AggroOTF Medium" panose="020B0600000101010101" charset="-127"/>
              </a:rPr>
              <a:t>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620500" y="7505700"/>
            <a:ext cx="42672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4499"/>
              </a:lnSpc>
            </a:pPr>
            <a:r>
              <a:rPr lang="ko-KR" sz="3000" b="1" i="0" u="sng" strike="noStrike">
                <a:solidFill>
                  <a:srgbClr val="142DE6">
                    <a:alpha val="80000"/>
                  </a:srgbClr>
                </a:solidFill>
                <a:ea typeface="Pretendard Regular"/>
              </a:rPr>
              <a:t>고교</a:t>
            </a:r>
            <a:r>
              <a:rPr lang="en-US" sz="3000" b="1" i="0" u="sng" strike="noStrike">
                <a:solidFill>
                  <a:srgbClr val="142DE6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3000" b="1" i="0" u="sng" strike="noStrike">
                <a:solidFill>
                  <a:srgbClr val="142DE6">
                    <a:alpha val="80000"/>
                  </a:srgbClr>
                </a:solidFill>
                <a:ea typeface="Pretendard Regular"/>
              </a:rPr>
              <a:t>및</a:t>
            </a:r>
            <a:r>
              <a:rPr lang="en-US" sz="3000" b="1" i="0" u="sng" strike="noStrike">
                <a:solidFill>
                  <a:srgbClr val="142DE6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3000" b="1" i="0" u="sng" strike="noStrike">
                <a:solidFill>
                  <a:srgbClr val="142DE6">
                    <a:alpha val="80000"/>
                  </a:srgbClr>
                </a:solidFill>
                <a:ea typeface="Pretendard Regular"/>
              </a:rPr>
              <a:t>대학</a:t>
            </a:r>
            <a:r>
              <a:rPr lang="en-US" sz="3000" b="1" i="0" u="sng" strike="noStrike">
                <a:solidFill>
                  <a:srgbClr val="142DE6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3000" b="1" i="0" u="sng" strike="noStrike">
                <a:solidFill>
                  <a:srgbClr val="142DE6">
                    <a:alpha val="80000"/>
                  </a:srgbClr>
                </a:solidFill>
                <a:ea typeface="Pretendard Regular"/>
              </a:rPr>
              <a:t>학점</a:t>
            </a:r>
            <a:r>
              <a:rPr lang="en-US" sz="3000" b="1" i="0" u="sng" strike="noStrike">
                <a:solidFill>
                  <a:srgbClr val="142DE6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3000" b="1" i="0" u="sng" strike="noStrike">
                <a:solidFill>
                  <a:srgbClr val="142DE6">
                    <a:alpha val="80000"/>
                  </a:srgbClr>
                </a:solidFill>
                <a:ea typeface="Pretendard Regular"/>
              </a:rPr>
              <a:t>인정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67000" y="7569200"/>
            <a:ext cx="31877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24499"/>
              </a:lnSpc>
            </a:pP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고교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학점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 </a:t>
            </a:r>
            <a:r>
              <a:rPr lang="ko-KR" sz="2800" b="0" i="0" u="none" strike="noStrike" dirty="0">
                <a:solidFill>
                  <a:srgbClr val="000000">
                    <a:alpha val="80000"/>
                  </a:srgbClr>
                </a:solidFill>
                <a:ea typeface="Pretendard Regular"/>
              </a:rPr>
              <a:t>인정</a:t>
            </a:r>
            <a:r>
              <a:rPr lang="en-US" sz="28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/>
              </a:rPr>
              <a:t> 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772400" y="5130800"/>
            <a:ext cx="2781300" cy="495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2800" b="1" i="0" u="none" strike="noStrike">
                <a:solidFill>
                  <a:srgbClr val="000000"/>
                </a:solidFill>
                <a:ea typeface="Pretendard SemiBold"/>
              </a:rPr>
              <a:t>학교</a:t>
            </a:r>
            <a:r>
              <a:rPr lang="en-US" sz="2800" b="1" i="0" u="none" strike="noStrike">
                <a:solidFill>
                  <a:srgbClr val="000000"/>
                </a:solidFill>
                <a:latin typeface="Pretendard SemiBold"/>
              </a:rPr>
              <a:t> </a:t>
            </a:r>
            <a:r>
              <a:rPr lang="ko-KR" sz="2800" b="1" i="0" u="none" strike="noStrike">
                <a:solidFill>
                  <a:srgbClr val="000000"/>
                </a:solidFill>
                <a:ea typeface="Pretendard SemiBold"/>
              </a:rPr>
              <a:t>밖</a:t>
            </a:r>
            <a:r>
              <a:rPr lang="en-US" sz="2800" b="1" i="0" u="none" strike="noStrike">
                <a:solidFill>
                  <a:srgbClr val="000000"/>
                </a:solidFill>
                <a:latin typeface="Pretendard SemiBold"/>
              </a:rPr>
              <a:t> </a:t>
            </a:r>
            <a:r>
              <a:rPr lang="ko-KR" sz="2800" b="1" i="0" u="none" strike="noStrike">
                <a:solidFill>
                  <a:srgbClr val="000000"/>
                </a:solidFill>
                <a:ea typeface="Pretendard SemiBold"/>
              </a:rPr>
              <a:t>교육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128000" y="5918200"/>
            <a:ext cx="1219200" cy="1016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2100" b="1" i="0" u="none" strike="noStrike">
                <a:solidFill>
                  <a:srgbClr val="FFFFFF"/>
                </a:solidFill>
                <a:ea typeface="Pretendard SemiBold"/>
              </a:rPr>
              <a:t>고교</a:t>
            </a:r>
            <a:r>
              <a:rPr lang="en-US" sz="2100" b="1" i="0" u="none" strike="noStrike">
                <a:solidFill>
                  <a:srgbClr val="FFFFFF"/>
                </a:solidFill>
                <a:latin typeface="Pretendard SemiBold"/>
              </a:rPr>
              <a:t>-</a:t>
            </a:r>
            <a:r>
              <a:rPr lang="ko-KR" sz="2100" b="1" i="0" u="none" strike="noStrike">
                <a:solidFill>
                  <a:srgbClr val="FFFFFF"/>
                </a:solidFill>
                <a:ea typeface="Pretendard SemiBold"/>
              </a:rPr>
              <a:t>대학</a:t>
            </a:r>
            <a:r>
              <a:rPr lang="en-US" sz="2100" b="1" i="0" u="none" strike="noStrike">
                <a:solidFill>
                  <a:srgbClr val="FFFFFF"/>
                </a:solidFill>
                <a:latin typeface="Pretendard SemiBold"/>
              </a:rPr>
              <a:t> </a:t>
            </a:r>
            <a:r>
              <a:rPr lang="ko-KR" sz="2100" b="1" i="0" u="none" strike="noStrike">
                <a:solidFill>
                  <a:srgbClr val="FFFFFF"/>
                </a:solidFill>
                <a:ea typeface="Pretendard SemiBold"/>
              </a:rPr>
              <a:t>연계</a:t>
            </a:r>
            <a:r>
              <a:rPr lang="en-US" sz="2100" b="1" i="0" u="none" strike="noStrike">
                <a:solidFill>
                  <a:srgbClr val="FFFFFF"/>
                </a:solidFill>
                <a:latin typeface="Pretendard SemiBold"/>
              </a:rPr>
              <a:t> </a:t>
            </a:r>
            <a:r>
              <a:rPr lang="ko-KR" sz="2100" b="1" i="0" u="none" strike="noStrike">
                <a:solidFill>
                  <a:srgbClr val="FFFFFF"/>
                </a:solidFill>
                <a:ea typeface="Pretendard SemiBold"/>
              </a:rPr>
              <a:t>학점</a:t>
            </a:r>
            <a:r>
              <a:rPr lang="en-US" sz="2100" b="1" i="0" u="none" strike="noStrike">
                <a:solidFill>
                  <a:srgbClr val="FFFFFF"/>
                </a:solidFill>
                <a:latin typeface="Pretendard SemiBold"/>
              </a:rPr>
              <a:t> </a:t>
            </a:r>
            <a:r>
              <a:rPr lang="ko-KR" sz="2100" b="1" i="0" u="none" strike="noStrike">
                <a:solidFill>
                  <a:srgbClr val="FFFFFF"/>
                </a:solidFill>
                <a:ea typeface="Pretendard SemiBold"/>
              </a:rPr>
              <a:t>인정</a:t>
            </a:r>
            <a:r>
              <a:rPr lang="en-US" sz="2100" b="1" i="0" u="none" strike="noStrike">
                <a:solidFill>
                  <a:srgbClr val="FFFFFF"/>
                </a:solidFill>
                <a:latin typeface="Pretendard SemiBold"/>
              </a:rPr>
              <a:t> </a:t>
            </a:r>
            <a:r>
              <a:rPr lang="ko-KR" sz="2100" b="1" i="0" u="none" strike="noStrike">
                <a:solidFill>
                  <a:srgbClr val="FFFFFF"/>
                </a:solidFill>
                <a:ea typeface="Pretendard SemiBold"/>
              </a:rPr>
              <a:t>체제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0E498908-C536-486A-B3A8-C20AE5E45E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sp>
        <p:nvSpPr>
          <p:cNvPr id="28" name="TextBox 8">
            <a:extLst>
              <a:ext uri="{FF2B5EF4-FFF2-40B4-BE49-F238E27FC236}">
                <a16:creationId xmlns:a16="http://schemas.microsoft.com/office/drawing/2014/main" id="{2A27641F-83BC-4D69-8874-A0469C06E54F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4328BB86-5CBC-4B5C-ABF4-A51BEB7CCE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378D79E3-E2EE-4059-8817-FBA8F4BF8E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76127-0F07-DE3F-14BE-0EC18629E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D1A798B-D5CD-E204-82EE-3EAC5633A90E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E2248379-0D8F-F646-6761-24F4BEF7D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B7FBFE-26E6-7EFE-97F8-31B0E165E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F9838B9-406E-3B3E-BF24-AE19192A6A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8656BA7-A613-0F58-435F-4AF30C30C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E9A7089-609A-116D-AE71-89DE949E5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66700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CCBB04A-7D66-EBA6-9E63-6F92135A54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1867452" y="2451100"/>
            <a:ext cx="15024100" cy="7035800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17B2A182-DEEC-C1D2-7A31-D04E614AFF72}"/>
              </a:ext>
            </a:extLst>
          </p:cNvPr>
          <p:cNvSpPr txBox="1"/>
          <p:nvPr/>
        </p:nvSpPr>
        <p:spPr>
          <a:xfrm>
            <a:off x="2355850" y="314325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20B9C54-8216-4986-9F4B-3638CAC4FF3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7A70FF0A-22AC-FD65-5609-794170B0EAF3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고교학점제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안정적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운영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을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위한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학교 지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원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설명회</a:t>
            </a:r>
            <a:endParaRPr kumimoji="0" lang="en-US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7DC56C47-393A-8891-12A5-AE559AFD1C77}"/>
              </a:ext>
            </a:extLst>
          </p:cNvPr>
          <p:cNvSpPr txBox="1"/>
          <p:nvPr/>
        </p:nvSpPr>
        <p:spPr>
          <a:xfrm>
            <a:off x="2441574" y="2514104"/>
            <a:ext cx="14408151" cy="392205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학교 밖 교육 담당자 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 -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학교교육계획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에 학교 밖 교육 내용 반드시 기재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 -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학교 밖 교육 </a:t>
            </a:r>
            <a:r>
              <a:rPr lang="ko-KR" altLang="en-US" sz="3500" b="1" dirty="0">
                <a:solidFill>
                  <a:srgbClr val="000000">
                    <a:alpha val="90196"/>
                  </a:srgbClr>
                </a:solidFill>
                <a:latin typeface="Calibri"/>
                <a:ea typeface="Pretendard Light"/>
              </a:rPr>
              <a:t>학생 모집에 대한 공문을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학생에게 반드시 안내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 -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참여 학생 학교 밖 교육 학교장 승인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사전승인 원칙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 -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수업 참여 전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학생의 안전 지도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및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70C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수업 참여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관리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학교 밖 교육의 학교생활기록부의 기재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(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교과 및 창의적체험활동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)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     - 2025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학년도</a:t>
            </a:r>
            <a:r>
              <a:rPr kumimoji="0" lang="en-US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 </a:t>
            </a:r>
            <a:r>
              <a:rPr kumimoji="0" lang="ko-KR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Calibri"/>
                <a:ea typeface="Pretendard Light"/>
                <a:cs typeface="+mn-cs"/>
              </a:rPr>
              <a:t>학교생활기록부 기재요령에 따른 기재</a:t>
            </a:r>
            <a:endParaRPr kumimoji="0" lang="en-US" altLang="ko-KR" sz="3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Calibri"/>
              <a:ea typeface="Pretendard Light"/>
              <a:cs typeface="+mn-cs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D462F6DF-4B36-FDF1-635D-1510486CFE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64958" y="177699"/>
            <a:ext cx="1184767" cy="1732722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0D5ED1F1-A036-0DAF-4C9A-DAADA0C43BBE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ko-KR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학교</a:t>
            </a:r>
            <a:r>
              <a:rPr kumimoji="0" lang="en-US" altLang="ko-KR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ko-KR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밖</a:t>
            </a:r>
            <a:r>
              <a:rPr kumimoji="0" lang="en-US" altLang="ko-KR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ko-KR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교육</a:t>
            </a:r>
            <a:r>
              <a:rPr kumimoji="0" lang="en-US" altLang="ko-KR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 </a:t>
            </a:r>
            <a:r>
              <a:rPr kumimoji="0" lang="ko-KR" alt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관련 학교의 역할</a:t>
            </a:r>
            <a:endParaRPr kumimoji="0" lang="ko-KR" altLang="ko-KR" sz="6000" b="1" i="0" u="none" strike="noStrike" kern="1200" cap="none" spc="-15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227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300" y="279400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510844" y="2864144"/>
            <a:ext cx="14244212" cy="5739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14" name="TextBox 14"/>
          <p:cNvSpPr txBox="1"/>
          <p:nvPr/>
        </p:nvSpPr>
        <p:spPr>
          <a:xfrm>
            <a:off x="2882900" y="2454983"/>
            <a:ext cx="419100" cy="546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+mn-ea"/>
                <a:cs typeface="+mn-cs"/>
              </a:rPr>
              <a:t>1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sp>
        <p:nvSpPr>
          <p:cNvPr id="30" name="TextBox 30"/>
          <p:cNvSpPr txBox="1"/>
          <p:nvPr/>
        </p:nvSpPr>
        <p:spPr>
          <a:xfrm>
            <a:off x="9944100" y="6184900"/>
            <a:ext cx="419100" cy="317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Calibri"/>
                <a:ea typeface="SB AggroOTF Medium"/>
                <a:cs typeface="+mn-cs"/>
              </a:rPr>
              <a:t>최소 성취수준 보장지도 안내</a:t>
            </a: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EC9F8093-13D9-4B9B-89AE-1CD7CF21ED5F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39" name="Picture 13">
            <a:extLst>
              <a:ext uri="{FF2B5EF4-FFF2-40B4-BE49-F238E27FC236}">
                <a16:creationId xmlns:a16="http://schemas.microsoft.com/office/drawing/2014/main" id="{9E812F14-E100-4DBC-8355-EA96EEBF21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893417"/>
            <a:ext cx="762000" cy="762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3CBE8EE-B9DD-4372-8AE8-47AE77E7BD66}"/>
              </a:ext>
            </a:extLst>
          </p:cNvPr>
          <p:cNvSpPr txBox="1"/>
          <p:nvPr/>
        </p:nvSpPr>
        <p:spPr>
          <a:xfrm>
            <a:off x="3886200" y="852726"/>
            <a:ext cx="609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5</a:t>
            </a:r>
            <a:endParaRPr kumimoji="0" lang="ko-KR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0108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351" y="496748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2184399" y="2205396"/>
            <a:ext cx="14770099" cy="748867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95600" y="4762500"/>
            <a:ext cx="14084300" cy="250825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500" b="1" dirty="0" err="1">
                <a:solidFill>
                  <a:srgbClr val="00B050"/>
                </a:solidFill>
                <a:latin typeface="SB AggroOTF Medium"/>
                <a:ea typeface="SB AggroOTF Medium"/>
              </a:rPr>
              <a:t>전북특별자치도교육청</a:t>
            </a:r>
            <a:r>
              <a:rPr lang="ko-KR" altLang="en-US" sz="4500" b="1" dirty="0">
                <a:solidFill>
                  <a:srgbClr val="00B050"/>
                </a:solidFill>
                <a:latin typeface="SB AggroOTF Medium"/>
                <a:ea typeface="SB AggroOTF Medium"/>
              </a:rPr>
              <a:t> 고교학점제 지원시스템</a:t>
            </a:r>
            <a:endParaRPr lang="en-US" altLang="ko-KR" sz="4500" b="1" dirty="0">
              <a:solidFill>
                <a:srgbClr val="00B050"/>
              </a:solidFill>
              <a:latin typeface="SB AggroOTF Medium"/>
              <a:ea typeface="SB AggroOTF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500" b="1" dirty="0">
                <a:solidFill>
                  <a:srgbClr val="00B050"/>
                </a:solidFill>
                <a:latin typeface="SB AggroOTF Medium"/>
                <a:ea typeface="SB AggroOTF Medium"/>
              </a:rPr>
              <a:t>- </a:t>
            </a:r>
            <a:r>
              <a:rPr lang="ko-KR" altLang="en-US" sz="4500" b="1" dirty="0">
                <a:solidFill>
                  <a:srgbClr val="00B050"/>
                </a:solidFill>
                <a:latin typeface="SB AggroOTF Medium"/>
                <a:ea typeface="SB AggroOTF Medium"/>
              </a:rPr>
              <a:t>최소 성취수준 보장지도 </a:t>
            </a:r>
            <a:r>
              <a:rPr lang="ko-KR" altLang="en-US" sz="4500" b="1" dirty="0">
                <a:solidFill>
                  <a:srgbClr val="002E5B"/>
                </a:solidFill>
                <a:latin typeface="SB AggroOTF Medium"/>
                <a:ea typeface="SB AggroOTF Medium"/>
              </a:rPr>
              <a:t>참고</a:t>
            </a:r>
            <a:endParaRPr lang="en-US" altLang="ko-KR" sz="4500" b="1" dirty="0">
              <a:solidFill>
                <a:srgbClr val="002E5B"/>
              </a:solidFill>
              <a:latin typeface="SB AggroOTF Medium"/>
              <a:ea typeface="SB AggroOTF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500" b="1" dirty="0">
                <a:solidFill>
                  <a:srgbClr val="002E5B"/>
                </a:solidFill>
                <a:latin typeface="SB AggroOTF Medium"/>
                <a:ea typeface="SB AggroOTF Medium"/>
              </a:rPr>
              <a:t>(</a:t>
            </a:r>
            <a:r>
              <a:rPr kumimoji="0" lang="en-US" altLang="ko-KR" sz="45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https://jbecredit.kr/achievement/notice/list)</a:t>
            </a:r>
            <a:endParaRPr kumimoji="0" lang="ko-KR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최소 성취수준 보장지도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28D96709-01AF-42E4-AC53-60922A3195C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고교학점제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안정적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운영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을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위한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학교 지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원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설명회</a:t>
            </a:r>
            <a:endParaRPr kumimoji="0" lang="en-US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BF0A0E-64C1-4E57-B0DA-0226F4251556}"/>
              </a:ext>
            </a:extLst>
          </p:cNvPr>
          <p:cNvSpPr txBox="1"/>
          <p:nvPr/>
        </p:nvSpPr>
        <p:spPr>
          <a:xfrm>
            <a:off x="15752298" y="978844"/>
            <a:ext cx="1535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11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662F16-7328-464F-8BE8-5439F90DD7AA}"/>
              </a:ext>
            </a:extLst>
          </p:cNvPr>
          <p:cNvSpPr txBox="1"/>
          <p:nvPr/>
        </p:nvSpPr>
        <p:spPr>
          <a:xfrm>
            <a:off x="157734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6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2413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351" y="496748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2184399" y="2205396"/>
            <a:ext cx="14770099" cy="748867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410200" y="5302250"/>
            <a:ext cx="69596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최소 성취수준 보장지도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28D96709-01AF-42E4-AC53-60922A3195C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고교학점제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안정적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운영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을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위한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학교 지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원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설명회</a:t>
            </a:r>
            <a:endParaRPr kumimoji="0" lang="en-US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BF0A0E-64C1-4E57-B0DA-0226F4251556}"/>
              </a:ext>
            </a:extLst>
          </p:cNvPr>
          <p:cNvSpPr txBox="1"/>
          <p:nvPr/>
        </p:nvSpPr>
        <p:spPr>
          <a:xfrm>
            <a:off x="15752298" y="978844"/>
            <a:ext cx="1535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11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662F16-7328-464F-8BE8-5439F90DD7AA}"/>
              </a:ext>
            </a:extLst>
          </p:cNvPr>
          <p:cNvSpPr txBox="1"/>
          <p:nvPr/>
        </p:nvSpPr>
        <p:spPr>
          <a:xfrm>
            <a:off x="157734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6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B87FBFE-2545-4E12-86C5-E0D58C746E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70700"/>
            <a:ext cx="1340160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422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351" y="496748"/>
            <a:ext cx="16217900" cy="918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2184399" y="2205396"/>
            <a:ext cx="14770099" cy="748867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410200" y="5302250"/>
            <a:ext cx="69596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90196"/>
                  </a:srgbClr>
                </a:solidFill>
                <a:effectLst/>
                <a:uLnTx/>
                <a:uFillTx/>
                <a:latin typeface="Pretendard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4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alpha val="90196"/>
                </a:srgbClr>
              </a:solidFill>
              <a:effectLst/>
              <a:uLnTx/>
              <a:uFillTx/>
              <a:latin typeface="Pretendard Light"/>
              <a:ea typeface="+mn-ea"/>
              <a:cs typeface="+mn-cs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E5B"/>
                </a:solidFill>
                <a:effectLst/>
                <a:uLnTx/>
                <a:uFillTx/>
                <a:latin typeface="SB AggroOTF Medium"/>
                <a:ea typeface="SB AggroOTF Medium"/>
                <a:cs typeface="+mn-cs"/>
              </a:rPr>
              <a:t>최소 성취수준 보장지도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2E5B"/>
              </a:solidFill>
              <a:effectLst/>
              <a:uLnTx/>
              <a:uFillTx/>
              <a:latin typeface="Calibri"/>
              <a:ea typeface="SB AggroOTF Medium"/>
              <a:cs typeface="+mn-cs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28D96709-01AF-42E4-AC53-60922A3195C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고교학점제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안정적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운영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을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위한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학교 지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원 </a:t>
            </a:r>
            <a:endParaRPr kumimoji="0" lang="en-US" altLang="ko-KR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SemiBold"/>
                <a:ea typeface="맑은 고딕" panose="020B0503020000020004" pitchFamily="50" charset="-127"/>
                <a:cs typeface="+mn-cs"/>
              </a:rPr>
              <a:t>설명회</a:t>
            </a:r>
            <a:endParaRPr kumimoji="0" lang="en-US" sz="18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BF0A0E-64C1-4E57-B0DA-0226F4251556}"/>
              </a:ext>
            </a:extLst>
          </p:cNvPr>
          <p:cNvSpPr txBox="1"/>
          <p:nvPr/>
        </p:nvSpPr>
        <p:spPr>
          <a:xfrm>
            <a:off x="15752298" y="978844"/>
            <a:ext cx="1535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11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662F16-7328-464F-8BE8-5439F90DD7AA}"/>
              </a:ext>
            </a:extLst>
          </p:cNvPr>
          <p:cNvSpPr txBox="1"/>
          <p:nvPr/>
        </p:nvSpPr>
        <p:spPr>
          <a:xfrm>
            <a:off x="157734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6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7B26531-AE32-4119-8EC1-8BA050CD4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93" y="2459396"/>
            <a:ext cx="13682177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1982304" y="23241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337945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1)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학교 규정 및 체제 정비</a:t>
            </a:r>
            <a:r>
              <a:rPr lang="en-US" altLang="ko-KR" sz="3600" b="1" i="0" u="none" strike="noStrike" dirty="0">
                <a:solidFill>
                  <a:srgbClr val="002E5B"/>
                </a:solidFill>
                <a:ea typeface="SB AggroOTF Medium"/>
              </a:rPr>
              <a:t>- </a:t>
            </a:r>
            <a:r>
              <a:rPr lang="ko-KR" altLang="en-US" sz="3600" b="1" i="0" u="none" strike="noStrike" dirty="0">
                <a:solidFill>
                  <a:srgbClr val="002E5B"/>
                </a:solidFill>
                <a:ea typeface="SB AggroOTF Medium"/>
              </a:rPr>
              <a:t>총 이수 학점 및 졸업에 관한 사항</a:t>
            </a:r>
            <a:endParaRPr lang="ko-KR" sz="36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73FF11D-4AA6-EACD-4507-EFAE9360E15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【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예시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】 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학교 규칙 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(2025</a:t>
            </a: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학년도 이후 입학생 기준</a:t>
            </a:r>
            <a:r>
              <a:rPr lang="en-US" altLang="ko-KR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)</a:t>
            </a: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F1B7990-8C79-4FC3-BA61-7A397C3A136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2933052" y="4511982"/>
            <a:ext cx="12421896" cy="4289118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55E4D6B2-5FB6-AA8D-1AE8-44F5985122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19392" y="889000"/>
            <a:ext cx="1662108" cy="104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4A1941-1A6C-0B8A-09DF-48A035B19936}"/>
              </a:ext>
            </a:extLst>
          </p:cNvPr>
          <p:cNvSpPr txBox="1"/>
          <p:nvPr/>
        </p:nvSpPr>
        <p:spPr>
          <a:xfrm>
            <a:off x="155448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8~9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42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28340-9BDA-7C21-0D30-1B1BD151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5C5227-7995-735A-69A8-E38CACA79A07}"/>
              </a:ext>
            </a:extLst>
          </p:cNvPr>
          <p:cNvGrpSpPr/>
          <p:nvPr/>
        </p:nvGrpSpPr>
        <p:grpSpPr>
          <a:xfrm>
            <a:off x="-2147483648" y="2147483647"/>
            <a:ext cx="2147483647" cy="2147483647"/>
            <a:chOff x="0" y="0"/>
            <a:chExt cx="0" cy="0"/>
          </a:xfrm>
        </p:grpSpPr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4AF6A088-5C55-127B-4F3C-350FE482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626600"/>
            <a:ext cx="571500" cy="381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C4AE924-71B4-C6F3-19A1-6979E9B6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79400"/>
            <a:ext cx="571500" cy="381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0F0AFF9-F2A6-0180-C447-6DD15F3207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1308100" y="749300"/>
            <a:ext cx="16497300" cy="87757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A121C36-F104-2496-AD26-235CB21A5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558800"/>
            <a:ext cx="16217900" cy="91821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F36E8C8-C2F8-B67A-DC77-4B681336E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6400" y="255155"/>
            <a:ext cx="1892300" cy="97155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E65BB0-6DB1-15ED-9C90-0F6E4C1CF5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>
            <a:off x="2057400" y="2311400"/>
            <a:ext cx="15024100" cy="70358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60C872F-0A4B-B146-3DFB-A302BDD43354}"/>
              </a:ext>
            </a:extLst>
          </p:cNvPr>
          <p:cNvSpPr txBox="1"/>
          <p:nvPr/>
        </p:nvSpPr>
        <p:spPr>
          <a:xfrm>
            <a:off x="2349500" y="2959100"/>
            <a:ext cx="13881100" cy="43180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16199"/>
              </a:lnSpc>
            </a:pPr>
            <a:r>
              <a:rPr lang="en-US" altLang="ko-KR" sz="4500" b="1" i="0" u="none" strike="noStrike" dirty="0">
                <a:solidFill>
                  <a:srgbClr val="002E5B"/>
                </a:solidFill>
                <a:latin typeface="SB AggroOTF Medium"/>
              </a:rPr>
              <a:t>1)</a:t>
            </a:r>
            <a:r>
              <a:rPr lang="en-US" sz="45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en-US" sz="4500" b="1" i="0" u="none" strike="noStrike" dirty="0">
                <a:solidFill>
                  <a:srgbClr val="002E5B"/>
                </a:solidFill>
                <a:ea typeface="SB AggroOTF Medium"/>
              </a:rPr>
              <a:t>학교 규정 및 체제 정비</a:t>
            </a:r>
            <a:r>
              <a:rPr lang="en-US" altLang="ko-KR" sz="3600" b="1" i="0" u="none" strike="noStrike" dirty="0">
                <a:solidFill>
                  <a:srgbClr val="002E5B"/>
                </a:solidFill>
                <a:ea typeface="SB AggroOTF Medium"/>
              </a:rPr>
              <a:t>- </a:t>
            </a:r>
            <a:r>
              <a:rPr lang="ko-KR" altLang="en-US" sz="3600" b="1" i="0" u="none" strike="noStrike" dirty="0">
                <a:solidFill>
                  <a:srgbClr val="002E5B"/>
                </a:solidFill>
                <a:ea typeface="SB AggroOTF Medium"/>
              </a:rPr>
              <a:t>교육과정 </a:t>
            </a:r>
            <a:r>
              <a:rPr lang="ko-KR" altLang="en-US" sz="3600" b="1" i="0" u="none" strike="noStrike" dirty="0" err="1">
                <a:solidFill>
                  <a:srgbClr val="002E5B"/>
                </a:solidFill>
                <a:ea typeface="SB AggroOTF Medium"/>
              </a:rPr>
              <a:t>편성</a:t>
            </a:r>
            <a:r>
              <a:rPr lang="ko-KR" altLang="en-US" sz="3600" b="1" i="0" u="none" strike="noStrike" dirty="0" err="1">
                <a:solidFill>
                  <a:srgbClr val="002E5B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∙</a:t>
            </a:r>
            <a:r>
              <a:rPr lang="ko-KR" altLang="en-US" sz="3600" b="1" i="0" u="none" strike="noStrike" dirty="0" err="1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ko-KR" altLang="en-US" sz="3600" b="1" i="0" u="none" strike="noStrike" dirty="0">
                <a:solidFill>
                  <a:srgbClr val="002E5B"/>
                </a:solidFill>
                <a:ea typeface="SB AggroOTF Medium"/>
              </a:rPr>
              <a:t> 규정</a:t>
            </a:r>
            <a:endParaRPr lang="ko-KR" sz="3600" b="1" i="0" u="none" strike="noStrike" dirty="0">
              <a:solidFill>
                <a:srgbClr val="002E5B"/>
              </a:solidFill>
              <a:ea typeface="SB AggroOTF Medium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14CDE88-2BCC-9487-AFFD-53FD3B5E1291}"/>
              </a:ext>
            </a:extLst>
          </p:cNvPr>
          <p:cNvSpPr txBox="1"/>
          <p:nvPr/>
        </p:nvSpPr>
        <p:spPr>
          <a:xfrm>
            <a:off x="2349500" y="3644900"/>
            <a:ext cx="13576300" cy="5003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4499"/>
              </a:lnSpc>
            </a:pPr>
            <a:r>
              <a:rPr lang="en-US" sz="2000" b="0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lvl="0" algn="l">
              <a:lnSpc>
                <a:spcPct val="124499"/>
              </a:lnSpc>
            </a:pPr>
            <a:endParaRPr lang="en-US" sz="2000" b="0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0B54D79-B644-983C-1201-3CE35BA12FB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2247900" y="1930400"/>
            <a:ext cx="14770100" cy="12700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F6883C22-7E4F-CDB0-2D03-762F3421E16C}"/>
              </a:ext>
            </a:extLst>
          </p:cNvPr>
          <p:cNvSpPr txBox="1"/>
          <p:nvPr/>
        </p:nvSpPr>
        <p:spPr>
          <a:xfrm rot="16200000">
            <a:off x="-1714500" y="4991100"/>
            <a:ext cx="5041900" cy="279400"/>
          </a:xfrm>
          <a:prstGeom prst="rect">
            <a:avLst/>
          </a:prstGeom>
        </p:spPr>
        <p:txBody>
          <a:bodyPr vert="eaVert"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고교학점제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안정적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운영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지원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을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위한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spc="100" dirty="0">
                <a:solidFill>
                  <a:srgbClr val="FFFFFF"/>
                </a:solidFill>
                <a:latin typeface="Pretendard SemiBold"/>
              </a:rPr>
              <a:t>사업</a:t>
            </a: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 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endParaRPr lang="en-US" altLang="ko-KR" sz="800" b="1" spc="100" dirty="0">
              <a:solidFill>
                <a:srgbClr val="FFFFFF"/>
              </a:solidFill>
              <a:latin typeface="Pretendard SemiBold"/>
            </a:endParaRPr>
          </a:p>
          <a:p>
            <a:pPr lvl="0" algn="ctr">
              <a:lnSpc>
                <a:spcPct val="99600"/>
              </a:lnSpc>
            </a:pPr>
            <a:r>
              <a:rPr lang="ko-KR" altLang="en-US" b="1" i="0" u="none" strike="noStrike" spc="100" dirty="0">
                <a:solidFill>
                  <a:srgbClr val="FFFFFF"/>
                </a:solidFill>
                <a:latin typeface="Pretendard SemiBold"/>
              </a:rPr>
              <a:t>설명회</a:t>
            </a:r>
            <a:endParaRPr lang="en-US" altLang="ko-KR" b="1" i="0" u="none" strike="noStrike" spc="100" dirty="0">
              <a:solidFill>
                <a:srgbClr val="FFFFFF"/>
              </a:solidFill>
              <a:latin typeface="Pretendard SemiBold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3C3FAFD5-DF49-45C9-D7BC-39214BF0A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00" y="6375400"/>
            <a:ext cx="2032000" cy="2971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8EA79D4D-9440-BD5F-1A77-E8EC15EBEBDA}"/>
              </a:ext>
            </a:extLst>
          </p:cNvPr>
          <p:cNvSpPr txBox="1"/>
          <p:nvPr/>
        </p:nvSpPr>
        <p:spPr>
          <a:xfrm>
            <a:off x="2209800" y="800100"/>
            <a:ext cx="14871700" cy="889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고교학점제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운영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주요</a:t>
            </a:r>
            <a:r>
              <a:rPr lang="en-US" altLang="ko-KR" sz="6000" b="1" i="0" u="none" strike="noStrike" dirty="0">
                <a:solidFill>
                  <a:srgbClr val="002E5B"/>
                </a:solidFill>
                <a:latin typeface="SB AggroOTF Medium"/>
              </a:rPr>
              <a:t> </a:t>
            </a:r>
            <a:r>
              <a:rPr lang="ko-KR" altLang="ko-KR" sz="6000" b="1" i="0" u="none" strike="noStrike" dirty="0">
                <a:solidFill>
                  <a:srgbClr val="002E5B"/>
                </a:solidFill>
                <a:ea typeface="SB AggroOTF Medium"/>
              </a:rPr>
              <a:t>사항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357134CF-5C3F-4CC4-A6D2-70711CA583D9}"/>
              </a:ext>
            </a:extLst>
          </p:cNvPr>
          <p:cNvSpPr txBox="1"/>
          <p:nvPr/>
        </p:nvSpPr>
        <p:spPr>
          <a:xfrm>
            <a:off x="2559049" y="3644900"/>
            <a:ext cx="14408151" cy="149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수강 신청 절차에 관한 사항</a:t>
            </a:r>
            <a:endParaRPr lang="en-US" altLang="ko-KR" sz="3500" b="1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선택 과목 개설 및 폐강 기준에 관한 사항</a:t>
            </a:r>
            <a:r>
              <a:rPr lang="en-US" sz="3500" b="1" i="0" u="none" strike="noStrike" dirty="0">
                <a:solidFill>
                  <a:srgbClr val="000000">
                    <a:alpha val="90196"/>
                  </a:srgbClr>
                </a:solidFill>
                <a:latin typeface="Pretendard Light"/>
              </a:rPr>
              <a:t> </a:t>
            </a: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선택 과목 변경 절차에 관한 사항</a:t>
            </a:r>
            <a:endParaRPr lang="en-US" altLang="ko-KR" sz="3500" b="1" i="0" u="none" strike="noStrike" dirty="0">
              <a:solidFill>
                <a:srgbClr val="000000">
                  <a:alpha val="90196"/>
                </a:srgbClr>
              </a:solidFill>
              <a:ea typeface="Pretendard Light"/>
            </a:endParaRPr>
          </a:p>
          <a:p>
            <a:pPr marL="457200" lvl="0" indent="-45720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ko-KR" altLang="en-US" sz="3500" b="1" i="0" u="none" strike="noStrike" dirty="0">
                <a:solidFill>
                  <a:srgbClr val="000000">
                    <a:alpha val="90196"/>
                  </a:srgbClr>
                </a:solidFill>
                <a:ea typeface="Pretendard Light"/>
              </a:rPr>
              <a:t>공강 시간 운영에 관한 사항</a:t>
            </a:r>
            <a:endParaRPr lang="en-US" sz="3500" b="1" i="0" u="none" strike="noStrike" dirty="0">
              <a:solidFill>
                <a:srgbClr val="000000">
                  <a:alpha val="90196"/>
                </a:srgbClr>
              </a:solidFill>
              <a:latin typeface="Pretendard Light"/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E87C926-517F-968E-0F4A-F637AE3A4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9392" y="889000"/>
            <a:ext cx="1662108" cy="1041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5865DC-DA4E-13C4-6F43-76C67B685327}"/>
              </a:ext>
            </a:extLst>
          </p:cNvPr>
          <p:cNvSpPr txBox="1"/>
          <p:nvPr/>
        </p:nvSpPr>
        <p:spPr>
          <a:xfrm>
            <a:off x="15544800" y="1008559"/>
            <a:ext cx="150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 8~9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439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3823</Words>
  <Application>Microsoft Office PowerPoint</Application>
  <PresentationFormat>사용자 지정</PresentationFormat>
  <Paragraphs>1486</Paragraphs>
  <Slides>78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78</vt:i4>
      </vt:variant>
    </vt:vector>
  </HeadingPairs>
  <TitlesOfParts>
    <vt:vector size="91" baseType="lpstr">
      <vt:lpstr>Pretendard Regular</vt:lpstr>
      <vt:lpstr>Pretendard Medium</vt:lpstr>
      <vt:lpstr>Pretendard Light</vt:lpstr>
      <vt:lpstr>Calibri</vt:lpstr>
      <vt:lpstr>SB AggroOTF Medium</vt:lpstr>
      <vt:lpstr>Arial</vt:lpstr>
      <vt:lpstr>한컴 고딕</vt:lpstr>
      <vt:lpstr>Wingdings</vt:lpstr>
      <vt:lpstr>210 MGothic 060</vt:lpstr>
      <vt:lpstr>210 MGothic 030</vt:lpstr>
      <vt:lpstr>Pretendard SemiBold</vt:lpstr>
      <vt:lpstr>맑은 고딕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이진호</cp:lastModifiedBy>
  <cp:revision>129</cp:revision>
  <cp:lastPrinted>2024-11-19T23:52:38Z</cp:lastPrinted>
  <dcterms:created xsi:type="dcterms:W3CDTF">2006-08-16T00:00:00Z</dcterms:created>
  <dcterms:modified xsi:type="dcterms:W3CDTF">2025-02-17T11:18:36Z</dcterms:modified>
</cp:coreProperties>
</file>