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image48.svg" ContentType="image/svg"/>
  <Override PartName="/ppt/media/image50.svg" ContentType="image/svg"/>
  <Override PartName="/ppt/media/image52.svg" ContentType="image/svg"/>
  <Override PartName="/ppt/media/image54.svg" ContentType="image/sv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97" r:id="rId2"/>
    <p:sldId id="257" r:id="rId3"/>
    <p:sldId id="404" r:id="rId4"/>
    <p:sldId id="409" r:id="rId5"/>
    <p:sldId id="424" r:id="rId6"/>
    <p:sldId id="426" r:id="rId7"/>
    <p:sldId id="425" r:id="rId8"/>
    <p:sldId id="440" r:id="rId9"/>
    <p:sldId id="408" r:id="rId10"/>
    <p:sldId id="441" r:id="rId11"/>
    <p:sldId id="442" r:id="rId12"/>
    <p:sldId id="443" r:id="rId13"/>
    <p:sldId id="444" r:id="rId14"/>
    <p:sldId id="445" r:id="rId15"/>
    <p:sldId id="429" r:id="rId16"/>
    <p:sldId id="446" r:id="rId17"/>
    <p:sldId id="458" r:id="rId18"/>
    <p:sldId id="414" r:id="rId19"/>
    <p:sldId id="418" r:id="rId20"/>
    <p:sldId id="419" r:id="rId21"/>
    <p:sldId id="432" r:id="rId22"/>
    <p:sldId id="447" r:id="rId23"/>
    <p:sldId id="449" r:id="rId24"/>
    <p:sldId id="448" r:id="rId25"/>
    <p:sldId id="457" r:id="rId26"/>
    <p:sldId id="455" r:id="rId27"/>
    <p:sldId id="450" r:id="rId28"/>
    <p:sldId id="451" r:id="rId29"/>
    <p:sldId id="452" r:id="rId30"/>
    <p:sldId id="453" r:id="rId31"/>
    <p:sldId id="398" r:id="rId32"/>
  </p:sldIdLst>
  <p:sldSz cx="9906000" cy="6858000" type="A4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A2"/>
    <a:srgbClr val="664F9E"/>
    <a:srgbClr val="00A4AB"/>
    <a:srgbClr val="8497B0"/>
    <a:srgbClr val="00B0F0"/>
    <a:srgbClr val="6488F2"/>
    <a:srgbClr val="1F4E79"/>
    <a:srgbClr val="F2F2F2"/>
    <a:srgbClr val="4351CE"/>
    <a:srgbClr val="136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21" autoAdjust="0"/>
  </p:normalViewPr>
  <p:slideViewPr>
    <p:cSldViewPr snapToGrid="0">
      <p:cViewPr varScale="1">
        <p:scale>
          <a:sx n="77" d="100"/>
          <a:sy n="77" d="100"/>
        </p:scale>
        <p:origin x="1326" y="72"/>
      </p:cViewPr>
      <p:guideLst>
        <p:guide orient="horz" pos="2160"/>
        <p:guide pos="46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404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rgbClr val="6488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8C-4E1C-8975-9ACE1DC962DA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08C-4E1C-8975-9ACE1DC962DA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8C-4E1C-8975-9ACE1DC96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2694A41-BEFD-4590-8CEF-AD3887D832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693"/>
          </a:xfrm>
          <a:prstGeom prst="rect">
            <a:avLst/>
          </a:prstGeom>
        </p:spPr>
        <p:txBody>
          <a:bodyPr vert="horz" lIns="91434" tIns="45716" rIns="91434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4FF2D9D-7085-40AF-87B0-2AB384B84A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8693"/>
          </a:xfrm>
          <a:prstGeom prst="rect">
            <a:avLst/>
          </a:prstGeom>
        </p:spPr>
        <p:txBody>
          <a:bodyPr vert="horz" lIns="91434" tIns="45716" rIns="91434" bIns="45716" rtlCol="0"/>
          <a:lstStyle>
            <a:lvl1pPr algn="r">
              <a:defRPr sz="1200"/>
            </a:lvl1pPr>
          </a:lstStyle>
          <a:p>
            <a:fld id="{34A683E4-F294-4217-9D49-4A054D58497F}" type="datetimeFigureOut">
              <a:rPr lang="ko-KR" altLang="en-US" smtClean="0"/>
              <a:t>2019-09-17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75B3AFC-E81D-40FE-A36C-6D13DEC6BF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49099" cy="498692"/>
          </a:xfrm>
          <a:prstGeom prst="rect">
            <a:avLst/>
          </a:prstGeom>
        </p:spPr>
        <p:txBody>
          <a:bodyPr vert="horz" lIns="91434" tIns="45716" rIns="91434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90A008-1088-4D6E-A23A-3476276625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34" tIns="45716" rIns="91434" bIns="45716" rtlCol="0" anchor="b"/>
          <a:lstStyle>
            <a:lvl1pPr algn="r">
              <a:defRPr sz="1200"/>
            </a:lvl1pPr>
          </a:lstStyle>
          <a:p>
            <a:fld id="{04BA3877-209C-4212-9DD8-DA616E7DC7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912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693"/>
          </a:xfrm>
          <a:prstGeom prst="rect">
            <a:avLst/>
          </a:prstGeom>
        </p:spPr>
        <p:txBody>
          <a:bodyPr vert="horz" lIns="91434" tIns="45716" rIns="91434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693"/>
          </a:xfrm>
          <a:prstGeom prst="rect">
            <a:avLst/>
          </a:prstGeom>
        </p:spPr>
        <p:txBody>
          <a:bodyPr vert="horz" lIns="91434" tIns="45716" rIns="91434" bIns="45716" rtlCol="0"/>
          <a:lstStyle>
            <a:lvl1pPr algn="r">
              <a:defRPr sz="1200"/>
            </a:lvl1pPr>
          </a:lstStyle>
          <a:p>
            <a:fld id="{53201C91-CCA1-4CB6-BE11-F162811C1BEF}" type="datetimeFigureOut">
              <a:rPr lang="ko-KR" altLang="en-US" smtClean="0"/>
              <a:t>2019-09-17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3013"/>
            <a:ext cx="48466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6" rIns="91434" bIns="4571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34" tIns="45716" rIns="91434" bIns="45716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099" cy="498692"/>
          </a:xfrm>
          <a:prstGeom prst="rect">
            <a:avLst/>
          </a:prstGeom>
        </p:spPr>
        <p:txBody>
          <a:bodyPr vert="horz" lIns="91434" tIns="45716" rIns="91434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34" tIns="45716" rIns="91434" bIns="45716" rtlCol="0" anchor="b"/>
          <a:lstStyle>
            <a:lvl1pPr algn="r">
              <a:defRPr sz="1200"/>
            </a:lvl1pPr>
          </a:lstStyle>
          <a:p>
            <a:fld id="{E32682EB-5A47-474D-86DA-BC1C0CACD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652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682EB-5A47-474D-86DA-BC1C0CACDFB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436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23231DF-193F-40C3-B3D5-8035880729E2}" type="slidenum">
              <a:rPr lang="en-US" altLang="en-US"/>
              <a:pPr lvl="0">
                <a:defRPr lang="ko-KR" altLang="en-US"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771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23231DF-193F-40C3-B3D5-8035880729E2}" type="slidenum">
              <a:rPr lang="en-US" altLang="en-US"/>
              <a:pPr lvl="0">
                <a:defRPr lang="ko-KR" altLang="en-US"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950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23231DF-193F-40C3-B3D5-8035880729E2}" type="slidenum">
              <a:rPr lang="en-US" altLang="en-US"/>
              <a:pPr lvl="0">
                <a:defRPr lang="ko-KR" altLang="en-US"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35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23231DF-193F-40C3-B3D5-8035880729E2}" type="slidenum">
              <a:rPr lang="en-US" altLang="en-US"/>
              <a:pPr lvl="0">
                <a:defRPr lang="ko-KR" altLang="en-US"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934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23231DF-193F-40C3-B3D5-8035880729E2}" type="slidenum">
              <a:rPr lang="en-US" altLang="en-US"/>
              <a:pPr lvl="0">
                <a:defRPr lang="ko-KR" altLang="en-US"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09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23231DF-193F-40C3-B3D5-8035880729E2}" type="slidenum">
              <a:rPr lang="en-US" altLang="en-US"/>
              <a:pPr lvl="0">
                <a:defRPr lang="ko-KR" altLang="en-US"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619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23231DF-193F-40C3-B3D5-8035880729E2}" type="slidenum">
              <a:rPr lang="en-US" altLang="en-US"/>
              <a:pPr lvl="0">
                <a:defRPr lang="ko-KR" altLang="en-US"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716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23231DF-193F-40C3-B3D5-8035880729E2}" type="slidenum">
              <a:rPr lang="en-US" altLang="en-US"/>
              <a:pPr lvl="0">
                <a:defRPr lang="ko-KR" altLang="en-US"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139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23231DF-193F-40C3-B3D5-8035880729E2}" type="slidenum">
              <a:rPr lang="en-US" altLang="en-US"/>
              <a:pPr lvl="0">
                <a:defRPr lang="ko-KR" altLang="en-US"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817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23231DF-193F-40C3-B3D5-8035880729E2}" type="slidenum">
              <a:rPr lang="en-US" altLang="en-US"/>
              <a:pPr lvl="0">
                <a:defRPr lang="ko-KR" altLang="en-US"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947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23231DF-193F-40C3-B3D5-8035880729E2}" type="slidenum">
              <a:rPr lang="en-US" altLang="en-US"/>
              <a:pPr lvl="0">
                <a:defRPr lang="ko-KR" altLang="en-US"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422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23231DF-193F-40C3-B3D5-8035880729E2}" type="slidenum">
              <a:rPr lang="en-US" altLang="en-US"/>
              <a:pPr lvl="0">
                <a:defRPr lang="ko-KR" altLang="en-US"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85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챕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0083C15A-85CF-4FA7-9049-62F5A296FBE0}"/>
              </a:ext>
            </a:extLst>
          </p:cNvPr>
          <p:cNvGrpSpPr/>
          <p:nvPr userDrawn="1"/>
        </p:nvGrpSpPr>
        <p:grpSpPr>
          <a:xfrm>
            <a:off x="0" y="0"/>
            <a:ext cx="9906000" cy="933450"/>
            <a:chOff x="0" y="0"/>
            <a:chExt cx="9906000" cy="933450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ABB5127-CABA-4229-A481-42B37DAAEBB7}"/>
                </a:ext>
              </a:extLst>
            </p:cNvPr>
            <p:cNvSpPr/>
            <p:nvPr/>
          </p:nvSpPr>
          <p:spPr>
            <a:xfrm>
              <a:off x="0" y="0"/>
              <a:ext cx="9906000" cy="933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502BC202-B8C0-40FC-8747-4E0E3B90EAF8}"/>
                </a:ext>
              </a:extLst>
            </p:cNvPr>
            <p:cNvSpPr/>
            <p:nvPr/>
          </p:nvSpPr>
          <p:spPr>
            <a:xfrm>
              <a:off x="0" y="1"/>
              <a:ext cx="9906000" cy="101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0F301764-00F0-4C84-885C-551574AC5C64}"/>
                </a:ext>
              </a:extLst>
            </p:cNvPr>
            <p:cNvSpPr/>
            <p:nvPr/>
          </p:nvSpPr>
          <p:spPr>
            <a:xfrm>
              <a:off x="1141" y="101601"/>
              <a:ext cx="466725" cy="466725"/>
            </a:xfrm>
            <a:prstGeom prst="rect">
              <a:avLst/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A3112FAF-A2B0-4A05-9CEE-E05ACA3520C7}"/>
                </a:ext>
              </a:extLst>
            </p:cNvPr>
            <p:cNvSpPr/>
            <p:nvPr/>
          </p:nvSpPr>
          <p:spPr>
            <a:xfrm>
              <a:off x="241373" y="343718"/>
              <a:ext cx="431799" cy="431799"/>
            </a:xfrm>
            <a:prstGeom prst="rect">
              <a:avLst/>
            </a:prstGeom>
            <a:solidFill>
              <a:srgbClr val="095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7C68726A-3503-4BA4-A64F-A30978A23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182" b="70182"/>
            <a:stretch/>
          </p:blipFill>
          <p:spPr>
            <a:xfrm>
              <a:off x="134567" y="466879"/>
              <a:ext cx="209466" cy="209466"/>
            </a:xfrm>
            <a:prstGeom prst="rect">
              <a:avLst/>
            </a:prstGeom>
          </p:spPr>
        </p:pic>
      </p:grp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F948D475-D98F-4720-AC45-00E7DD4F667B}"/>
              </a:ext>
            </a:extLst>
          </p:cNvPr>
          <p:cNvCxnSpPr>
            <a:cxnSpLocks/>
          </p:cNvCxnSpPr>
          <p:nvPr userDrawn="1"/>
        </p:nvCxnSpPr>
        <p:spPr>
          <a:xfrm>
            <a:off x="-14515" y="932543"/>
            <a:ext cx="9927772" cy="0"/>
          </a:xfrm>
          <a:prstGeom prst="line">
            <a:avLst/>
          </a:prstGeom>
          <a:ln>
            <a:gradFill>
              <a:gsLst>
                <a:gs pos="58000">
                  <a:srgbClr val="CECECE"/>
                </a:gs>
                <a:gs pos="42000">
                  <a:schemeClr val="bg1">
                    <a:lumMod val="75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AB5CBB0-C794-44AB-B2B2-1BDCFF1DDBB3}"/>
              </a:ext>
            </a:extLst>
          </p:cNvPr>
          <p:cNvSpPr txBox="1">
            <a:spLocks/>
          </p:cNvSpPr>
          <p:nvPr userDrawn="1"/>
        </p:nvSpPr>
        <p:spPr>
          <a:xfrm>
            <a:off x="9277350" y="6387195"/>
            <a:ext cx="556306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B2AF9F-5A65-4C9E-AEA5-48DCDB58F0B0}" type="slidenum">
              <a:rPr lang="ko-KR" altLang="en-US" sz="10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‹#›</a:t>
            </a:fld>
            <a:endParaRPr lang="ko-KR" altLang="en-US" sz="10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55ACEF5-C686-4680-A473-050EFE772CE2}"/>
              </a:ext>
            </a:extLst>
          </p:cNvPr>
          <p:cNvGrpSpPr/>
          <p:nvPr userDrawn="1"/>
        </p:nvGrpSpPr>
        <p:grpSpPr>
          <a:xfrm>
            <a:off x="7315199" y="757219"/>
            <a:ext cx="2598055" cy="343642"/>
            <a:chOff x="7867400" y="335417"/>
            <a:chExt cx="2293690" cy="343642"/>
          </a:xfrm>
        </p:grpSpPr>
        <p:sp>
          <p:nvSpPr>
            <p:cNvPr id="20" name="사각형: 둥근 위쪽 모서리 19">
              <a:extLst>
                <a:ext uri="{FF2B5EF4-FFF2-40B4-BE49-F238E27FC236}">
                  <a16:creationId xmlns:a16="http://schemas.microsoft.com/office/drawing/2014/main" id="{CC958CC3-F7A6-443E-8824-58122463452F}"/>
                </a:ext>
              </a:extLst>
            </p:cNvPr>
            <p:cNvSpPr/>
            <p:nvPr/>
          </p:nvSpPr>
          <p:spPr>
            <a:xfrm rot="16200000">
              <a:off x="8842424" y="-639607"/>
              <a:ext cx="343642" cy="22936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84AAE464-C6AB-4382-997C-58CFD797F109}"/>
                </a:ext>
              </a:extLst>
            </p:cNvPr>
            <p:cNvSpPr/>
            <p:nvPr/>
          </p:nvSpPr>
          <p:spPr>
            <a:xfrm>
              <a:off x="8063959" y="365285"/>
              <a:ext cx="1953272" cy="276999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pPr algn="ctr" defTabSz="914400" fontAlgn="base" latinLnBrk="1">
                <a:spcBef>
                  <a:spcPct val="0"/>
                </a:spcBef>
              </a:pPr>
              <a:r>
                <a:rPr lang="en-US" altLang="ko-KR" sz="12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+mn-ea"/>
                  <a:cs typeface="+mj-cs"/>
                </a:rPr>
                <a:t>1. </a:t>
              </a:r>
              <a:r>
                <a:rPr lang="ko-KR" altLang="en-US" sz="12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+mn-ea"/>
                  <a:cs typeface="+mj-cs"/>
                </a:rPr>
                <a:t>고교학점제 추진 배경 및 목표</a:t>
              </a:r>
              <a:endParaRPr lang="en-US" altLang="ko-KR" sz="12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endParaRPr>
            </a:p>
          </p:txBody>
        </p:sp>
      </p:grpSp>
      <p:pic>
        <p:nvPicPr>
          <p:cNvPr id="28" name="그래픽 27">
            <a:extLst>
              <a:ext uri="{FF2B5EF4-FFF2-40B4-BE49-F238E27FC236}">
                <a16:creationId xmlns:a16="http://schemas.microsoft.com/office/drawing/2014/main" id="{FF1F99E9-7300-463B-8F91-0BAB919849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7353" y="146843"/>
            <a:ext cx="1309474" cy="51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4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챕터1(비전목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0083C15A-85CF-4FA7-9049-62F5A296FBE0}"/>
              </a:ext>
            </a:extLst>
          </p:cNvPr>
          <p:cNvGrpSpPr/>
          <p:nvPr userDrawn="1"/>
        </p:nvGrpSpPr>
        <p:grpSpPr>
          <a:xfrm>
            <a:off x="0" y="-1"/>
            <a:ext cx="9906000" cy="6857999"/>
            <a:chOff x="0" y="-1"/>
            <a:chExt cx="9906000" cy="6857999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ABB5127-CABA-4229-A481-42B37DAAEBB7}"/>
                </a:ext>
              </a:extLst>
            </p:cNvPr>
            <p:cNvSpPr/>
            <p:nvPr/>
          </p:nvSpPr>
          <p:spPr>
            <a:xfrm>
              <a:off x="0" y="-1"/>
              <a:ext cx="9906000" cy="6857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502BC202-B8C0-40FC-8747-4E0E3B90EAF8}"/>
                </a:ext>
              </a:extLst>
            </p:cNvPr>
            <p:cNvSpPr/>
            <p:nvPr/>
          </p:nvSpPr>
          <p:spPr>
            <a:xfrm>
              <a:off x="0" y="1"/>
              <a:ext cx="9906000" cy="101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0F301764-00F0-4C84-885C-551574AC5C64}"/>
                </a:ext>
              </a:extLst>
            </p:cNvPr>
            <p:cNvSpPr/>
            <p:nvPr/>
          </p:nvSpPr>
          <p:spPr>
            <a:xfrm>
              <a:off x="1141" y="101601"/>
              <a:ext cx="466725" cy="466725"/>
            </a:xfrm>
            <a:prstGeom prst="rect">
              <a:avLst/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A3112FAF-A2B0-4A05-9CEE-E05ACA3520C7}"/>
                </a:ext>
              </a:extLst>
            </p:cNvPr>
            <p:cNvSpPr/>
            <p:nvPr/>
          </p:nvSpPr>
          <p:spPr>
            <a:xfrm>
              <a:off x="241373" y="343718"/>
              <a:ext cx="431799" cy="431799"/>
            </a:xfrm>
            <a:prstGeom prst="rect">
              <a:avLst/>
            </a:prstGeom>
            <a:solidFill>
              <a:srgbClr val="095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7C68726A-3503-4BA4-A64F-A30978A23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182" b="70182"/>
            <a:stretch/>
          </p:blipFill>
          <p:spPr>
            <a:xfrm>
              <a:off x="134567" y="466879"/>
              <a:ext cx="209466" cy="209466"/>
            </a:xfrm>
            <a:prstGeom prst="rect">
              <a:avLst/>
            </a:prstGeom>
          </p:spPr>
        </p:pic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AB5CBB0-C794-44AB-B2B2-1BDCFF1DDBB3}"/>
              </a:ext>
            </a:extLst>
          </p:cNvPr>
          <p:cNvSpPr txBox="1">
            <a:spLocks/>
          </p:cNvSpPr>
          <p:nvPr userDrawn="1"/>
        </p:nvSpPr>
        <p:spPr>
          <a:xfrm>
            <a:off x="9277350" y="6387195"/>
            <a:ext cx="556306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B2AF9F-5A65-4C9E-AEA5-48DCDB58F0B0}" type="slidenum">
              <a:rPr lang="ko-KR" altLang="en-US" sz="10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‹#›</a:t>
            </a:fld>
            <a:endParaRPr lang="ko-KR" altLang="en-US" sz="10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55ACEF5-C686-4680-A473-050EFE772CE2}"/>
              </a:ext>
            </a:extLst>
          </p:cNvPr>
          <p:cNvGrpSpPr/>
          <p:nvPr userDrawn="1"/>
        </p:nvGrpSpPr>
        <p:grpSpPr>
          <a:xfrm>
            <a:off x="7315199" y="757219"/>
            <a:ext cx="2598055" cy="343642"/>
            <a:chOff x="7867400" y="335417"/>
            <a:chExt cx="2293690" cy="343642"/>
          </a:xfrm>
        </p:grpSpPr>
        <p:sp>
          <p:nvSpPr>
            <p:cNvPr id="20" name="사각형: 둥근 위쪽 모서리 19">
              <a:extLst>
                <a:ext uri="{FF2B5EF4-FFF2-40B4-BE49-F238E27FC236}">
                  <a16:creationId xmlns:a16="http://schemas.microsoft.com/office/drawing/2014/main" id="{CC958CC3-F7A6-443E-8824-58122463452F}"/>
                </a:ext>
              </a:extLst>
            </p:cNvPr>
            <p:cNvSpPr/>
            <p:nvPr/>
          </p:nvSpPr>
          <p:spPr>
            <a:xfrm rot="16200000">
              <a:off x="8842424" y="-639607"/>
              <a:ext cx="343642" cy="22936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84AAE464-C6AB-4382-997C-58CFD797F109}"/>
                </a:ext>
              </a:extLst>
            </p:cNvPr>
            <p:cNvSpPr/>
            <p:nvPr/>
          </p:nvSpPr>
          <p:spPr>
            <a:xfrm>
              <a:off x="8063959" y="365285"/>
              <a:ext cx="1953272" cy="276999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pPr algn="ctr" defTabSz="914400" fontAlgn="base" latinLnBrk="1">
                <a:spcBef>
                  <a:spcPct val="0"/>
                </a:spcBef>
              </a:pPr>
              <a:r>
                <a:rPr lang="en-US" altLang="ko-KR" sz="12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+mn-ea"/>
                  <a:cs typeface="+mj-cs"/>
                </a:rPr>
                <a:t>1. </a:t>
              </a:r>
              <a:r>
                <a:rPr lang="ko-KR" altLang="en-US" sz="12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+mn-ea"/>
                  <a:cs typeface="+mj-cs"/>
                </a:rPr>
                <a:t>고교학점제 추진 배경 및 목표</a:t>
              </a:r>
              <a:endParaRPr lang="en-US" altLang="ko-KR" sz="12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endParaRPr>
            </a:p>
          </p:txBody>
        </p:sp>
      </p:grpSp>
      <p:pic>
        <p:nvPicPr>
          <p:cNvPr id="28" name="그래픽 27">
            <a:extLst>
              <a:ext uri="{FF2B5EF4-FFF2-40B4-BE49-F238E27FC236}">
                <a16:creationId xmlns:a16="http://schemas.microsoft.com/office/drawing/2014/main" id="{FF1F99E9-7300-463B-8F91-0BAB919849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7353" y="146843"/>
            <a:ext cx="1309474" cy="51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1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챕터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0083C15A-85CF-4FA7-9049-62F5A296FBE0}"/>
              </a:ext>
            </a:extLst>
          </p:cNvPr>
          <p:cNvGrpSpPr/>
          <p:nvPr userDrawn="1"/>
        </p:nvGrpSpPr>
        <p:grpSpPr>
          <a:xfrm>
            <a:off x="0" y="0"/>
            <a:ext cx="9906000" cy="933450"/>
            <a:chOff x="0" y="0"/>
            <a:chExt cx="9906000" cy="933450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ABB5127-CABA-4229-A481-42B37DAAEBB7}"/>
                </a:ext>
              </a:extLst>
            </p:cNvPr>
            <p:cNvSpPr/>
            <p:nvPr/>
          </p:nvSpPr>
          <p:spPr>
            <a:xfrm>
              <a:off x="0" y="0"/>
              <a:ext cx="9906000" cy="933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502BC202-B8C0-40FC-8747-4E0E3B90EAF8}"/>
                </a:ext>
              </a:extLst>
            </p:cNvPr>
            <p:cNvSpPr/>
            <p:nvPr/>
          </p:nvSpPr>
          <p:spPr>
            <a:xfrm>
              <a:off x="0" y="1"/>
              <a:ext cx="9906000" cy="101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0F301764-00F0-4C84-885C-551574AC5C64}"/>
                </a:ext>
              </a:extLst>
            </p:cNvPr>
            <p:cNvSpPr/>
            <p:nvPr/>
          </p:nvSpPr>
          <p:spPr>
            <a:xfrm>
              <a:off x="1141" y="101601"/>
              <a:ext cx="466725" cy="466725"/>
            </a:xfrm>
            <a:prstGeom prst="rect">
              <a:avLst/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A3112FAF-A2B0-4A05-9CEE-E05ACA3520C7}"/>
                </a:ext>
              </a:extLst>
            </p:cNvPr>
            <p:cNvSpPr/>
            <p:nvPr/>
          </p:nvSpPr>
          <p:spPr>
            <a:xfrm>
              <a:off x="241373" y="343718"/>
              <a:ext cx="431799" cy="431799"/>
            </a:xfrm>
            <a:prstGeom prst="rect">
              <a:avLst/>
            </a:prstGeom>
            <a:solidFill>
              <a:srgbClr val="095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7C68726A-3503-4BA4-A64F-A30978A23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182" b="70182"/>
            <a:stretch/>
          </p:blipFill>
          <p:spPr>
            <a:xfrm>
              <a:off x="134567" y="466879"/>
              <a:ext cx="209466" cy="209466"/>
            </a:xfrm>
            <a:prstGeom prst="rect">
              <a:avLst/>
            </a:prstGeom>
          </p:spPr>
        </p:pic>
      </p:grp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F948D475-D98F-4720-AC45-00E7DD4F667B}"/>
              </a:ext>
            </a:extLst>
          </p:cNvPr>
          <p:cNvCxnSpPr>
            <a:cxnSpLocks/>
          </p:cNvCxnSpPr>
          <p:nvPr userDrawn="1"/>
        </p:nvCxnSpPr>
        <p:spPr>
          <a:xfrm>
            <a:off x="-14515" y="932543"/>
            <a:ext cx="9927772" cy="0"/>
          </a:xfrm>
          <a:prstGeom prst="line">
            <a:avLst/>
          </a:prstGeom>
          <a:ln>
            <a:gradFill>
              <a:gsLst>
                <a:gs pos="58000">
                  <a:srgbClr val="CECECE"/>
                </a:gs>
                <a:gs pos="42000">
                  <a:schemeClr val="bg1">
                    <a:lumMod val="75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래픽 13">
            <a:extLst>
              <a:ext uri="{FF2B5EF4-FFF2-40B4-BE49-F238E27FC236}">
                <a16:creationId xmlns:a16="http://schemas.microsoft.com/office/drawing/2014/main" id="{EB540AFD-A408-49C5-9A9C-2262BE03F8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7353" y="146843"/>
            <a:ext cx="1309474" cy="513716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9310E506-1B3E-464E-83C0-D3C74BD90227}"/>
              </a:ext>
            </a:extLst>
          </p:cNvPr>
          <p:cNvGrpSpPr/>
          <p:nvPr userDrawn="1"/>
        </p:nvGrpSpPr>
        <p:grpSpPr>
          <a:xfrm>
            <a:off x="7315199" y="757219"/>
            <a:ext cx="2598055" cy="343642"/>
            <a:chOff x="7867400" y="335417"/>
            <a:chExt cx="2293690" cy="343642"/>
          </a:xfrm>
        </p:grpSpPr>
        <p:sp>
          <p:nvSpPr>
            <p:cNvPr id="25" name="사각형: 둥근 위쪽 모서리 24">
              <a:extLst>
                <a:ext uri="{FF2B5EF4-FFF2-40B4-BE49-F238E27FC236}">
                  <a16:creationId xmlns:a16="http://schemas.microsoft.com/office/drawing/2014/main" id="{662F1477-5E93-4F63-AC43-CB0457334ED6}"/>
                </a:ext>
              </a:extLst>
            </p:cNvPr>
            <p:cNvSpPr/>
            <p:nvPr/>
          </p:nvSpPr>
          <p:spPr>
            <a:xfrm rot="16200000">
              <a:off x="8842424" y="-639607"/>
              <a:ext cx="343642" cy="22936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2167726-D49B-4CBF-829E-B88F1C69A90A}"/>
                </a:ext>
              </a:extLst>
            </p:cNvPr>
            <p:cNvSpPr/>
            <p:nvPr/>
          </p:nvSpPr>
          <p:spPr>
            <a:xfrm>
              <a:off x="8302422" y="365285"/>
              <a:ext cx="1476347" cy="276999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pPr algn="ctr" defTabSz="914400" fontAlgn="base" latinLnBrk="1">
                <a:spcBef>
                  <a:spcPct val="0"/>
                </a:spcBef>
              </a:pPr>
              <a:r>
                <a:rPr lang="en-US" altLang="ko-KR" sz="12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+mn-ea"/>
                  <a:cs typeface="+mj-cs"/>
                </a:rPr>
                <a:t>2. </a:t>
              </a:r>
              <a:r>
                <a:rPr lang="ko-KR" altLang="en-US" sz="12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+mn-ea"/>
                  <a:cs typeface="+mj-cs"/>
                </a:rPr>
                <a:t>고교학점제 추진 방향</a:t>
              </a:r>
              <a:endParaRPr lang="en-US" altLang="ko-KR" sz="12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46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챕터3-`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ABF2E05A-70DD-4CED-A0BC-E1C965810FD7}"/>
              </a:ext>
            </a:extLst>
          </p:cNvPr>
          <p:cNvGrpSpPr/>
          <p:nvPr userDrawn="1"/>
        </p:nvGrpSpPr>
        <p:grpSpPr>
          <a:xfrm>
            <a:off x="0" y="0"/>
            <a:ext cx="9906000" cy="933450"/>
            <a:chOff x="0" y="0"/>
            <a:chExt cx="9906000" cy="933450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6EA81FD4-CA7D-4FB8-8128-CBE3F1AB906E}"/>
                </a:ext>
              </a:extLst>
            </p:cNvPr>
            <p:cNvSpPr/>
            <p:nvPr/>
          </p:nvSpPr>
          <p:spPr>
            <a:xfrm>
              <a:off x="0" y="0"/>
              <a:ext cx="9906000" cy="933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630C45B5-E5E4-4CEB-9242-904D4171484C}"/>
                </a:ext>
              </a:extLst>
            </p:cNvPr>
            <p:cNvSpPr/>
            <p:nvPr/>
          </p:nvSpPr>
          <p:spPr>
            <a:xfrm>
              <a:off x="0" y="1"/>
              <a:ext cx="9906000" cy="101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A48336CD-3114-47C7-B508-5AFA28C05099}"/>
                </a:ext>
              </a:extLst>
            </p:cNvPr>
            <p:cNvSpPr/>
            <p:nvPr/>
          </p:nvSpPr>
          <p:spPr>
            <a:xfrm>
              <a:off x="1141" y="101601"/>
              <a:ext cx="466725" cy="466725"/>
            </a:xfrm>
            <a:prstGeom prst="rect">
              <a:avLst/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0563C6C8-5A18-441D-9FBC-2514A14EB3FE}"/>
                </a:ext>
              </a:extLst>
            </p:cNvPr>
            <p:cNvSpPr/>
            <p:nvPr/>
          </p:nvSpPr>
          <p:spPr>
            <a:xfrm>
              <a:off x="241373" y="343718"/>
              <a:ext cx="431799" cy="431799"/>
            </a:xfrm>
            <a:prstGeom prst="rect">
              <a:avLst/>
            </a:prstGeom>
            <a:solidFill>
              <a:srgbClr val="095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4A2A8ACF-C3A3-4404-8632-F6E64BCF36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182" b="70182"/>
            <a:stretch/>
          </p:blipFill>
          <p:spPr>
            <a:xfrm>
              <a:off x="134567" y="466879"/>
              <a:ext cx="209466" cy="209466"/>
            </a:xfrm>
            <a:prstGeom prst="rect">
              <a:avLst/>
            </a:prstGeom>
          </p:spPr>
        </p:pic>
      </p:grp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EA5E9AC0-98B7-4168-B0CA-E110463AFC3B}"/>
              </a:ext>
            </a:extLst>
          </p:cNvPr>
          <p:cNvCxnSpPr>
            <a:cxnSpLocks/>
          </p:cNvCxnSpPr>
          <p:nvPr userDrawn="1"/>
        </p:nvCxnSpPr>
        <p:spPr>
          <a:xfrm>
            <a:off x="-14515" y="932543"/>
            <a:ext cx="9927772" cy="0"/>
          </a:xfrm>
          <a:prstGeom prst="line">
            <a:avLst/>
          </a:prstGeom>
          <a:ln>
            <a:gradFill>
              <a:gsLst>
                <a:gs pos="58000">
                  <a:srgbClr val="CECECE"/>
                </a:gs>
                <a:gs pos="42000">
                  <a:schemeClr val="bg1">
                    <a:lumMod val="75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70511C0-1575-4C50-BC89-A556EEC6B212}"/>
              </a:ext>
            </a:extLst>
          </p:cNvPr>
          <p:cNvSpPr txBox="1">
            <a:spLocks/>
          </p:cNvSpPr>
          <p:nvPr userDrawn="1"/>
        </p:nvSpPr>
        <p:spPr>
          <a:xfrm>
            <a:off x="9277350" y="6387195"/>
            <a:ext cx="556306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B2AF9F-5A65-4C9E-AEA5-48DCDB58F0B0}" type="slidenum">
              <a:rPr lang="ko-KR" altLang="en-US" sz="10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‹#›</a:t>
            </a:fld>
            <a:endParaRPr lang="ko-KR" altLang="en-US" sz="10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" name="그래픽 28">
            <a:extLst>
              <a:ext uri="{FF2B5EF4-FFF2-40B4-BE49-F238E27FC236}">
                <a16:creationId xmlns:a16="http://schemas.microsoft.com/office/drawing/2014/main" id="{D58A99E6-CF56-4C42-8B85-4B38A1F22A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7353" y="146843"/>
            <a:ext cx="1309474" cy="513716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7F0338FF-6B61-4E84-BF37-F75CFA36B1FA}"/>
              </a:ext>
            </a:extLst>
          </p:cNvPr>
          <p:cNvGrpSpPr/>
          <p:nvPr userDrawn="1"/>
        </p:nvGrpSpPr>
        <p:grpSpPr>
          <a:xfrm>
            <a:off x="7315199" y="757219"/>
            <a:ext cx="2598055" cy="343642"/>
            <a:chOff x="7867400" y="335417"/>
            <a:chExt cx="2293690" cy="343642"/>
          </a:xfrm>
        </p:grpSpPr>
        <p:sp>
          <p:nvSpPr>
            <p:cNvPr id="30" name="사각형: 둥근 위쪽 모서리 29">
              <a:extLst>
                <a:ext uri="{FF2B5EF4-FFF2-40B4-BE49-F238E27FC236}">
                  <a16:creationId xmlns:a16="http://schemas.microsoft.com/office/drawing/2014/main" id="{4E3FC4C8-A696-4CC0-B7CE-A0DCB4C6BA29}"/>
                </a:ext>
              </a:extLst>
            </p:cNvPr>
            <p:cNvSpPr/>
            <p:nvPr/>
          </p:nvSpPr>
          <p:spPr>
            <a:xfrm rot="16200000">
              <a:off x="8842424" y="-639607"/>
              <a:ext cx="343642" cy="22936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D445BCDC-0805-4FA5-AA33-4F387DE96858}"/>
                </a:ext>
              </a:extLst>
            </p:cNvPr>
            <p:cNvSpPr/>
            <p:nvPr/>
          </p:nvSpPr>
          <p:spPr>
            <a:xfrm>
              <a:off x="8177885" y="365285"/>
              <a:ext cx="1725424" cy="276999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pPr algn="ctr" defTabSz="914400" fontAlgn="base" latinLnBrk="1">
                <a:spcBef>
                  <a:spcPct val="0"/>
                </a:spcBef>
              </a:pPr>
              <a:r>
                <a:rPr lang="en-US" altLang="ko-KR" sz="12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+mn-ea"/>
                  <a:cs typeface="+mj-cs"/>
                </a:rPr>
                <a:t>3. </a:t>
              </a:r>
              <a:r>
                <a:rPr lang="ko-KR" altLang="en-US" sz="12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+mn-ea"/>
                  <a:cs typeface="+mj-cs"/>
                </a:rPr>
                <a:t>고교학점제 도입기반 마련</a:t>
              </a:r>
              <a:endParaRPr lang="en-US" altLang="ko-KR" sz="12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03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챕터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59489469-2575-4372-B26A-7465AC50ACCB}"/>
              </a:ext>
            </a:extLst>
          </p:cNvPr>
          <p:cNvGrpSpPr/>
          <p:nvPr userDrawn="1"/>
        </p:nvGrpSpPr>
        <p:grpSpPr>
          <a:xfrm>
            <a:off x="0" y="0"/>
            <a:ext cx="9906000" cy="933450"/>
            <a:chOff x="0" y="0"/>
            <a:chExt cx="9906000" cy="933450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66F900D7-F8AB-4BD0-B923-84A51EE74D5A}"/>
                </a:ext>
              </a:extLst>
            </p:cNvPr>
            <p:cNvSpPr/>
            <p:nvPr/>
          </p:nvSpPr>
          <p:spPr>
            <a:xfrm>
              <a:off x="0" y="0"/>
              <a:ext cx="9906000" cy="933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4C8D9B91-2C3B-4467-AC00-45707152E255}"/>
                </a:ext>
              </a:extLst>
            </p:cNvPr>
            <p:cNvSpPr/>
            <p:nvPr/>
          </p:nvSpPr>
          <p:spPr>
            <a:xfrm>
              <a:off x="0" y="1"/>
              <a:ext cx="9906000" cy="101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9BE55C99-91FC-4942-9F7D-2631F3A1E3FB}"/>
                </a:ext>
              </a:extLst>
            </p:cNvPr>
            <p:cNvSpPr/>
            <p:nvPr/>
          </p:nvSpPr>
          <p:spPr>
            <a:xfrm>
              <a:off x="1141" y="101601"/>
              <a:ext cx="466725" cy="466725"/>
            </a:xfrm>
            <a:prstGeom prst="rect">
              <a:avLst/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999CFD3-1960-4EDF-9FDB-FDD4696B2E4F}"/>
                </a:ext>
              </a:extLst>
            </p:cNvPr>
            <p:cNvSpPr/>
            <p:nvPr/>
          </p:nvSpPr>
          <p:spPr>
            <a:xfrm>
              <a:off x="241373" y="343718"/>
              <a:ext cx="431799" cy="431799"/>
            </a:xfrm>
            <a:prstGeom prst="rect">
              <a:avLst/>
            </a:prstGeom>
            <a:solidFill>
              <a:srgbClr val="095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6D8F77A2-A982-4CF3-AE32-69B6E9A39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182" b="70182"/>
            <a:stretch/>
          </p:blipFill>
          <p:spPr>
            <a:xfrm>
              <a:off x="134567" y="466879"/>
              <a:ext cx="209466" cy="209466"/>
            </a:xfrm>
            <a:prstGeom prst="rect">
              <a:avLst/>
            </a:prstGeom>
          </p:spPr>
        </p:pic>
      </p:grp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01E94BC-DCF7-43A7-B9FF-9E8064D7A602}"/>
              </a:ext>
            </a:extLst>
          </p:cNvPr>
          <p:cNvCxnSpPr>
            <a:cxnSpLocks/>
          </p:cNvCxnSpPr>
          <p:nvPr userDrawn="1"/>
        </p:nvCxnSpPr>
        <p:spPr>
          <a:xfrm>
            <a:off x="-14515" y="932543"/>
            <a:ext cx="9927772" cy="0"/>
          </a:xfrm>
          <a:prstGeom prst="line">
            <a:avLst/>
          </a:prstGeom>
          <a:ln>
            <a:gradFill>
              <a:gsLst>
                <a:gs pos="58000">
                  <a:srgbClr val="CECECE"/>
                </a:gs>
                <a:gs pos="42000">
                  <a:schemeClr val="bg1">
                    <a:lumMod val="75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3F821F9-02DD-44AC-8D70-1AC9AAFC6F40}"/>
              </a:ext>
            </a:extLst>
          </p:cNvPr>
          <p:cNvSpPr txBox="1">
            <a:spLocks/>
          </p:cNvSpPr>
          <p:nvPr userDrawn="1"/>
        </p:nvSpPr>
        <p:spPr>
          <a:xfrm>
            <a:off x="9277350" y="6387195"/>
            <a:ext cx="556306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B2AF9F-5A65-4C9E-AEA5-48DCDB58F0B0}" type="slidenum">
              <a:rPr lang="ko-KR" altLang="en-US" sz="10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‹#›</a:t>
            </a:fld>
            <a:endParaRPr lang="ko-KR" altLang="en-US" sz="10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7" name="그래픽 26">
            <a:extLst>
              <a:ext uri="{FF2B5EF4-FFF2-40B4-BE49-F238E27FC236}">
                <a16:creationId xmlns:a16="http://schemas.microsoft.com/office/drawing/2014/main" id="{2EBFDC38-FB16-43FB-9144-336BC69E6E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7353" y="146843"/>
            <a:ext cx="1309474" cy="513716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83068226-DA2D-460C-962A-8FA2EB2DDBDF}"/>
              </a:ext>
            </a:extLst>
          </p:cNvPr>
          <p:cNvGrpSpPr/>
          <p:nvPr userDrawn="1"/>
        </p:nvGrpSpPr>
        <p:grpSpPr>
          <a:xfrm>
            <a:off x="6995161" y="757219"/>
            <a:ext cx="2918094" cy="343642"/>
            <a:chOff x="7867400" y="335417"/>
            <a:chExt cx="2293690" cy="343642"/>
          </a:xfrm>
        </p:grpSpPr>
        <p:sp>
          <p:nvSpPr>
            <p:cNvPr id="29" name="사각형: 둥근 위쪽 모서리 28">
              <a:extLst>
                <a:ext uri="{FF2B5EF4-FFF2-40B4-BE49-F238E27FC236}">
                  <a16:creationId xmlns:a16="http://schemas.microsoft.com/office/drawing/2014/main" id="{5DF0A6EE-60F3-40CA-A161-BA2825253232}"/>
                </a:ext>
              </a:extLst>
            </p:cNvPr>
            <p:cNvSpPr/>
            <p:nvPr/>
          </p:nvSpPr>
          <p:spPr>
            <a:xfrm rot="16200000">
              <a:off x="8842424" y="-639607"/>
              <a:ext cx="343642" cy="22936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2664364-98B2-4419-8CEA-64BEDDC35E11}"/>
                </a:ext>
              </a:extLst>
            </p:cNvPr>
            <p:cNvSpPr/>
            <p:nvPr/>
          </p:nvSpPr>
          <p:spPr>
            <a:xfrm>
              <a:off x="8009162" y="365285"/>
              <a:ext cx="2062868" cy="276999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pPr algn="ctr" defTabSz="914400" fontAlgn="base" latinLnBrk="1">
                <a:spcBef>
                  <a:spcPct val="0"/>
                </a:spcBef>
              </a:pPr>
              <a:r>
                <a:rPr lang="en-US" altLang="ko-KR" sz="12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+mn-ea"/>
                  <a:cs typeface="+mj-cs"/>
                </a:rPr>
                <a:t>4. </a:t>
              </a:r>
              <a:r>
                <a:rPr lang="ko-KR" altLang="en-US" sz="12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+mn-ea"/>
                  <a:cs typeface="+mj-cs"/>
                </a:rPr>
                <a:t>고교학점제 연구</a:t>
              </a:r>
              <a:r>
                <a:rPr lang="en-US" altLang="ko-KR" sz="12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+mn-ea"/>
                  <a:cs typeface="+mj-cs"/>
                </a:rPr>
                <a:t>‧</a:t>
              </a:r>
              <a:r>
                <a:rPr lang="ko-KR" altLang="en-US" sz="12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+mn-ea"/>
                  <a:cs typeface="+mj-cs"/>
                </a:rPr>
                <a:t>선도학교 운영 사례</a:t>
              </a:r>
              <a:endParaRPr lang="en-US" altLang="ko-KR" sz="12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77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F332-C593-4DE0-B94E-551E23945D9D}" type="datetimeFigureOut">
              <a:rPr lang="ko-KR" altLang="en-US" smtClean="0"/>
              <a:t>2019-09-17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AF9F-5A65-4C9E-AEA5-48DCDB58F0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07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2F332-C593-4DE0-B94E-551E23945D9D}" type="datetimeFigureOut">
              <a:rPr lang="ko-KR" altLang="en-US" smtClean="0"/>
              <a:t>2019-09-17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2AF9F-5A65-4C9E-AEA5-48DCDB58F0B0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BDD3846-1214-46D8-9BF6-7B769CE33842}"/>
              </a:ext>
            </a:extLst>
          </p:cNvPr>
          <p:cNvGrpSpPr/>
          <p:nvPr userDrawn="1"/>
        </p:nvGrpSpPr>
        <p:grpSpPr>
          <a:xfrm>
            <a:off x="-807885" y="0"/>
            <a:ext cx="464458" cy="3556001"/>
            <a:chOff x="-865941" y="0"/>
            <a:chExt cx="464458" cy="3556001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730EB3C5-A2B0-46C9-875F-43B84A9E5F20}"/>
                </a:ext>
              </a:extLst>
            </p:cNvPr>
            <p:cNvSpPr/>
            <p:nvPr/>
          </p:nvSpPr>
          <p:spPr>
            <a:xfrm>
              <a:off x="-865941" y="0"/>
              <a:ext cx="464458" cy="464458"/>
            </a:xfrm>
            <a:prstGeom prst="roundRect">
              <a:avLst>
                <a:gd name="adj" fmla="val 6322"/>
              </a:avLst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84D35578-789F-47D6-8CDC-0D713166FA62}"/>
                </a:ext>
              </a:extLst>
            </p:cNvPr>
            <p:cNvSpPr/>
            <p:nvPr/>
          </p:nvSpPr>
          <p:spPr>
            <a:xfrm>
              <a:off x="-865941" y="618309"/>
              <a:ext cx="464458" cy="464458"/>
            </a:xfrm>
            <a:prstGeom prst="roundRect">
              <a:avLst>
                <a:gd name="adj" fmla="val 6322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840B6208-A665-4015-9D2F-8AE40AB63A90}"/>
                </a:ext>
              </a:extLst>
            </p:cNvPr>
            <p:cNvSpPr/>
            <p:nvPr/>
          </p:nvSpPr>
          <p:spPr>
            <a:xfrm>
              <a:off x="-865941" y="2473236"/>
              <a:ext cx="464458" cy="464458"/>
            </a:xfrm>
            <a:prstGeom prst="roundRect">
              <a:avLst>
                <a:gd name="adj" fmla="val 6322"/>
              </a:avLst>
            </a:prstGeom>
            <a:solidFill>
              <a:srgbClr val="13F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DDF65E65-508C-410D-B423-0A2756B4C5D4}"/>
                </a:ext>
              </a:extLst>
            </p:cNvPr>
            <p:cNvSpPr/>
            <p:nvPr/>
          </p:nvSpPr>
          <p:spPr>
            <a:xfrm>
              <a:off x="-865941" y="3091543"/>
              <a:ext cx="464458" cy="464458"/>
            </a:xfrm>
            <a:prstGeom prst="roundRect">
              <a:avLst>
                <a:gd name="adj" fmla="val 632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6F5A2CFC-2134-4A9F-8A00-C5000ED5E635}"/>
                </a:ext>
              </a:extLst>
            </p:cNvPr>
            <p:cNvSpPr/>
            <p:nvPr/>
          </p:nvSpPr>
          <p:spPr>
            <a:xfrm>
              <a:off x="-865941" y="1236618"/>
              <a:ext cx="464458" cy="464458"/>
            </a:xfrm>
            <a:prstGeom prst="roundRect">
              <a:avLst>
                <a:gd name="adj" fmla="val 632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54572EE9-F81C-4826-A548-536B4DD8B845}"/>
                </a:ext>
              </a:extLst>
            </p:cNvPr>
            <p:cNvSpPr/>
            <p:nvPr/>
          </p:nvSpPr>
          <p:spPr>
            <a:xfrm>
              <a:off x="-865941" y="1854927"/>
              <a:ext cx="464458" cy="464458"/>
            </a:xfrm>
            <a:prstGeom prst="roundRect">
              <a:avLst>
                <a:gd name="adj" fmla="val 6322"/>
              </a:avLst>
            </a:prstGeom>
            <a:solidFill>
              <a:srgbClr val="648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latinLnBrk="1"/>
              <a:endParaRPr lang="ko-KR" altLang="en-US" sz="2800" spc="-250">
                <a:ln>
                  <a:solidFill>
                    <a:srgbClr val="6488F2">
                      <a:alpha val="0"/>
                    </a:srgbClr>
                  </a:solidFill>
                </a:ln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85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6" r:id="rId3"/>
    <p:sldLayoutId id="2147483664" r:id="rId4"/>
    <p:sldLayoutId id="2147483663" r:id="rId5"/>
    <p:sldLayoutId id="214748366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50.svg"/><Relationship Id="rId4" Type="http://schemas.openxmlformats.org/officeDocument/2006/relationships/image" Target="../media/image30.png"/><Relationship Id="rId9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svg"/><Relationship Id="rId5" Type="http://schemas.openxmlformats.org/officeDocument/2006/relationships/image" Target="../media/image34.png"/><Relationship Id="rId4" Type="http://schemas.openxmlformats.org/officeDocument/2006/relationships/image" Target="../media/image5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66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7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70.svg"/><Relationship Id="rId4" Type="http://schemas.openxmlformats.org/officeDocument/2006/relationships/image" Target="../media/image44.png"/><Relationship Id="rId9" Type="http://schemas.openxmlformats.org/officeDocument/2006/relationships/image" Target="../media/image7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sv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58.t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58.t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2.png"/><Relationship Id="rId3" Type="http://schemas.openxmlformats.org/officeDocument/2006/relationships/chart" Target="../charts/chart1.xml"/><Relationship Id="rId7" Type="http://schemas.openxmlformats.org/officeDocument/2006/relationships/image" Target="../media/image15.sv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image" Target="../media/image22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t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8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4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" y="0"/>
            <a:ext cx="9904647" cy="6858000"/>
          </a:xfrm>
          <a:prstGeom prst="rect">
            <a:avLst/>
          </a:prstGeom>
          <a:noFill/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417AB05E-4370-4D84-ABCC-6310BB16A441}"/>
              </a:ext>
            </a:extLst>
          </p:cNvPr>
          <p:cNvGrpSpPr/>
          <p:nvPr/>
        </p:nvGrpSpPr>
        <p:grpSpPr>
          <a:xfrm>
            <a:off x="681037" y="5508595"/>
            <a:ext cx="2958151" cy="587405"/>
            <a:chOff x="795337" y="5445095"/>
            <a:chExt cx="2958151" cy="587405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90A83DCA-635E-4F71-A5AB-3EDE5F2EA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20926" y="5445095"/>
              <a:ext cx="1432562" cy="562005"/>
            </a:xfrm>
            <a:prstGeom prst="rect">
              <a:avLst/>
            </a:prstGeom>
          </p:spPr>
        </p:pic>
        <p:pic>
          <p:nvPicPr>
            <p:cNvPr id="12" name="그래픽 11">
              <a:extLst>
                <a:ext uri="{FF2B5EF4-FFF2-40B4-BE49-F238E27FC236}">
                  <a16:creationId xmlns:a16="http://schemas.microsoft.com/office/drawing/2014/main" id="{74F831B3-4AA2-405B-8257-0E8C9E490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5337" y="5537200"/>
              <a:ext cx="1201103" cy="495300"/>
            </a:xfrm>
            <a:prstGeom prst="rect">
              <a:avLst/>
            </a:prstGeom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FBA4F70C-7F32-4E00-8E3D-4F3B5D47DA6D}"/>
              </a:ext>
            </a:extLst>
          </p:cNvPr>
          <p:cNvGrpSpPr/>
          <p:nvPr/>
        </p:nvGrpSpPr>
        <p:grpSpPr>
          <a:xfrm>
            <a:off x="550702" y="0"/>
            <a:ext cx="4448654" cy="2488178"/>
            <a:chOff x="569752" y="0"/>
            <a:chExt cx="4448654" cy="248817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3E3177-9250-4926-AB81-74A028062F6E}"/>
                </a:ext>
              </a:extLst>
            </p:cNvPr>
            <p:cNvSpPr txBox="1"/>
            <p:nvPr/>
          </p:nvSpPr>
          <p:spPr>
            <a:xfrm>
              <a:off x="569752" y="1349405"/>
              <a:ext cx="4448654" cy="113877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ko-KR" altLang="en-US" sz="6800" b="1" spc="-3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고교학점제</a:t>
              </a:r>
              <a:endParaRPr lang="en-US" altLang="ko-KR" sz="6800" b="1" spc="-3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0B2CE3B5-BA5A-4F9D-BB99-4672D9D8EC7C}"/>
                </a:ext>
              </a:extLst>
            </p:cNvPr>
            <p:cNvCxnSpPr/>
            <p:nvPr/>
          </p:nvCxnSpPr>
          <p:spPr>
            <a:xfrm>
              <a:off x="1082675" y="0"/>
              <a:ext cx="0" cy="1358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3255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F618956D-0371-449C-B61B-8BE0834CE2B9}"/>
              </a:ext>
            </a:extLst>
          </p:cNvPr>
          <p:cNvSpPr/>
          <p:nvPr/>
        </p:nvSpPr>
        <p:spPr>
          <a:xfrm>
            <a:off x="826168" y="276169"/>
            <a:ext cx="307007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 latinLnBrk="1">
              <a:lnSpc>
                <a:spcPct val="90000"/>
              </a:lnSpc>
              <a:spcBef>
                <a:spcPct val="0"/>
              </a:spcBef>
            </a:pPr>
            <a:r>
              <a:rPr lang="ko-KR" altLang="en-US" sz="30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수업 및 학생 평가</a:t>
            </a:r>
            <a:endParaRPr lang="ko-KR" altLang="en-US" sz="30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j-cs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B7FE2CC-9FA0-4E93-B446-96DBF5510ECA}"/>
              </a:ext>
            </a:extLst>
          </p:cNvPr>
          <p:cNvGrpSpPr/>
          <p:nvPr/>
        </p:nvGrpSpPr>
        <p:grpSpPr>
          <a:xfrm>
            <a:off x="599930" y="1063563"/>
            <a:ext cx="6116464" cy="615553"/>
            <a:chOff x="599930" y="1063563"/>
            <a:chExt cx="6116464" cy="615553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109BC778-D032-4584-9D0E-E325C447AC4F}"/>
                </a:ext>
              </a:extLst>
            </p:cNvPr>
            <p:cNvSpPr/>
            <p:nvPr/>
          </p:nvSpPr>
          <p:spPr>
            <a:xfrm>
              <a:off x="645501" y="1063563"/>
              <a:ext cx="6070893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latinLnBrk="1">
                <a:spcAft>
                  <a:spcPts val="300"/>
                </a:spcAft>
              </a:pPr>
              <a:r>
                <a:rPr lang="ko-KR" altLang="en-US" sz="1700" b="1" spc="-150" dirty="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스스로 선택한 과목에 대한 자발적 학습 동기로 학생 모두가 수업에</a:t>
              </a:r>
              <a:r>
                <a:rPr lang="en-US" altLang="ko-KR" sz="1700" b="1" spc="-150" dirty="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700" b="1" spc="-150" dirty="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700" b="1" spc="-150" dirty="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주도적으로 참여하고</a:t>
              </a:r>
              <a:r>
                <a:rPr lang="en-US" altLang="ko-KR" sz="1700" b="1" spc="-150" dirty="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700" b="1" spc="-150" dirty="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성취평가제를 통해 평가의 교육적 의미 회복</a:t>
              </a: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8E0A7926-6461-40B5-8B86-79F765C230A6}"/>
                </a:ext>
              </a:extLst>
            </p:cNvPr>
            <p:cNvCxnSpPr>
              <a:cxnSpLocks/>
            </p:cNvCxnSpPr>
            <p:nvPr/>
          </p:nvCxnSpPr>
          <p:spPr>
            <a:xfrm>
              <a:off x="599930" y="1110119"/>
              <a:ext cx="0" cy="477381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6A004E60-45E9-4C7F-86AC-2534BD52B085}"/>
              </a:ext>
            </a:extLst>
          </p:cNvPr>
          <p:cNvCxnSpPr/>
          <p:nvPr/>
        </p:nvCxnSpPr>
        <p:spPr>
          <a:xfrm>
            <a:off x="934799" y="3544087"/>
            <a:ext cx="0" cy="1653962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>
            <a:extLst>
              <a:ext uri="{FF2B5EF4-FFF2-40B4-BE49-F238E27FC236}">
                <a16:creationId xmlns:a16="http://schemas.microsoft.com/office/drawing/2014/main" id="{B87EAE12-4D34-4A5D-BF6E-86E0E974097E}"/>
              </a:ext>
            </a:extLst>
          </p:cNvPr>
          <p:cNvSpPr/>
          <p:nvPr/>
        </p:nvSpPr>
        <p:spPr>
          <a:xfrm>
            <a:off x="847373" y="4072835"/>
            <a:ext cx="174852" cy="174852"/>
          </a:xfrm>
          <a:prstGeom prst="ellipse">
            <a:avLst/>
          </a:prstGeom>
          <a:solidFill>
            <a:srgbClr val="819197"/>
          </a:solidFill>
          <a:ln w="25400">
            <a:solidFill>
              <a:schemeClr val="bg1"/>
            </a:solidFill>
          </a:ln>
          <a:effectLst>
            <a:outerShdw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B40715E-407F-432F-A624-2A15521BFD8B}"/>
              </a:ext>
            </a:extLst>
          </p:cNvPr>
          <p:cNvSpPr/>
          <p:nvPr/>
        </p:nvSpPr>
        <p:spPr>
          <a:xfrm>
            <a:off x="1110898" y="4021762"/>
            <a:ext cx="28228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base" latinLnBrk="1">
              <a:spcBef>
                <a:spcPts val="700"/>
              </a:spcBef>
              <a:spcAft>
                <a:spcPts val="300"/>
              </a:spcAft>
            </a:pPr>
            <a:r>
              <a:rPr lang="ko-KR" altLang="en-US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스스로 선택한 과목 수업에</a:t>
            </a:r>
            <a:r>
              <a:rPr lang="en-US" altLang="ko-KR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/>
            </a:r>
            <a:br>
              <a:rPr lang="en-US" altLang="ko-KR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ko-KR" altLang="en-US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자발적</a:t>
            </a:r>
            <a:r>
              <a:rPr lang="en-US" altLang="ko-KR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학습 동기를</a:t>
            </a:r>
            <a:r>
              <a:rPr lang="en-US" altLang="ko-KR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바탕으로</a:t>
            </a:r>
            <a:r>
              <a:rPr lang="en-US" altLang="ko-KR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/>
            </a:r>
            <a:br>
              <a:rPr lang="en-US" altLang="ko-KR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ko-KR" altLang="en-US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‘잠자는 학생’ 개선</a:t>
            </a:r>
            <a:r>
              <a:rPr lang="en-US" altLang="ko-KR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B802E89-CCE8-4F6F-856C-3762EAEAC743}"/>
              </a:ext>
            </a:extLst>
          </p:cNvPr>
          <p:cNvSpPr/>
          <p:nvPr/>
        </p:nvSpPr>
        <p:spPr>
          <a:xfrm>
            <a:off x="1110898" y="4993651"/>
            <a:ext cx="293285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base" latinLnBrk="1">
              <a:spcBef>
                <a:spcPts val="700"/>
              </a:spcBef>
              <a:spcAft>
                <a:spcPts val="300"/>
              </a:spcAft>
            </a:pPr>
            <a:r>
              <a:rPr lang="ko-KR" altLang="en-US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개별 수업 단위 책임지도 강화</a:t>
            </a: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DEF76D6-3D96-43CA-B5D0-837A52B5D026}"/>
              </a:ext>
            </a:extLst>
          </p:cNvPr>
          <p:cNvSpPr/>
          <p:nvPr/>
        </p:nvSpPr>
        <p:spPr>
          <a:xfrm>
            <a:off x="847373" y="5044724"/>
            <a:ext cx="174852" cy="174852"/>
          </a:xfrm>
          <a:prstGeom prst="ellipse">
            <a:avLst/>
          </a:prstGeom>
          <a:solidFill>
            <a:srgbClr val="819197"/>
          </a:solidFill>
          <a:ln w="25400">
            <a:solidFill>
              <a:schemeClr val="bg1"/>
            </a:solidFill>
          </a:ln>
          <a:effectLst>
            <a:outerShdw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2E2A93EA-BCAB-4973-8467-CA394A3B4848}"/>
              </a:ext>
            </a:extLst>
          </p:cNvPr>
          <p:cNvCxnSpPr>
            <a:cxnSpLocks/>
          </p:cNvCxnSpPr>
          <p:nvPr/>
        </p:nvCxnSpPr>
        <p:spPr>
          <a:xfrm>
            <a:off x="5455999" y="3643676"/>
            <a:ext cx="0" cy="1534481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타원 25">
            <a:extLst>
              <a:ext uri="{FF2B5EF4-FFF2-40B4-BE49-F238E27FC236}">
                <a16:creationId xmlns:a16="http://schemas.microsoft.com/office/drawing/2014/main" id="{4AD9062F-B2E2-437D-8285-33B6EE373172}"/>
              </a:ext>
            </a:extLst>
          </p:cNvPr>
          <p:cNvSpPr/>
          <p:nvPr/>
        </p:nvSpPr>
        <p:spPr>
          <a:xfrm>
            <a:off x="5368573" y="4072835"/>
            <a:ext cx="174852" cy="1748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>
            <a:outerShdw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FFC0BC8-E51C-49FE-BF0B-B317E6A79A62}"/>
              </a:ext>
            </a:extLst>
          </p:cNvPr>
          <p:cNvSpPr/>
          <p:nvPr/>
        </p:nvSpPr>
        <p:spPr>
          <a:xfrm>
            <a:off x="5632098" y="4021762"/>
            <a:ext cx="231794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base" latinLnBrk="1">
              <a:spcBef>
                <a:spcPts val="700"/>
              </a:spcBef>
              <a:spcAft>
                <a:spcPts val="300"/>
              </a:spcAft>
            </a:pPr>
            <a:r>
              <a:rPr lang="ko-KR" altLang="en-US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전과목 성취평가를 통해</a:t>
            </a:r>
            <a:r>
              <a:rPr lang="en-US" altLang="ko-KR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/>
            </a:r>
            <a:br>
              <a:rPr lang="en-US" altLang="ko-KR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ko-KR" altLang="en-US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실질적</a:t>
            </a:r>
            <a:r>
              <a:rPr lang="en-US" altLang="ko-KR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과목선택권 보장</a:t>
            </a:r>
            <a:endParaRPr lang="en-US" altLang="ko-KR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A66F144-E332-4F81-BE86-DF512B73A3B5}"/>
              </a:ext>
            </a:extLst>
          </p:cNvPr>
          <p:cNvSpPr/>
          <p:nvPr/>
        </p:nvSpPr>
        <p:spPr>
          <a:xfrm>
            <a:off x="5632098" y="4993651"/>
            <a:ext cx="236603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base" latinLnBrk="1">
              <a:spcBef>
                <a:spcPts val="700"/>
              </a:spcBef>
              <a:spcAft>
                <a:spcPts val="300"/>
              </a:spcAft>
            </a:pPr>
            <a:r>
              <a:rPr lang="ko-KR" altLang="en-US" b="1" kern="0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과정 중심 평가를 통해</a:t>
            </a:r>
            <a:r>
              <a:rPr lang="en-US" altLang="ko-KR" b="1" kern="0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/>
            </a:r>
            <a:br>
              <a:rPr lang="en-US" altLang="ko-KR" b="1" kern="0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ko-KR" altLang="en-US" b="1" kern="0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창의적</a:t>
            </a:r>
            <a:r>
              <a:rPr lang="en-US" altLang="ko-KR" b="1" kern="0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·</a:t>
            </a:r>
            <a:r>
              <a:rPr lang="ko-KR" altLang="en-US" b="1" kern="0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자율적 수업 촉진</a:t>
            </a:r>
            <a:endParaRPr lang="en-US" altLang="ko-KR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4F0C1D8F-499E-4A01-9EE8-8F154DE07FEE}"/>
              </a:ext>
            </a:extLst>
          </p:cNvPr>
          <p:cNvSpPr/>
          <p:nvPr/>
        </p:nvSpPr>
        <p:spPr>
          <a:xfrm>
            <a:off x="5368573" y="5044724"/>
            <a:ext cx="174852" cy="1748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>
            <a:outerShdw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모서리가 둥근 직사각형 103">
            <a:extLst>
              <a:ext uri="{FF2B5EF4-FFF2-40B4-BE49-F238E27FC236}">
                <a16:creationId xmlns:a16="http://schemas.microsoft.com/office/drawing/2014/main" id="{B50DE0B8-4D42-430A-A39C-34AEE9E1C34B}"/>
              </a:ext>
            </a:extLst>
          </p:cNvPr>
          <p:cNvSpPr/>
          <p:nvPr/>
        </p:nvSpPr>
        <p:spPr>
          <a:xfrm>
            <a:off x="688254" y="3238852"/>
            <a:ext cx="4047692" cy="467115"/>
          </a:xfrm>
          <a:prstGeom prst="roundRect">
            <a:avLst>
              <a:gd name="adj" fmla="val 50000"/>
            </a:avLst>
          </a:prstGeom>
          <a:solidFill>
            <a:srgbClr val="1F4E79"/>
          </a:solidFill>
          <a:ln w="38100">
            <a:noFill/>
          </a:ln>
          <a:effectLst>
            <a:outerShdw blurRad="38100" dist="889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 latinLnBrk="1">
              <a:spcBef>
                <a:spcPts val="700"/>
              </a:spcBef>
            </a:pPr>
            <a:r>
              <a:rPr lang="ko-KR" altLang="en-US" sz="2000" b="1" kern="0" spc="-80" dirty="0">
                <a:ln>
                  <a:solidFill>
                    <a:srgbClr val="BFCCD7">
                      <a:alpha val="0"/>
                    </a:srgbClr>
                  </a:solidFill>
                </a:ln>
                <a:solidFill>
                  <a:schemeClr val="bg1"/>
                </a:solidFill>
                <a:ea typeface="맑은 고딕" panose="020B0503020000020004" pitchFamily="50" charset="-127"/>
              </a:rPr>
              <a:t>학생 중심의 고교 수업</a:t>
            </a:r>
          </a:p>
        </p:txBody>
      </p:sp>
      <p:sp>
        <p:nvSpPr>
          <p:cNvPr id="33" name="모서리가 둥근 직사각형 103">
            <a:extLst>
              <a:ext uri="{FF2B5EF4-FFF2-40B4-BE49-F238E27FC236}">
                <a16:creationId xmlns:a16="http://schemas.microsoft.com/office/drawing/2014/main" id="{1505772A-2F04-49B9-A9A6-44D4167C12E2}"/>
              </a:ext>
            </a:extLst>
          </p:cNvPr>
          <p:cNvSpPr/>
          <p:nvPr/>
        </p:nvSpPr>
        <p:spPr>
          <a:xfrm>
            <a:off x="688254" y="3228347"/>
            <a:ext cx="4047692" cy="543553"/>
          </a:xfrm>
          <a:prstGeom prst="roundRect">
            <a:avLst>
              <a:gd name="adj" fmla="val 50000"/>
            </a:avLst>
          </a:prstGeom>
          <a:solidFill>
            <a:srgbClr val="1F4E79"/>
          </a:solidFill>
          <a:ln w="38100">
            <a:noFill/>
          </a:ln>
          <a:effectLst>
            <a:outerShdw blurRad="38100" dist="889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 latinLnBrk="1">
              <a:spcBef>
                <a:spcPts val="700"/>
              </a:spcBef>
              <a:spcAft>
                <a:spcPts val="300"/>
              </a:spcAft>
            </a:pPr>
            <a:r>
              <a:rPr lang="ko-KR" altLang="en-US" sz="20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학생 중심의 고교 수업</a:t>
            </a:r>
          </a:p>
        </p:txBody>
      </p:sp>
      <p:sp>
        <p:nvSpPr>
          <p:cNvPr id="35" name="모서리가 둥근 직사각형 103">
            <a:extLst>
              <a:ext uri="{FF2B5EF4-FFF2-40B4-BE49-F238E27FC236}">
                <a16:creationId xmlns:a16="http://schemas.microsoft.com/office/drawing/2014/main" id="{3CAB98FE-4F76-4E1D-AFE9-1E77408F37AC}"/>
              </a:ext>
            </a:extLst>
          </p:cNvPr>
          <p:cNvSpPr/>
          <p:nvPr/>
        </p:nvSpPr>
        <p:spPr>
          <a:xfrm>
            <a:off x="5209454" y="3238852"/>
            <a:ext cx="4047692" cy="467115"/>
          </a:xfrm>
          <a:prstGeom prst="roundRect">
            <a:avLst>
              <a:gd name="adj" fmla="val 50000"/>
            </a:avLst>
          </a:prstGeom>
          <a:solidFill>
            <a:srgbClr val="6488F2"/>
          </a:solidFill>
          <a:ln w="38100">
            <a:noFill/>
          </a:ln>
          <a:effectLst>
            <a:outerShdw blurRad="38100" dist="889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 latinLnBrk="1">
              <a:spcBef>
                <a:spcPts val="700"/>
              </a:spcBef>
            </a:pPr>
            <a:r>
              <a:rPr lang="ko-KR" altLang="en-US" sz="2000" b="1" kern="0" spc="-80" dirty="0">
                <a:ln>
                  <a:solidFill>
                    <a:srgbClr val="BFCCD7">
                      <a:alpha val="0"/>
                    </a:srgbClr>
                  </a:solidFill>
                </a:ln>
                <a:solidFill>
                  <a:schemeClr val="bg1"/>
                </a:solidFill>
                <a:ea typeface="맑은 고딕" panose="020B0503020000020004" pitchFamily="50" charset="-127"/>
              </a:rPr>
              <a:t>학생 중심의 고교 수업</a:t>
            </a:r>
          </a:p>
        </p:txBody>
      </p:sp>
      <p:sp>
        <p:nvSpPr>
          <p:cNvPr id="36" name="모서리가 둥근 직사각형 103">
            <a:extLst>
              <a:ext uri="{FF2B5EF4-FFF2-40B4-BE49-F238E27FC236}">
                <a16:creationId xmlns:a16="http://schemas.microsoft.com/office/drawing/2014/main" id="{B1B0F23C-5595-440D-A508-594F8D53B9D5}"/>
              </a:ext>
            </a:extLst>
          </p:cNvPr>
          <p:cNvSpPr/>
          <p:nvPr/>
        </p:nvSpPr>
        <p:spPr>
          <a:xfrm>
            <a:off x="5209454" y="3228347"/>
            <a:ext cx="4047692" cy="543553"/>
          </a:xfrm>
          <a:prstGeom prst="roundRect">
            <a:avLst>
              <a:gd name="adj" fmla="val 50000"/>
            </a:avLst>
          </a:prstGeom>
          <a:solidFill>
            <a:srgbClr val="6488F2"/>
          </a:solidFill>
          <a:ln w="38100">
            <a:noFill/>
          </a:ln>
          <a:effectLst>
            <a:outerShdw blurRad="38100" dist="889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 latinLnBrk="1">
              <a:spcBef>
                <a:spcPts val="700"/>
              </a:spcBef>
              <a:spcAft>
                <a:spcPts val="300"/>
              </a:spcAft>
            </a:pPr>
            <a:r>
              <a:rPr lang="ko-KR" altLang="en-US" sz="20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학습 </a:t>
            </a:r>
            <a:r>
              <a:rPr lang="ko-KR" altLang="en-US" sz="2000" b="1" kern="0" spc="-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과정으로서의</a:t>
            </a:r>
            <a:r>
              <a:rPr lang="ko-KR" altLang="en-US" sz="20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 평가</a:t>
            </a:r>
          </a:p>
        </p:txBody>
      </p:sp>
      <p:pic>
        <p:nvPicPr>
          <p:cNvPr id="37" name="그래픽 36">
            <a:extLst>
              <a:ext uri="{FF2B5EF4-FFF2-40B4-BE49-F238E27FC236}">
                <a16:creationId xmlns:a16="http://schemas.microsoft.com/office/drawing/2014/main" id="{672AE0A3-B3A9-49A7-94C7-828490CBA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788111" y="1918712"/>
            <a:ext cx="1892837" cy="1328510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B780EA21-F90B-45EC-9442-6C433DFA9080}"/>
              </a:ext>
            </a:extLst>
          </p:cNvPr>
          <p:cNvGrpSpPr/>
          <p:nvPr/>
        </p:nvGrpSpPr>
        <p:grpSpPr>
          <a:xfrm>
            <a:off x="6242217" y="1899383"/>
            <a:ext cx="1911143" cy="1403238"/>
            <a:chOff x="6293017" y="1924783"/>
            <a:chExt cx="1911143" cy="1403238"/>
          </a:xfrm>
        </p:grpSpPr>
        <p:pic>
          <p:nvPicPr>
            <p:cNvPr id="16" name="그래픽 15">
              <a:extLst>
                <a:ext uri="{FF2B5EF4-FFF2-40B4-BE49-F238E27FC236}">
                  <a16:creationId xmlns:a16="http://schemas.microsoft.com/office/drawing/2014/main" id="{0B03DABB-1438-48E2-ACDB-C13669780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27177" y="1924783"/>
              <a:ext cx="1451962" cy="1403238"/>
            </a:xfrm>
            <a:prstGeom prst="rect">
              <a:avLst/>
            </a:prstGeom>
          </p:spPr>
        </p:pic>
        <p:pic>
          <p:nvPicPr>
            <p:cNvPr id="14" name="그래픽 13">
              <a:extLst>
                <a:ext uri="{FF2B5EF4-FFF2-40B4-BE49-F238E27FC236}">
                  <a16:creationId xmlns:a16="http://schemas.microsoft.com/office/drawing/2014/main" id="{134EA5E6-CE48-4056-8867-FFD3D5A95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534276" y="2612357"/>
              <a:ext cx="669884" cy="631237"/>
            </a:xfrm>
            <a:prstGeom prst="rect">
              <a:avLst/>
            </a:prstGeom>
          </p:spPr>
        </p:pic>
        <p:pic>
          <p:nvPicPr>
            <p:cNvPr id="15" name="그래픽 14">
              <a:extLst>
                <a:ext uri="{FF2B5EF4-FFF2-40B4-BE49-F238E27FC236}">
                  <a16:creationId xmlns:a16="http://schemas.microsoft.com/office/drawing/2014/main" id="{36B511F9-5A9D-473F-B88D-4CE0CBAD6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93017" y="1981890"/>
              <a:ext cx="234784" cy="432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778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826168" y="276169"/>
            <a:ext cx="3046697" cy="4934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lnSpc>
                <a:spcPct val="90000"/>
              </a:lnSpc>
              <a:spcBef>
                <a:spcPct val="0"/>
              </a:spcBef>
              <a:defRPr lang="ko-KR" altLang="en-US"/>
            </a:pPr>
            <a:r>
              <a:rPr lang="ko-KR" altLang="en-US" sz="3000" b="0" spc="-15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  <a:cs typeface="+mj-cs"/>
              </a:rPr>
              <a:t>학점 취득 및 졸업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1003968" y="1063563"/>
            <a:ext cx="555793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spcAft>
                <a:spcPts val="300"/>
              </a:spcAft>
              <a:defRPr lang="ko-KR" altLang="en-US"/>
            </a:pPr>
            <a:r>
              <a:rPr lang="ko-KR" altLang="en-US" sz="1700" b="1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과목별 최소한의 성취수준 도달을 위한 책임교육을 강화하고 </a:t>
            </a:r>
            <a:r>
              <a:rPr lang="en-US" altLang="ko-KR" sz="1700" b="1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/>
            </a:r>
            <a:br>
              <a:rPr lang="en-US" altLang="ko-KR" sz="1700" b="1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</a:br>
            <a:r>
              <a:rPr lang="ko-KR" altLang="en-US" sz="1700" b="1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누적 학점 기준 충족 여부에 따른 졸업인정 제도 실시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958397" y="1110119"/>
            <a:ext cx="0" cy="477381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>
          <a:xfrm>
            <a:off x="10121900" y="-711200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83" name="직선 연결선 82"/>
          <p:cNvCxnSpPr>
            <a:cxnSpLocks/>
          </p:cNvCxnSpPr>
          <p:nvPr/>
        </p:nvCxnSpPr>
        <p:spPr>
          <a:xfrm>
            <a:off x="4953000" y="2340283"/>
            <a:ext cx="0" cy="3204590"/>
          </a:xfrm>
          <a:prstGeom prst="line">
            <a:avLst/>
          </a:prstGeom>
          <a:ln w="127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5583645" y="2317706"/>
            <a:ext cx="0" cy="970763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5583645" y="2304482"/>
            <a:ext cx="0" cy="595859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772224" y="2304482"/>
            <a:ext cx="0" cy="970763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타원 24"/>
          <p:cNvSpPr/>
          <p:nvPr/>
        </p:nvSpPr>
        <p:spPr>
          <a:xfrm>
            <a:off x="706540" y="2854972"/>
            <a:ext cx="131368" cy="131368"/>
          </a:xfrm>
          <a:prstGeom prst="ellipse">
            <a:avLst/>
          </a:prstGeom>
          <a:solidFill>
            <a:srgbClr val="819197"/>
          </a:solidFill>
          <a:ln w="19050">
            <a:solidFill>
              <a:schemeClr val="bg1"/>
            </a:solidFill>
          </a:ln>
          <a:effectLst>
            <a:outerShdw dist="25400" dir="48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706540" y="3198211"/>
            <a:ext cx="131368" cy="131368"/>
          </a:xfrm>
          <a:prstGeom prst="ellipse">
            <a:avLst/>
          </a:prstGeom>
          <a:solidFill>
            <a:srgbClr val="819197"/>
          </a:solidFill>
          <a:ln w="19050">
            <a:solidFill>
              <a:schemeClr val="bg1"/>
            </a:solidFill>
          </a:ln>
          <a:effectLst>
            <a:outerShdw dist="25400" dir="48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294720" y="2081131"/>
            <a:ext cx="4452461" cy="503020"/>
            <a:chOff x="764454" y="2721813"/>
            <a:chExt cx="4047692" cy="503020"/>
          </a:xfrm>
        </p:grpSpPr>
        <p:sp>
          <p:nvSpPr>
            <p:cNvPr id="28" name="모서리가 둥근 직사각형 103"/>
            <p:cNvSpPr/>
            <p:nvPr/>
          </p:nvSpPr>
          <p:spPr>
            <a:xfrm>
              <a:off x="764454" y="2757718"/>
              <a:ext cx="4047692" cy="467115"/>
            </a:xfrm>
            <a:prstGeom prst="roundRect">
              <a:avLst>
                <a:gd name="adj" fmla="val 50000"/>
              </a:avLst>
            </a:prstGeom>
            <a:solidFill>
              <a:srgbClr val="1F4E79"/>
            </a:solidFill>
            <a:ln w="38100">
              <a:noFill/>
            </a:ln>
            <a:effectLst>
              <a:outerShdw blurRad="38100" dist="889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00000" latinLnBrk="1">
                <a:spcBef>
                  <a:spcPts val="700"/>
                </a:spcBef>
                <a:defRPr lang="ko-KR" altLang="en-US"/>
              </a:pPr>
              <a:r>
                <a:rPr lang="ko-KR" altLang="en-US" sz="2000" b="1" kern="0" spc="-80" dirty="0">
                  <a:ln w="9525">
                    <a:solidFill>
                      <a:srgbClr val="BFCCD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학생 중심의 고교 수업</a:t>
              </a:r>
              <a:endParaRPr lang="ko-KR" altLang="en-US" sz="2000" b="1" kern="0" spc="-8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모서리가 둥근 직사각형 103"/>
            <p:cNvSpPr/>
            <p:nvPr/>
          </p:nvSpPr>
          <p:spPr>
            <a:xfrm>
              <a:off x="764454" y="2721813"/>
              <a:ext cx="4047692" cy="467115"/>
            </a:xfrm>
            <a:prstGeom prst="roundRect">
              <a:avLst>
                <a:gd name="adj" fmla="val 50000"/>
              </a:avLst>
            </a:prstGeom>
            <a:solidFill>
              <a:srgbClr val="1F4E79"/>
            </a:solidFill>
            <a:ln w="38100">
              <a:noFill/>
            </a:ln>
            <a:effectLst>
              <a:outerShdw blurRad="38100" dist="889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spcBef>
                  <a:spcPts val="700"/>
                </a:spcBef>
                <a:defRPr lang="ko-KR" altLang="en-US"/>
              </a:pPr>
              <a:r>
                <a:rPr lang="ko-KR" altLang="en-US" b="1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학점의 취득</a:t>
              </a: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5158820" y="2081131"/>
            <a:ext cx="4452461" cy="503020"/>
            <a:chOff x="5285654" y="2721813"/>
            <a:chExt cx="4047692" cy="503020"/>
          </a:xfrm>
        </p:grpSpPr>
        <p:sp>
          <p:nvSpPr>
            <p:cNvPr id="31" name="모서리가 둥근 직사각형 103"/>
            <p:cNvSpPr/>
            <p:nvPr/>
          </p:nvSpPr>
          <p:spPr>
            <a:xfrm>
              <a:off x="5285654" y="2757718"/>
              <a:ext cx="4047692" cy="467115"/>
            </a:xfrm>
            <a:prstGeom prst="roundRect">
              <a:avLst>
                <a:gd name="adj" fmla="val 50000"/>
              </a:avLst>
            </a:prstGeom>
            <a:solidFill>
              <a:srgbClr val="6488F2"/>
            </a:solidFill>
            <a:ln w="38100">
              <a:noFill/>
            </a:ln>
            <a:effectLst>
              <a:outerShdw blurRad="38100" dist="889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00000" latinLnBrk="1">
                <a:spcBef>
                  <a:spcPts val="700"/>
                </a:spcBef>
                <a:defRPr lang="ko-KR" altLang="en-US"/>
              </a:pPr>
              <a:r>
                <a:rPr lang="ko-KR" altLang="en-US" sz="2000" b="1" kern="0" spc="-80" dirty="0">
                  <a:ln w="9525">
                    <a:solidFill>
                      <a:srgbClr val="BFCCD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학생 중심의 고교 수업</a:t>
              </a:r>
              <a:endParaRPr lang="ko-KR" altLang="en-US" sz="2000" b="1" kern="0" spc="-8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모서리가 둥근 직사각형 103"/>
            <p:cNvSpPr/>
            <p:nvPr/>
          </p:nvSpPr>
          <p:spPr>
            <a:xfrm>
              <a:off x="5285654" y="2721813"/>
              <a:ext cx="4047692" cy="467115"/>
            </a:xfrm>
            <a:prstGeom prst="roundRect">
              <a:avLst>
                <a:gd name="adj" fmla="val 50000"/>
              </a:avLst>
            </a:prstGeom>
            <a:solidFill>
              <a:srgbClr val="6488F2"/>
            </a:solidFill>
            <a:ln w="38100">
              <a:noFill/>
            </a:ln>
            <a:effectLst>
              <a:outerShdw blurRad="38100" dist="889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spcBef>
                  <a:spcPts val="700"/>
                </a:spcBef>
                <a:defRPr lang="ko-KR" altLang="en-US"/>
              </a:pPr>
              <a:r>
                <a:rPr lang="ko-KR" altLang="en-US" b="1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학점 기반 졸업 기준</a:t>
              </a: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976898" y="2816688"/>
            <a:ext cx="1213474" cy="2462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00000" latinLnBrk="1">
              <a:spcBef>
                <a:spcPts val="700"/>
              </a:spcBef>
              <a:spcAft>
                <a:spcPts val="300"/>
              </a:spcAft>
              <a:defRPr lang="ko-KR" altLang="en-US"/>
            </a:pPr>
            <a:r>
              <a:rPr lang="ko-KR" altLang="en-US" sz="1600" b="1" kern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출석일수 충족</a:t>
            </a:r>
            <a:endParaRPr lang="en-US" altLang="ko-KR" sz="1600" b="1" kern="0" spc="-1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5517961" y="2854972"/>
            <a:ext cx="131368" cy="131368"/>
          </a:xfrm>
          <a:prstGeom prst="ellipse">
            <a:avLst/>
          </a:prstGeom>
          <a:solidFill>
            <a:srgbClr val="AABEF8"/>
          </a:solidFill>
          <a:ln w="19050">
            <a:solidFill>
              <a:schemeClr val="bg1"/>
            </a:solidFill>
          </a:ln>
          <a:effectLst>
            <a:outerShdw dist="25400" dir="48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976898" y="3187581"/>
            <a:ext cx="2311754" cy="4924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00000" latinLnBrk="1">
              <a:spcBef>
                <a:spcPts val="700"/>
              </a:spcBef>
              <a:spcAft>
                <a:spcPts val="300"/>
              </a:spcAft>
              <a:defRPr lang="ko-KR" altLang="en-US"/>
            </a:pPr>
            <a:r>
              <a:rPr lang="ko-KR" altLang="en-US" sz="1600" b="1" kern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최소성취수준 달성에 대한 </a:t>
            </a:r>
            <a:r>
              <a:rPr lang="en-US" altLang="ko-KR" sz="1600" b="1" kern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/>
            </a:r>
            <a:br>
              <a:rPr lang="en-US" altLang="ko-KR" sz="1600" b="1" kern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ko-KR" altLang="en-US" sz="1600" b="1" kern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과목별 이수 기준 적용</a:t>
            </a:r>
          </a:p>
        </p:txBody>
      </p:sp>
      <p:sp>
        <p:nvSpPr>
          <p:cNvPr id="43" name="타원 42"/>
          <p:cNvSpPr/>
          <p:nvPr/>
        </p:nvSpPr>
        <p:spPr>
          <a:xfrm>
            <a:off x="5494871" y="2853416"/>
            <a:ext cx="131368" cy="131368"/>
          </a:xfrm>
          <a:prstGeom prst="ellipse">
            <a:avLst/>
          </a:prstGeom>
          <a:solidFill>
            <a:srgbClr val="819197"/>
          </a:solidFill>
          <a:ln w="19050">
            <a:solidFill>
              <a:schemeClr val="bg1"/>
            </a:solidFill>
          </a:ln>
          <a:effectLst>
            <a:outerShdw dist="25400" dir="48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5494871" y="3196655"/>
            <a:ext cx="131368" cy="131368"/>
          </a:xfrm>
          <a:prstGeom prst="ellipse">
            <a:avLst/>
          </a:prstGeom>
          <a:solidFill>
            <a:srgbClr val="819197"/>
          </a:solidFill>
          <a:ln w="19050">
            <a:solidFill>
              <a:schemeClr val="bg1"/>
            </a:solidFill>
          </a:ln>
          <a:effectLst>
            <a:outerShdw dist="25400" dir="48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5765229" y="2815132"/>
            <a:ext cx="1465145" cy="2462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00000" latinLnBrk="1">
              <a:spcBef>
                <a:spcPts val="700"/>
              </a:spcBef>
              <a:spcAft>
                <a:spcPts val="300"/>
              </a:spcAft>
              <a:defRPr lang="ko-KR" altLang="en-US"/>
            </a:pPr>
            <a:r>
              <a:rPr lang="ko-KR" altLang="en-US" sz="1600" b="1" kern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총 출석일수 충족</a:t>
            </a:r>
            <a:endParaRPr lang="en-US" altLang="ko-KR" sz="1600" b="1" kern="0" spc="-1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765229" y="3174913"/>
            <a:ext cx="2619298" cy="4785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00000" latinLnBrk="1">
              <a:spcBef>
                <a:spcPts val="700"/>
              </a:spcBef>
              <a:spcAft>
                <a:spcPts val="300"/>
              </a:spcAft>
              <a:defRPr lang="ko-KR" altLang="en-US"/>
            </a:pPr>
            <a:r>
              <a:rPr lang="ko-KR" altLang="en-US" sz="1600" b="1" kern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이수 과목의 누적 학점 도달 등</a:t>
            </a:r>
            <a:r>
              <a:rPr lang="en-US" altLang="ko-KR" sz="1600" b="1" kern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/>
            </a:r>
            <a:br>
              <a:rPr lang="en-US" altLang="ko-KR" sz="1600" b="1" kern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ko-KR" altLang="en-US" sz="1600" b="1" kern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졸업을 위한 요건 적용</a:t>
            </a:r>
            <a:endParaRPr lang="en-US" altLang="ko-KR" sz="1600" b="1" kern="0" spc="-1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316C0758-FC25-4E51-9E6B-263F4035CADC}"/>
              </a:ext>
            </a:extLst>
          </p:cNvPr>
          <p:cNvGrpSpPr/>
          <p:nvPr/>
        </p:nvGrpSpPr>
        <p:grpSpPr>
          <a:xfrm>
            <a:off x="294721" y="3795093"/>
            <a:ext cx="4448968" cy="1068342"/>
            <a:chOff x="406494" y="4209615"/>
            <a:chExt cx="4448968" cy="1068342"/>
          </a:xfrm>
        </p:grpSpPr>
        <p:pic>
          <p:nvPicPr>
            <p:cNvPr id="50" name="Picture 16" descr="C:\Users\윤여정\Desktop\작업내역\본문png\4\화살표.png"/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 rot="16200000" flipH="1">
              <a:off x="2534197" y="4183514"/>
              <a:ext cx="193562" cy="245764"/>
            </a:xfrm>
            <a:prstGeom prst="rect">
              <a:avLst/>
            </a:prstGeom>
            <a:noFill/>
          </p:spPr>
        </p:pic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263CC6B1-8AC4-4ED4-8B9E-38F9470A0A36}"/>
                </a:ext>
              </a:extLst>
            </p:cNvPr>
            <p:cNvSpPr/>
            <p:nvPr/>
          </p:nvSpPr>
          <p:spPr>
            <a:xfrm>
              <a:off x="406494" y="4560805"/>
              <a:ext cx="4448968" cy="71715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lang="ko-KR" altLang="en-US"/>
              </a:pPr>
              <a:r>
                <a:rPr lang="ko-KR" altLang="en-US" b="1" spc="-150" dirty="0">
                  <a:ln w="9525"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rgbClr val="1F4E79"/>
                  </a:solidFill>
                </a:rPr>
                <a:t>해당 과목</a:t>
              </a:r>
              <a:r>
                <a:rPr lang="en-US" altLang="ko-KR" b="1" spc="-150" dirty="0">
                  <a:ln w="9525"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rgbClr val="1F4E79"/>
                  </a:solidFill>
                </a:rPr>
                <a:t> </a:t>
              </a:r>
              <a:r>
                <a:rPr lang="ko-KR" altLang="en-US" b="1" spc="-150" dirty="0">
                  <a:ln w="9525"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rgbClr val="1F4E79"/>
                  </a:solidFill>
                </a:rPr>
                <a:t>이수 처리</a:t>
              </a:r>
            </a:p>
            <a:p>
              <a:pPr algn="ctr">
                <a:defRPr lang="ko-KR" altLang="en-US"/>
              </a:pPr>
              <a:r>
                <a:rPr lang="ko-KR" altLang="en-US" b="1" spc="-150" dirty="0">
                  <a:ln w="9525"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rgbClr val="1F4E79"/>
                  </a:solidFill>
                </a:rPr>
                <a:t>및</a:t>
              </a:r>
              <a:r>
                <a:rPr lang="en-US" altLang="ko-KR" b="1" spc="-150" dirty="0">
                  <a:ln w="9525"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rgbClr val="1F4E79"/>
                  </a:solidFill>
                </a:rPr>
                <a:t> </a:t>
              </a:r>
              <a:r>
                <a:rPr lang="ko-KR" altLang="en-US" b="1" spc="-150" dirty="0">
                  <a:ln w="9525"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rgbClr val="1F4E79"/>
                  </a:solidFill>
                </a:rPr>
                <a:t>학점 취득</a:t>
              </a: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84E0496-561F-4421-B432-ECF2B828B49A}"/>
              </a:ext>
            </a:extLst>
          </p:cNvPr>
          <p:cNvGrpSpPr/>
          <p:nvPr/>
        </p:nvGrpSpPr>
        <p:grpSpPr>
          <a:xfrm>
            <a:off x="5162313" y="3795093"/>
            <a:ext cx="4448968" cy="1068342"/>
            <a:chOff x="406494" y="4209615"/>
            <a:chExt cx="4448968" cy="1068342"/>
          </a:xfrm>
        </p:grpSpPr>
        <p:pic>
          <p:nvPicPr>
            <p:cNvPr id="35" name="Picture 16" descr="C:\Users\윤여정\Desktop\작업내역\본문png\4\화살표.png">
              <a:extLst>
                <a:ext uri="{FF2B5EF4-FFF2-40B4-BE49-F238E27FC236}">
                  <a16:creationId xmlns:a16="http://schemas.microsoft.com/office/drawing/2014/main" id="{FF896E5E-2BCE-4372-8306-2D844EB334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 rot="16200000" flipH="1">
              <a:off x="2534197" y="4183514"/>
              <a:ext cx="193562" cy="245764"/>
            </a:xfrm>
            <a:prstGeom prst="rect">
              <a:avLst/>
            </a:prstGeom>
            <a:noFill/>
          </p:spPr>
        </p:pic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91E29D87-ADCF-482D-A3DB-FC06F08E3718}"/>
                </a:ext>
              </a:extLst>
            </p:cNvPr>
            <p:cNvSpPr/>
            <p:nvPr/>
          </p:nvSpPr>
          <p:spPr>
            <a:xfrm>
              <a:off x="406494" y="4560805"/>
              <a:ext cx="4448968" cy="71715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lang="ko-KR" altLang="en-US"/>
              </a:pPr>
              <a:r>
                <a:rPr lang="ko-KR" altLang="en-US" b="1" spc="-150" dirty="0">
                  <a:ln w="9525"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rgbClr val="1F4E79"/>
                  </a:solidFill>
                </a:rPr>
                <a:t>졸업</a:t>
              </a:r>
            </a:p>
          </p:txBody>
        </p:sp>
      </p:grpSp>
      <p:pic>
        <p:nvPicPr>
          <p:cNvPr id="7" name="그래픽 6">
            <a:extLst>
              <a:ext uri="{FF2B5EF4-FFF2-40B4-BE49-F238E27FC236}">
                <a16:creationId xmlns:a16="http://schemas.microsoft.com/office/drawing/2014/main" id="{42CA508F-D72A-4D02-82A7-FCF38F253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9147" y="3891873"/>
            <a:ext cx="2417301" cy="2604556"/>
          </a:xfrm>
          <a:prstGeom prst="rect">
            <a:avLst/>
          </a:prstGeom>
        </p:spPr>
      </p:pic>
      <p:pic>
        <p:nvPicPr>
          <p:cNvPr id="2" name="그래픽 1">
            <a:extLst>
              <a:ext uri="{FF2B5EF4-FFF2-40B4-BE49-F238E27FC236}">
                <a16:creationId xmlns:a16="http://schemas.microsoft.com/office/drawing/2014/main" id="{A9D9E100-0669-4ECA-9F0C-CA2FB16A52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676" y="5072031"/>
            <a:ext cx="2956347" cy="178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3559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그림 60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r="47170"/>
          <a:stretch>
            <a:fillRect/>
          </a:stretch>
        </p:blipFill>
        <p:spPr>
          <a:xfrm flipH="1">
            <a:off x="0" y="5365110"/>
            <a:ext cx="3644900" cy="149289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826168" y="276169"/>
            <a:ext cx="3046697" cy="4934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lnSpc>
                <a:spcPct val="90000"/>
              </a:lnSpc>
              <a:spcBef>
                <a:spcPct val="0"/>
              </a:spcBef>
              <a:defRPr lang="ko-KR" altLang="en-US"/>
            </a:pPr>
            <a:r>
              <a:rPr lang="ko-KR" altLang="en-US" sz="3000" b="0" spc="-15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  <a:cs typeface="+mj-cs"/>
              </a:rPr>
              <a:t>학점 취득 및 졸업</a:t>
            </a:r>
          </a:p>
        </p:txBody>
      </p:sp>
      <p:sp>
        <p:nvSpPr>
          <p:cNvPr id="11" name="타원 10"/>
          <p:cNvSpPr/>
          <p:nvPr/>
        </p:nvSpPr>
        <p:spPr>
          <a:xfrm>
            <a:off x="10121900" y="-711200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9" name="모서리가 둥근 직사각형 143"/>
          <p:cNvSpPr/>
          <p:nvPr/>
        </p:nvSpPr>
        <p:spPr>
          <a:xfrm>
            <a:off x="609202" y="1820033"/>
            <a:ext cx="8702490" cy="4440427"/>
          </a:xfrm>
          <a:prstGeom prst="roundRect">
            <a:avLst>
              <a:gd name="adj" fmla="val 2554"/>
            </a:avLst>
          </a:prstGeom>
          <a:solidFill>
            <a:schemeClr val="bg1"/>
          </a:solidFill>
          <a:ln w="12700" cap="rnd">
            <a:solidFill>
              <a:schemeClr val="bg1">
                <a:lumMod val="75000"/>
              </a:schemeClr>
            </a:solidFill>
          </a:ln>
          <a:effectLst>
            <a:outerShdw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0000" latinLnBrk="1">
              <a:defRPr lang="ko-KR" altLang="en-US"/>
            </a:pPr>
            <a:endParaRPr lang="ko-KR" altLang="en-US">
              <a:ln w="9525"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795746" y="2438762"/>
            <a:ext cx="8320535" cy="5110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spcAft>
                <a:spcPts val="400"/>
              </a:spcAft>
              <a:defRPr lang="ko-KR" altLang="en-US"/>
            </a:pPr>
            <a:r>
              <a:rPr lang="ko-KR" altLang="en-US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cs typeface="+mj-cs"/>
              </a:rPr>
              <a:t>과정적 처방을 통해 모든 학생이 최소한의 성취수준에 도달할 수 있도록</a:t>
            </a:r>
            <a:r>
              <a:rPr lang="en-US" altLang="ko-KR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cs typeface="+mj-cs"/>
              </a:rPr>
              <a:t/>
            </a:r>
            <a:br>
              <a:rPr lang="en-US" altLang="ko-KR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cs typeface="+mj-cs"/>
              </a:rPr>
            </a:br>
            <a:r>
              <a:rPr lang="ko-KR" altLang="en-US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cs typeface="+mj-cs"/>
              </a:rPr>
              <a:t>미이수 예방에 주력</a:t>
            </a:r>
            <a:r>
              <a:rPr lang="en-US" altLang="ko-KR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cs typeface="+mj-cs"/>
              </a:rPr>
              <a:t>, </a:t>
            </a:r>
            <a:r>
              <a:rPr lang="ko-KR" altLang="en-US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cs typeface="+mj-cs"/>
              </a:rPr>
              <a:t>미이수자를 위한 재이수 방식 다양화 및 대안적 경로 제시</a:t>
            </a:r>
          </a:p>
        </p:txBody>
      </p:sp>
      <p:sp>
        <p:nvSpPr>
          <p:cNvPr id="36" name="양쪽 모서리가 둥근 사각형 44"/>
          <p:cNvSpPr/>
          <p:nvPr/>
        </p:nvSpPr>
        <p:spPr>
          <a:xfrm>
            <a:off x="610823" y="1757668"/>
            <a:ext cx="8736377" cy="527692"/>
          </a:xfrm>
          <a:prstGeom prst="round2SameRect">
            <a:avLst>
              <a:gd name="adj1" fmla="val 15400"/>
              <a:gd name="adj2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9250" algn="ctr">
              <a:lnSpc>
                <a:spcPct val="110000"/>
              </a:lnSpc>
              <a:spcBef>
                <a:spcPts val="700"/>
              </a:spcBef>
              <a:tabLst>
                <a:tab pos="360045" algn="l"/>
              </a:tabLst>
              <a:defRPr lang="ko-KR" altLang="en-US"/>
            </a:pPr>
            <a:r>
              <a:rPr lang="ko-KR" altLang="en-US" sz="20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/>
                <a:ea typeface="맑은 고딕"/>
                <a:cs typeface="+mj-cs"/>
              </a:rPr>
              <a:t>뒤처지는 학생을 위한 이수 지원 방안</a:t>
            </a:r>
          </a:p>
        </p:txBody>
      </p:sp>
      <p:cxnSp>
        <p:nvCxnSpPr>
          <p:cNvPr id="56" name="직선 연결선 55"/>
          <p:cNvCxnSpPr/>
          <p:nvPr/>
        </p:nvCxnSpPr>
        <p:spPr>
          <a:xfrm>
            <a:off x="4937060" y="3406627"/>
            <a:ext cx="0" cy="990108"/>
          </a:xfrm>
          <a:prstGeom prst="line">
            <a:avLst/>
          </a:prstGeom>
          <a:ln w="127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4937060" y="4901560"/>
            <a:ext cx="0" cy="1181100"/>
          </a:xfrm>
          <a:prstGeom prst="line">
            <a:avLst/>
          </a:prstGeom>
          <a:ln w="127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모서리가 둥근 직사각형 179"/>
          <p:cNvSpPr/>
          <p:nvPr/>
        </p:nvSpPr>
        <p:spPr>
          <a:xfrm>
            <a:off x="1107303" y="3114035"/>
            <a:ext cx="3626001" cy="368300"/>
          </a:xfrm>
          <a:prstGeom prst="roundRect">
            <a:avLst>
              <a:gd name="adj" fmla="val 50000"/>
            </a:avLst>
          </a:prstGeom>
          <a:solidFill>
            <a:srgbClr val="ECAD30"/>
          </a:solidFill>
          <a:ln>
            <a:noFill/>
          </a:ln>
          <a:effectLst>
            <a:outerShdw dist="38100" dir="5400000" algn="t" rotWithShape="0">
              <a:srgbClr val="B37D11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indent="-349250" algn="ctr">
              <a:tabLst>
                <a:tab pos="360045" algn="l"/>
              </a:tabLst>
              <a:defRPr lang="ko-KR" altLang="en-US"/>
            </a:pPr>
            <a:r>
              <a:rPr lang="ko-KR" altLang="en-US" sz="1600" b="1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/>
                <a:ea typeface="맑은 고딕"/>
                <a:cs typeface="+mj-cs"/>
              </a:rPr>
              <a:t>단계별 교육과정 제공</a:t>
            </a:r>
          </a:p>
        </p:txBody>
      </p:sp>
      <p:sp>
        <p:nvSpPr>
          <p:cNvPr id="66" name="직사각형 65"/>
          <p:cNvSpPr/>
          <p:nvPr/>
        </p:nvSpPr>
        <p:spPr>
          <a:xfrm>
            <a:off x="1483282" y="3594997"/>
            <a:ext cx="2847208" cy="726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defRPr lang="ko-KR" altLang="en-US"/>
            </a:pPr>
            <a:r>
              <a:rPr lang="ko-KR" altLang="en-US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학생의 학습 능력에 맞는</a:t>
            </a:r>
            <a:r>
              <a:rPr lang="en-US" altLang="ko-KR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/>
            </a:r>
            <a:br>
              <a:rPr lang="en-US" altLang="ko-KR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</a:br>
            <a:r>
              <a:rPr lang="ko-KR" altLang="en-US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과목을 선택할 수 있도록</a:t>
            </a:r>
            <a:r>
              <a:rPr lang="en-US" altLang="ko-KR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/>
            </a:r>
            <a:br>
              <a:rPr lang="en-US" altLang="ko-KR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</a:br>
            <a:r>
              <a:rPr lang="ko-KR" altLang="en-US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단계별</a:t>
            </a:r>
            <a:r>
              <a:rPr lang="en-US" altLang="ko-KR" sz="1050" b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 </a:t>
            </a:r>
            <a:r>
              <a:rPr lang="ko-KR" altLang="en-US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교육과정 제공</a:t>
            </a:r>
          </a:p>
        </p:txBody>
      </p:sp>
      <p:sp>
        <p:nvSpPr>
          <p:cNvPr id="45" name="타원 44"/>
          <p:cNvSpPr/>
          <p:nvPr/>
        </p:nvSpPr>
        <p:spPr>
          <a:xfrm>
            <a:off x="1378074" y="3266435"/>
            <a:ext cx="79986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4415815" y="3266435"/>
            <a:ext cx="79986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3" name="모서리가 둥근 직사각형 179"/>
          <p:cNvSpPr/>
          <p:nvPr/>
        </p:nvSpPr>
        <p:spPr>
          <a:xfrm>
            <a:off x="1101785" y="4565946"/>
            <a:ext cx="3626001" cy="368300"/>
          </a:xfrm>
          <a:prstGeom prst="roundRect">
            <a:avLst>
              <a:gd name="adj" fmla="val 50000"/>
            </a:avLst>
          </a:prstGeom>
          <a:solidFill>
            <a:srgbClr val="ECAD30"/>
          </a:solidFill>
          <a:ln>
            <a:noFill/>
          </a:ln>
          <a:effectLst>
            <a:outerShdw dist="38100" dir="5400000" algn="t" rotWithShape="0">
              <a:srgbClr val="B37D11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indent="-349250" algn="ctr">
              <a:tabLst>
                <a:tab pos="360045" algn="l"/>
              </a:tabLst>
              <a:defRPr lang="ko-KR" altLang="en-US"/>
            </a:pPr>
            <a:r>
              <a:rPr lang="ko-KR" altLang="en-US" sz="1600" b="1" spc="-100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/>
                <a:ea typeface="맑은 고딕"/>
                <a:cs typeface="+mj-cs"/>
              </a:rPr>
              <a:t>재이수</a:t>
            </a:r>
            <a:r>
              <a:rPr lang="ko-KR" altLang="en-US" sz="1600" b="1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/>
                <a:ea typeface="맑은 고딕"/>
                <a:cs typeface="+mj-cs"/>
              </a:rPr>
              <a:t> 기회 부여</a:t>
            </a:r>
          </a:p>
        </p:txBody>
      </p:sp>
      <p:sp>
        <p:nvSpPr>
          <p:cNvPr id="68" name="직사각형 67"/>
          <p:cNvSpPr/>
          <p:nvPr/>
        </p:nvSpPr>
        <p:spPr>
          <a:xfrm>
            <a:off x="1492290" y="4990153"/>
            <a:ext cx="2829637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defRPr lang="ko-KR" altLang="en-US"/>
            </a:pPr>
            <a:r>
              <a:rPr lang="ko-KR" altLang="en-US" sz="1400" b="1" spc="-100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미이수</a:t>
            </a:r>
            <a:r>
              <a:rPr lang="ko-KR" altLang="en-US" sz="1400" b="1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 학생 발생 시</a:t>
            </a:r>
            <a:endParaRPr lang="en-US" altLang="ko-KR" sz="1400" b="1" spc="-100" dirty="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a typeface="맑은 고딕"/>
              <a:cs typeface="+mj-cs"/>
            </a:endParaRPr>
          </a:p>
          <a:p>
            <a:pPr algn="ctr" latinLnBrk="1">
              <a:defRPr lang="ko-KR" altLang="en-US"/>
            </a:pPr>
            <a:r>
              <a:rPr lang="ko-KR" altLang="en-US" sz="1400" b="1" spc="-100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재이수</a:t>
            </a:r>
            <a:r>
              <a:rPr lang="ko-KR" altLang="en-US" sz="1400" b="1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 방식 다양화</a:t>
            </a:r>
            <a:endParaRPr lang="en-US" altLang="ko-KR" sz="1400" b="1" spc="-100" dirty="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a typeface="맑은 고딕"/>
              <a:cs typeface="+mj-cs"/>
            </a:endParaRPr>
          </a:p>
          <a:p>
            <a:pPr algn="ctr" latinLnBrk="1">
              <a:defRPr lang="ko-KR" altLang="en-US"/>
            </a:pPr>
            <a:r>
              <a:rPr lang="en-US" altLang="ko-KR" sz="105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(</a:t>
            </a:r>
            <a:r>
              <a:rPr lang="ko-KR" altLang="en-US" sz="105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계절학기</a:t>
            </a:r>
            <a:r>
              <a:rPr lang="en-US" altLang="ko-KR" sz="105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, </a:t>
            </a:r>
            <a:r>
              <a:rPr lang="ko-KR" altLang="en-US" sz="105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원격교육</a:t>
            </a:r>
            <a:r>
              <a:rPr lang="en-US" altLang="ko-KR" sz="105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, </a:t>
            </a:r>
            <a:r>
              <a:rPr lang="ko-KR" altLang="en-US" sz="105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과제 부여 등</a:t>
            </a:r>
            <a:r>
              <a:rPr lang="en-US" altLang="ko-KR" sz="105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)</a:t>
            </a:r>
            <a:endParaRPr lang="en-US" altLang="ko-KR" sz="1400" b="1" spc="-100" dirty="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a typeface="맑은 고딕"/>
              <a:cs typeface="+mj-cs"/>
            </a:endParaRPr>
          </a:p>
          <a:p>
            <a:pPr algn="ctr" latinLnBrk="1">
              <a:defRPr lang="ko-KR" altLang="en-US"/>
            </a:pPr>
            <a:r>
              <a:rPr lang="ko-KR" altLang="en-US" sz="1400" b="1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대체이수 방안 마련</a:t>
            </a:r>
          </a:p>
        </p:txBody>
      </p:sp>
      <p:sp>
        <p:nvSpPr>
          <p:cNvPr id="48" name="타원 47"/>
          <p:cNvSpPr/>
          <p:nvPr/>
        </p:nvSpPr>
        <p:spPr>
          <a:xfrm>
            <a:off x="1378074" y="4711996"/>
            <a:ext cx="79986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9" name="타원 48"/>
          <p:cNvSpPr/>
          <p:nvPr/>
        </p:nvSpPr>
        <p:spPr>
          <a:xfrm>
            <a:off x="4415815" y="4711996"/>
            <a:ext cx="79986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4" name="모서리가 둥근 직사각형 179"/>
          <p:cNvSpPr/>
          <p:nvPr/>
        </p:nvSpPr>
        <p:spPr>
          <a:xfrm>
            <a:off x="5174971" y="4565946"/>
            <a:ext cx="3665877" cy="368300"/>
          </a:xfrm>
          <a:prstGeom prst="roundRect">
            <a:avLst>
              <a:gd name="adj" fmla="val 50000"/>
            </a:avLst>
          </a:prstGeom>
          <a:solidFill>
            <a:srgbClr val="ECAD30"/>
          </a:solidFill>
          <a:ln>
            <a:noFill/>
          </a:ln>
          <a:effectLst>
            <a:outerShdw dist="38100" dir="5400000" algn="t" rotWithShape="0">
              <a:srgbClr val="B37D11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indent="-349250" algn="ctr">
              <a:tabLst>
                <a:tab pos="360045" algn="l"/>
              </a:tabLst>
              <a:defRPr lang="ko-KR" altLang="en-US"/>
            </a:pPr>
            <a:r>
              <a:rPr lang="ko-KR" altLang="en-US" sz="1600" b="1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/>
                <a:ea typeface="맑은 고딕"/>
                <a:cs typeface="+mj-cs"/>
              </a:rPr>
              <a:t>대안적 교육 확대</a:t>
            </a:r>
          </a:p>
        </p:txBody>
      </p:sp>
      <p:sp>
        <p:nvSpPr>
          <p:cNvPr id="73" name="직사각형 72"/>
          <p:cNvSpPr/>
          <p:nvPr/>
        </p:nvSpPr>
        <p:spPr>
          <a:xfrm>
            <a:off x="5352358" y="4990153"/>
            <a:ext cx="3346009" cy="512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defRPr lang="ko-KR" altLang="en-US"/>
            </a:pPr>
            <a:r>
              <a:rPr lang="ko-KR" altLang="en-US" sz="1400" b="1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정서적 지원 또는 </a:t>
            </a:r>
          </a:p>
          <a:p>
            <a:pPr algn="ctr" latinLnBrk="1">
              <a:defRPr lang="ko-KR" altLang="en-US"/>
            </a:pPr>
            <a:r>
              <a:rPr lang="ko-KR" altLang="en-US" sz="1400" b="1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직업 교육이 필요한</a:t>
            </a:r>
            <a:r>
              <a:rPr lang="en-US" altLang="ko-KR" sz="1400" b="1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 </a:t>
            </a:r>
            <a:r>
              <a:rPr lang="ko-KR" altLang="en-US" sz="1400" b="1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학생 대상</a:t>
            </a:r>
          </a:p>
        </p:txBody>
      </p:sp>
      <p:sp>
        <p:nvSpPr>
          <p:cNvPr id="50" name="타원 49"/>
          <p:cNvSpPr/>
          <p:nvPr/>
        </p:nvSpPr>
        <p:spPr>
          <a:xfrm>
            <a:off x="5494303" y="4711996"/>
            <a:ext cx="79986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1" name="타원 50"/>
          <p:cNvSpPr/>
          <p:nvPr/>
        </p:nvSpPr>
        <p:spPr>
          <a:xfrm>
            <a:off x="8532045" y="4711996"/>
            <a:ext cx="79986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2" name="모서리가 둥근 직사각형 179"/>
          <p:cNvSpPr/>
          <p:nvPr/>
        </p:nvSpPr>
        <p:spPr>
          <a:xfrm>
            <a:off x="5214847" y="3114035"/>
            <a:ext cx="3626001" cy="368300"/>
          </a:xfrm>
          <a:prstGeom prst="roundRect">
            <a:avLst>
              <a:gd name="adj" fmla="val 50000"/>
            </a:avLst>
          </a:prstGeom>
          <a:solidFill>
            <a:srgbClr val="ECAD30"/>
          </a:solidFill>
          <a:ln>
            <a:noFill/>
          </a:ln>
          <a:effectLst>
            <a:outerShdw dist="38100" dir="5400000" algn="t" rotWithShape="0">
              <a:srgbClr val="B37D11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indent="-349250" algn="ctr">
              <a:tabLst>
                <a:tab pos="360045" algn="l"/>
              </a:tabLst>
              <a:defRPr lang="ko-KR" altLang="en-US"/>
            </a:pPr>
            <a:r>
              <a:rPr lang="ko-KR" altLang="en-US" sz="16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/>
                <a:ea typeface="맑은 고딕"/>
                <a:cs typeface="+mj-cs"/>
              </a:rPr>
              <a:t>과정적 처방 강화</a:t>
            </a:r>
          </a:p>
        </p:txBody>
      </p:sp>
      <p:sp>
        <p:nvSpPr>
          <p:cNvPr id="67" name="직사각형 66"/>
          <p:cNvSpPr/>
          <p:nvPr/>
        </p:nvSpPr>
        <p:spPr>
          <a:xfrm>
            <a:off x="5729872" y="3594997"/>
            <a:ext cx="2577544" cy="726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defRPr lang="ko-KR" altLang="en-US"/>
            </a:pPr>
            <a:r>
              <a:rPr lang="ko-KR" altLang="en-US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맞춤형 학습지도</a:t>
            </a:r>
            <a:r>
              <a:rPr lang="en-US" altLang="ko-KR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,</a:t>
            </a:r>
          </a:p>
          <a:p>
            <a:pPr algn="ctr" latinLnBrk="1">
              <a:defRPr lang="ko-KR" altLang="en-US"/>
            </a:pPr>
            <a:r>
              <a:rPr lang="ko-KR" altLang="en-US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수준별 과제 부여 등</a:t>
            </a:r>
            <a:r>
              <a:rPr lang="en-US" altLang="ko-KR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/>
            </a:r>
            <a:br>
              <a:rPr lang="en-US" altLang="ko-KR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</a:br>
            <a:r>
              <a:rPr lang="ko-KR" altLang="en-US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미도달 학생 발생 예방</a:t>
            </a:r>
          </a:p>
        </p:txBody>
      </p:sp>
      <p:sp>
        <p:nvSpPr>
          <p:cNvPr id="52" name="타원 51"/>
          <p:cNvSpPr/>
          <p:nvPr/>
        </p:nvSpPr>
        <p:spPr>
          <a:xfrm>
            <a:off x="5494304" y="3253735"/>
            <a:ext cx="79986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8532045" y="3253735"/>
            <a:ext cx="79986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694146" y="1063563"/>
            <a:ext cx="5545422" cy="601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spcAft>
                <a:spcPts val="300"/>
              </a:spcAft>
              <a:defRPr lang="ko-KR" altLang="en-US"/>
            </a:pPr>
            <a:r>
              <a:rPr lang="ko-KR" altLang="en-US" sz="1700" b="1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과목별 최소한의 성취수준 도달을 위한 책임교육을 강화하고 </a:t>
            </a:r>
            <a:r>
              <a:rPr lang="en-US" altLang="ko-KR" sz="1700" b="1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/>
            </a:r>
            <a:br>
              <a:rPr lang="en-US" altLang="ko-KR" sz="1700" b="1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</a:br>
            <a:r>
              <a:rPr lang="ko-KR" altLang="en-US" sz="1700" b="1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누적 학점 기준 충족 여부에 따른 졸업인정 제도 실시</a:t>
            </a:r>
          </a:p>
        </p:txBody>
      </p:sp>
      <p:cxnSp>
        <p:nvCxnSpPr>
          <p:cNvPr id="44" name="직선 연결선 43"/>
          <p:cNvCxnSpPr/>
          <p:nvPr/>
        </p:nvCxnSpPr>
        <p:spPr>
          <a:xfrm>
            <a:off x="648575" y="1110119"/>
            <a:ext cx="0" cy="477381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819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826168" y="276169"/>
            <a:ext cx="1741772" cy="493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lnSpc>
                <a:spcPct val="90000"/>
              </a:lnSpc>
              <a:spcBef>
                <a:spcPct val="0"/>
              </a:spcBef>
              <a:defRPr lang="ko-KR" altLang="en-US"/>
            </a:pPr>
            <a:r>
              <a:rPr lang="ko-KR" altLang="en-US" sz="3000" b="0" spc="-15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  <a:cs typeface="+mj-cs"/>
              </a:rPr>
              <a:t>교원 제도</a:t>
            </a:r>
          </a:p>
        </p:txBody>
      </p:sp>
      <p:sp>
        <p:nvSpPr>
          <p:cNvPr id="109" name="직사각형 108"/>
          <p:cNvSpPr/>
          <p:nvPr/>
        </p:nvSpPr>
        <p:spPr>
          <a:xfrm>
            <a:off x="1003968" y="1063563"/>
            <a:ext cx="6964647" cy="639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spcAft>
                <a:spcPts val="300"/>
              </a:spcAft>
              <a:defRPr lang="ko-KR" altLang="en-US"/>
            </a:pPr>
            <a:r>
              <a:rPr lang="ko-KR" altLang="en-US" sz="1700" b="1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학생의 과목 개설 수요에 탄력적으로 대응할 수 있도록 교원 제도를 개선하고</a:t>
            </a:r>
            <a:r>
              <a:rPr lang="en-US" altLang="ko-KR" sz="1700" b="1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, </a:t>
            </a:r>
          </a:p>
          <a:p>
            <a:pPr defTabSz="900000" latinLnBrk="1">
              <a:spcAft>
                <a:spcPts val="300"/>
              </a:spcAft>
              <a:defRPr lang="ko-KR" altLang="en-US"/>
            </a:pPr>
            <a:r>
              <a:rPr lang="ko-KR" altLang="en-US" sz="1700" b="1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교사 역할 및 인식 전환을 통해 새로운 교직상 정립</a:t>
            </a:r>
          </a:p>
        </p:txBody>
      </p:sp>
      <p:cxnSp>
        <p:nvCxnSpPr>
          <p:cNvPr id="110" name="직선 연결선 109"/>
          <p:cNvCxnSpPr/>
          <p:nvPr/>
        </p:nvCxnSpPr>
        <p:spPr>
          <a:xfrm>
            <a:off x="958397" y="1110119"/>
            <a:ext cx="0" cy="477381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직사각형 64"/>
          <p:cNvSpPr/>
          <p:nvPr/>
        </p:nvSpPr>
        <p:spPr>
          <a:xfrm>
            <a:off x="0" y="2029600"/>
            <a:ext cx="2763278" cy="4828400"/>
          </a:xfrm>
          <a:prstGeom prst="rect">
            <a:avLst/>
          </a:prstGeom>
          <a:pattFill prst="dkUpDiag">
            <a:fgClr>
              <a:schemeClr val="tx2">
                <a:lumMod val="20000"/>
                <a:lumOff val="80000"/>
              </a:schemeClr>
            </a:fgClr>
            <a:bgClr>
              <a:srgbClr val="E0E5E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66" name="그래픽 7"/>
          <p:cNvPicPr>
            <a:picLocks noChangeAspect="1"/>
          </p:cNvPicPr>
          <p:nvPr/>
        </p:nvPicPr>
        <p:blipFill rotWithShape="1">
          <a:blip r:embed="rId2"/>
          <a:srcRect l="17370"/>
          <a:stretch>
            <a:fillRect/>
          </a:stretch>
        </p:blipFill>
        <p:spPr>
          <a:xfrm>
            <a:off x="0" y="3011122"/>
            <a:ext cx="2163348" cy="3211948"/>
          </a:xfrm>
          <a:prstGeom prst="rect">
            <a:avLst/>
          </a:prstGeom>
        </p:spPr>
      </p:pic>
      <p:sp>
        <p:nvSpPr>
          <p:cNvPr id="67" name="양쪽 모서리가 둥근 사각형 37"/>
          <p:cNvSpPr/>
          <p:nvPr/>
        </p:nvSpPr>
        <p:spPr>
          <a:xfrm rot="16200000">
            <a:off x="1101983" y="4285245"/>
            <a:ext cx="1232151" cy="2067535"/>
          </a:xfrm>
          <a:prstGeom prst="round2SameRect">
            <a:avLst>
              <a:gd name="adj1" fmla="val 11099"/>
              <a:gd name="adj2" fmla="val 0"/>
            </a:avLst>
          </a:prstGeom>
          <a:solidFill>
            <a:srgbClr val="6488F2"/>
          </a:solidFill>
          <a:ln>
            <a:noFill/>
          </a:ln>
          <a:effectLst>
            <a:innerShdw dist="50800" dir="189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600" b="0" spc="-1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latin typeface="맑은 고딕"/>
              <a:ea typeface="맑은 고딕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1579966" y="4787972"/>
            <a:ext cx="1011815" cy="1001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9250">
              <a:defRPr lang="ko-KR" altLang="en-US"/>
            </a:pPr>
            <a:r>
              <a:rPr lang="ko-KR" altLang="en-US" sz="15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/>
                <a:ea typeface="맑은 고딕"/>
                <a:cs typeface="+mj-cs"/>
              </a:rPr>
              <a:t>교사의</a:t>
            </a:r>
          </a:p>
          <a:p>
            <a:pPr indent="-349250">
              <a:defRPr lang="ko-KR" altLang="en-US"/>
            </a:pPr>
            <a:r>
              <a:rPr lang="ko-KR" altLang="en-US" sz="15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/>
                <a:ea typeface="맑은 고딕"/>
                <a:cs typeface="+mj-cs"/>
              </a:rPr>
              <a:t>역할 변화</a:t>
            </a:r>
            <a:r>
              <a:rPr lang="en-US" altLang="ko-KR" sz="15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/>
                <a:ea typeface="맑은 고딕"/>
                <a:cs typeface="+mj-cs"/>
              </a:rPr>
              <a:t>,</a:t>
            </a:r>
          </a:p>
          <a:p>
            <a:pPr indent="-349250">
              <a:defRPr lang="ko-KR" altLang="en-US"/>
            </a:pPr>
            <a:r>
              <a:rPr lang="ko-KR" altLang="en-US" sz="15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/>
                <a:ea typeface="맑은 고딕"/>
                <a:cs typeface="+mj-cs"/>
              </a:rPr>
              <a:t>수업 전념 </a:t>
            </a:r>
          </a:p>
          <a:p>
            <a:pPr indent="-349250">
              <a:defRPr lang="ko-KR" altLang="en-US"/>
            </a:pPr>
            <a:r>
              <a:rPr lang="ko-KR" altLang="en-US" sz="15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/>
                <a:ea typeface="맑은 고딕"/>
                <a:cs typeface="+mj-cs"/>
              </a:rPr>
              <a:t>환경 조성</a:t>
            </a:r>
            <a:endParaRPr lang="en-US" altLang="ko-KR" sz="1500" b="1" spc="-1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/>
              <a:ea typeface="맑은 고딕"/>
              <a:cs typeface="+mj-cs"/>
            </a:endParaRPr>
          </a:p>
        </p:txBody>
      </p:sp>
      <p:sp>
        <p:nvSpPr>
          <p:cNvPr id="69" name="모서리가 둥근 직사각형 143"/>
          <p:cNvSpPr/>
          <p:nvPr/>
        </p:nvSpPr>
        <p:spPr>
          <a:xfrm>
            <a:off x="2607540" y="4640194"/>
            <a:ext cx="6537970" cy="1852572"/>
          </a:xfrm>
          <a:prstGeom prst="roundRect">
            <a:avLst>
              <a:gd name="adj" fmla="val 2554"/>
            </a:avLst>
          </a:prstGeom>
          <a:solidFill>
            <a:schemeClr val="bg1"/>
          </a:solidFill>
          <a:ln w="12700" cap="rnd">
            <a:solidFill>
              <a:schemeClr val="bg1">
                <a:lumMod val="75000"/>
              </a:schemeClr>
            </a:solidFill>
          </a:ln>
          <a:effectLst>
            <a:outerShdw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0000" latinLnBrk="1">
              <a:defRPr lang="ko-KR" altLang="en-US"/>
            </a:pPr>
            <a:endParaRPr lang="ko-KR" altLang="en-US">
              <a:ln w="9525"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3039777" y="4803071"/>
            <a:ext cx="57658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spcAft>
                <a:spcPts val="300"/>
              </a:spcAft>
              <a:defRPr lang="ko-KR" altLang="en-US"/>
            </a:pPr>
            <a:r>
              <a:rPr lang="ko-KR" altLang="en-US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교사의 역할 변화</a:t>
            </a:r>
            <a:r>
              <a:rPr lang="en-US" altLang="ko-KR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,</a:t>
            </a:r>
            <a:r>
              <a:rPr lang="ko-KR" altLang="en-US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 다</a:t>
            </a:r>
            <a:r>
              <a:rPr lang="ko-KR" altLang="en-US" sz="7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1200" b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(</a:t>
            </a:r>
            <a:r>
              <a:rPr lang="ko-KR" altLang="en-US" sz="1200" b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多</a:t>
            </a:r>
            <a:r>
              <a:rPr lang="en-US" altLang="ko-KR" sz="1200" b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) </a:t>
            </a:r>
            <a:r>
              <a:rPr lang="ko-KR" altLang="en-US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과목 지도 확대에 따라 교원 양성</a:t>
            </a:r>
            <a:r>
              <a:rPr lang="en-US" altLang="ko-KR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·</a:t>
            </a:r>
            <a:r>
              <a:rPr lang="ko-KR" altLang="en-US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연수 등 추진</a:t>
            </a:r>
          </a:p>
          <a:p>
            <a:pPr latinLnBrk="1">
              <a:spcAft>
                <a:spcPts val="300"/>
              </a:spcAft>
              <a:defRPr lang="ko-KR" altLang="en-US"/>
            </a:pPr>
            <a:r>
              <a:rPr lang="ko-KR" altLang="en-US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행정업무 경감 지원</a:t>
            </a:r>
            <a:endParaRPr lang="en-US" altLang="ko-KR" sz="1400" b="1" spc="-100" baseline="300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  <a:cs typeface="+mj-cs"/>
            </a:endParaRPr>
          </a:p>
        </p:txBody>
      </p:sp>
      <p:grpSp>
        <p:nvGrpSpPr>
          <p:cNvPr id="79" name="Group 4"/>
          <p:cNvGrpSpPr>
            <a:grpSpLocks noChangeAspect="1"/>
          </p:cNvGrpSpPr>
          <p:nvPr/>
        </p:nvGrpSpPr>
        <p:grpSpPr>
          <a:xfrm>
            <a:off x="2896106" y="4869109"/>
            <a:ext cx="143671" cy="144452"/>
            <a:chOff x="714" y="2659"/>
            <a:chExt cx="184" cy="185"/>
          </a:xfrm>
        </p:grpSpPr>
        <p:sp>
          <p:nvSpPr>
            <p:cNvPr id="80" name="AutoShape 3"/>
            <p:cNvSpPr>
              <a:spLocks noChangeAspect="1" noChangeArrowheads="1" noTextEdit="1"/>
            </p:cNvSpPr>
            <p:nvPr/>
          </p:nvSpPr>
          <p:spPr>
            <a:xfrm>
              <a:off x="720" y="2659"/>
              <a:ext cx="178" cy="1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81" name="Freeform 5"/>
            <p:cNvSpPr/>
            <p:nvPr/>
          </p:nvSpPr>
          <p:spPr>
            <a:xfrm>
              <a:off x="714" y="2659"/>
              <a:ext cx="184" cy="185"/>
            </a:xfrm>
            <a:custGeom>
              <a:avLst/>
              <a:gdLst>
                <a:gd name="T0" fmla="*/ 31 w 31"/>
                <a:gd name="T1" fmla="*/ 23 h 31"/>
                <a:gd name="T2" fmla="*/ 23 w 31"/>
                <a:gd name="T3" fmla="*/ 31 h 31"/>
                <a:gd name="T4" fmla="*/ 8 w 31"/>
                <a:gd name="T5" fmla="*/ 31 h 31"/>
                <a:gd name="T6" fmla="*/ 0 w 31"/>
                <a:gd name="T7" fmla="*/ 23 h 31"/>
                <a:gd name="T8" fmla="*/ 0 w 31"/>
                <a:gd name="T9" fmla="*/ 8 h 31"/>
                <a:gd name="T10" fmla="*/ 8 w 31"/>
                <a:gd name="T11" fmla="*/ 0 h 31"/>
                <a:gd name="T12" fmla="*/ 23 w 31"/>
                <a:gd name="T13" fmla="*/ 0 h 31"/>
                <a:gd name="T14" fmla="*/ 31 w 31"/>
                <a:gd name="T15" fmla="*/ 8 h 31"/>
                <a:gd name="T16" fmla="*/ 31 w 31"/>
                <a:gd name="T1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31" y="23"/>
                  </a:moveTo>
                  <a:cubicBezTo>
                    <a:pt x="31" y="28"/>
                    <a:pt x="27" y="31"/>
                    <a:pt x="23" y="31"/>
                  </a:cubicBezTo>
                  <a:quadBezTo>
                    <a:pt x="8" y="31"/>
                    <a:pt x="8" y="31"/>
                  </a:quadBezTo>
                  <a:cubicBezTo>
                    <a:pt x="4" y="31"/>
                    <a:pt x="0" y="28"/>
                    <a:pt x="0" y="23"/>
                  </a:cubicBezTo>
                  <a:quadBezTo>
                    <a:pt x="0" y="8"/>
                    <a:pt x="0" y="8"/>
                  </a:quadBezTo>
                  <a:cubicBezTo>
                    <a:pt x="0" y="4"/>
                    <a:pt x="4" y="0"/>
                    <a:pt x="8" y="0"/>
                  </a:cubicBezTo>
                  <a:quadBezTo>
                    <a:pt x="23" y="0"/>
                    <a:pt x="23" y="0"/>
                  </a:quadBezTo>
                  <a:cubicBezTo>
                    <a:pt x="27" y="0"/>
                    <a:pt x="31" y="4"/>
                    <a:pt x="31" y="8"/>
                  </a:cubicBezTo>
                  <a:lnTo>
                    <a:pt x="31" y="23"/>
                  </a:lnTo>
                  <a:close/>
                </a:path>
              </a:pathLst>
            </a:custGeom>
            <a:solidFill>
              <a:srgbClr val="147ED9"/>
            </a:solidFill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95" name="Freeform 6"/>
            <p:cNvSpPr/>
            <p:nvPr/>
          </p:nvSpPr>
          <p:spPr>
            <a:xfrm>
              <a:off x="749" y="2702"/>
              <a:ext cx="113" cy="83"/>
            </a:xfrm>
            <a:custGeom>
              <a:avLst/>
              <a:gdLst>
                <a:gd name="T0" fmla="*/ 0 w 113"/>
                <a:gd name="T1" fmla="*/ 47 h 83"/>
                <a:gd name="T2" fmla="*/ 36 w 113"/>
                <a:gd name="T3" fmla="*/ 83 h 83"/>
                <a:gd name="T4" fmla="*/ 113 w 113"/>
                <a:gd name="T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83">
                  <a:moveTo>
                    <a:pt x="0" y="47"/>
                  </a:moveTo>
                  <a:lnTo>
                    <a:pt x="36" y="83"/>
                  </a:lnTo>
                  <a:lnTo>
                    <a:pt x="113" y="0"/>
                  </a:lnTo>
                </a:path>
              </a:pathLst>
            </a:custGeom>
            <a:noFill/>
            <a:ln w="15875" cap="flat">
              <a:solidFill>
                <a:srgbClr val="FDF9F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</p:grpSp>
      <p:grpSp>
        <p:nvGrpSpPr>
          <p:cNvPr id="98" name="Group 4"/>
          <p:cNvGrpSpPr>
            <a:grpSpLocks noChangeAspect="1"/>
          </p:cNvGrpSpPr>
          <p:nvPr/>
        </p:nvGrpSpPr>
        <p:grpSpPr>
          <a:xfrm>
            <a:off x="2896106" y="5135809"/>
            <a:ext cx="143671" cy="144452"/>
            <a:chOff x="714" y="2659"/>
            <a:chExt cx="184" cy="185"/>
          </a:xfrm>
        </p:grpSpPr>
        <p:sp>
          <p:nvSpPr>
            <p:cNvPr id="99" name="AutoShape 3"/>
            <p:cNvSpPr>
              <a:spLocks noChangeAspect="1" noChangeArrowheads="1" noTextEdit="1"/>
            </p:cNvSpPr>
            <p:nvPr/>
          </p:nvSpPr>
          <p:spPr>
            <a:xfrm>
              <a:off x="720" y="2659"/>
              <a:ext cx="178" cy="1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00" name="Freeform 5"/>
            <p:cNvSpPr/>
            <p:nvPr/>
          </p:nvSpPr>
          <p:spPr>
            <a:xfrm>
              <a:off x="714" y="2659"/>
              <a:ext cx="184" cy="185"/>
            </a:xfrm>
            <a:custGeom>
              <a:avLst/>
              <a:gdLst>
                <a:gd name="T0" fmla="*/ 31 w 31"/>
                <a:gd name="T1" fmla="*/ 23 h 31"/>
                <a:gd name="T2" fmla="*/ 23 w 31"/>
                <a:gd name="T3" fmla="*/ 31 h 31"/>
                <a:gd name="T4" fmla="*/ 8 w 31"/>
                <a:gd name="T5" fmla="*/ 31 h 31"/>
                <a:gd name="T6" fmla="*/ 0 w 31"/>
                <a:gd name="T7" fmla="*/ 23 h 31"/>
                <a:gd name="T8" fmla="*/ 0 w 31"/>
                <a:gd name="T9" fmla="*/ 8 h 31"/>
                <a:gd name="T10" fmla="*/ 8 w 31"/>
                <a:gd name="T11" fmla="*/ 0 h 31"/>
                <a:gd name="T12" fmla="*/ 23 w 31"/>
                <a:gd name="T13" fmla="*/ 0 h 31"/>
                <a:gd name="T14" fmla="*/ 31 w 31"/>
                <a:gd name="T15" fmla="*/ 8 h 31"/>
                <a:gd name="T16" fmla="*/ 31 w 31"/>
                <a:gd name="T1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31" y="23"/>
                  </a:moveTo>
                  <a:cubicBezTo>
                    <a:pt x="31" y="28"/>
                    <a:pt x="27" y="31"/>
                    <a:pt x="23" y="31"/>
                  </a:cubicBezTo>
                  <a:quadBezTo>
                    <a:pt x="8" y="31"/>
                    <a:pt x="8" y="31"/>
                  </a:quadBezTo>
                  <a:cubicBezTo>
                    <a:pt x="4" y="31"/>
                    <a:pt x="0" y="28"/>
                    <a:pt x="0" y="23"/>
                  </a:cubicBezTo>
                  <a:quadBezTo>
                    <a:pt x="0" y="8"/>
                    <a:pt x="0" y="8"/>
                  </a:quadBezTo>
                  <a:cubicBezTo>
                    <a:pt x="0" y="4"/>
                    <a:pt x="4" y="0"/>
                    <a:pt x="8" y="0"/>
                  </a:cubicBezTo>
                  <a:quadBezTo>
                    <a:pt x="23" y="0"/>
                    <a:pt x="23" y="0"/>
                  </a:quadBezTo>
                  <a:cubicBezTo>
                    <a:pt x="27" y="0"/>
                    <a:pt x="31" y="4"/>
                    <a:pt x="31" y="8"/>
                  </a:cubicBezTo>
                  <a:lnTo>
                    <a:pt x="31" y="23"/>
                  </a:lnTo>
                  <a:close/>
                </a:path>
              </a:pathLst>
            </a:custGeom>
            <a:solidFill>
              <a:srgbClr val="147ED9"/>
            </a:solidFill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02" name="Freeform 6"/>
            <p:cNvSpPr/>
            <p:nvPr/>
          </p:nvSpPr>
          <p:spPr>
            <a:xfrm>
              <a:off x="749" y="2702"/>
              <a:ext cx="113" cy="83"/>
            </a:xfrm>
            <a:custGeom>
              <a:avLst/>
              <a:gdLst>
                <a:gd name="T0" fmla="*/ 0 w 113"/>
                <a:gd name="T1" fmla="*/ 47 h 83"/>
                <a:gd name="T2" fmla="*/ 36 w 113"/>
                <a:gd name="T3" fmla="*/ 83 h 83"/>
                <a:gd name="T4" fmla="*/ 113 w 113"/>
                <a:gd name="T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83">
                  <a:moveTo>
                    <a:pt x="0" y="47"/>
                  </a:moveTo>
                  <a:lnTo>
                    <a:pt x="36" y="83"/>
                  </a:lnTo>
                  <a:lnTo>
                    <a:pt x="113" y="0"/>
                  </a:lnTo>
                </a:path>
              </a:pathLst>
            </a:custGeom>
            <a:noFill/>
            <a:ln w="15875" cap="flat">
              <a:solidFill>
                <a:srgbClr val="FDF9F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</p:grpSp>
      <p:sp>
        <p:nvSpPr>
          <p:cNvPr id="103" name="직사각형 102"/>
          <p:cNvSpPr/>
          <p:nvPr/>
        </p:nvSpPr>
        <p:spPr>
          <a:xfrm>
            <a:off x="3127364" y="5985888"/>
            <a:ext cx="56172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defRPr lang="ko-KR" altLang="en-US"/>
            </a:pPr>
            <a:r>
              <a:rPr lang="en-US" altLang="ko-KR" sz="100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+mj-cs"/>
              </a:rPr>
              <a:t>※  </a:t>
            </a:r>
            <a:r>
              <a:rPr lang="ko-KR" altLang="en-US" sz="1200" b="0" spc="-100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+mj-cs"/>
              </a:rPr>
              <a:t>다과목</a:t>
            </a:r>
            <a:r>
              <a:rPr lang="en-US" altLang="ko-KR" sz="120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+mj-cs"/>
              </a:rPr>
              <a:t> </a:t>
            </a:r>
            <a:r>
              <a:rPr lang="ko-KR" altLang="en-US" sz="120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+mj-cs"/>
              </a:rPr>
              <a:t>담당 교사 등에 대한 지원 방안 마련</a:t>
            </a:r>
            <a:r>
              <a:rPr lang="en-US" altLang="ko-KR" sz="120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+mj-cs"/>
              </a:rPr>
              <a:t>, </a:t>
            </a:r>
            <a:r>
              <a:rPr lang="ko-KR" altLang="en-US" sz="120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+mj-cs"/>
              </a:rPr>
              <a:t>교육과정 전담 교사의 수업 </a:t>
            </a:r>
            <a:r>
              <a:rPr lang="ko-KR" altLang="en-US" sz="1200" b="0" spc="-100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+mj-cs"/>
              </a:rPr>
              <a:t>시수</a:t>
            </a:r>
            <a:r>
              <a:rPr lang="ko-KR" altLang="en-US" sz="120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+mj-cs"/>
              </a:rPr>
              <a:t> 경감</a:t>
            </a:r>
            <a:r>
              <a:rPr lang="en-US" altLang="ko-KR" sz="120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+mj-cs"/>
              </a:rPr>
              <a:t> </a:t>
            </a:r>
            <a:r>
              <a:rPr lang="ko-KR" altLang="en-US" sz="120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+mj-cs"/>
              </a:rPr>
              <a:t>등</a:t>
            </a:r>
          </a:p>
        </p:txBody>
      </p:sp>
      <p:grpSp>
        <p:nvGrpSpPr>
          <p:cNvPr id="104" name="그룹 103"/>
          <p:cNvGrpSpPr/>
          <p:nvPr/>
        </p:nvGrpSpPr>
        <p:grpSpPr>
          <a:xfrm>
            <a:off x="3051164" y="5513706"/>
            <a:ext cx="6037230" cy="461665"/>
            <a:chOff x="3168650" y="5605380"/>
            <a:chExt cx="6037230" cy="461665"/>
          </a:xfrm>
        </p:grpSpPr>
        <p:sp>
          <p:nvSpPr>
            <p:cNvPr id="105" name="직사각형 104"/>
            <p:cNvSpPr/>
            <p:nvPr/>
          </p:nvSpPr>
          <p:spPr>
            <a:xfrm>
              <a:off x="3168650" y="5605380"/>
              <a:ext cx="60372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atinLnBrk="1">
                <a:defRPr lang="ko-KR" altLang="en-US"/>
              </a:pPr>
              <a:r>
                <a:rPr lang="en-US" altLang="ko-KR" sz="1200" b="0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latin typeface="맑은 고딕"/>
                  <a:ea typeface="맑은 고딕"/>
                  <a:cs typeface="+mj-cs"/>
                </a:rPr>
                <a:t>※</a:t>
              </a:r>
              <a:r>
                <a:rPr lang="ko-KR" altLang="en-US" sz="1200" b="0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latin typeface="맑은 고딕"/>
                  <a:ea typeface="맑은 고딕"/>
                  <a:cs typeface="+mj-cs"/>
                </a:rPr>
                <a:t> </a:t>
              </a:r>
              <a:r>
                <a:rPr lang="en-US" altLang="ko-KR" sz="1200" b="0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latin typeface="맑은 고딕"/>
                  <a:ea typeface="맑은 고딕"/>
                  <a:cs typeface="+mj-cs"/>
                </a:rPr>
                <a:t>                                  </a:t>
              </a:r>
              <a:r>
                <a:rPr lang="ko-KR" altLang="en-US" sz="1200" b="0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latin typeface="맑은 고딕"/>
                  <a:ea typeface="맑은 고딕"/>
                  <a:cs typeface="+mj-cs"/>
                </a:rPr>
                <a:t>진로에 따른 과목 선택의 과정과 결과에 대해 모니터링하고 관리하는</a:t>
              </a:r>
              <a:r>
                <a:rPr lang="en-US" altLang="ko-KR" sz="1200" b="0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latin typeface="맑은 고딕"/>
                  <a:ea typeface="맑은 고딕"/>
                  <a:cs typeface="+mj-cs"/>
                </a:rPr>
                <a:t/>
              </a:r>
              <a:br>
                <a:rPr lang="en-US" altLang="ko-KR" sz="1200" b="0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latin typeface="맑은 고딕"/>
                  <a:ea typeface="맑은 고딕"/>
                  <a:cs typeface="+mj-cs"/>
                </a:rPr>
              </a:br>
              <a:r>
                <a:rPr lang="en-US" altLang="ko-KR" sz="1200" b="0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latin typeface="맑은 고딕"/>
                  <a:ea typeface="맑은 고딕"/>
                  <a:cs typeface="+mj-cs"/>
                </a:rPr>
                <a:t>                                      </a:t>
              </a:r>
              <a:r>
                <a:rPr lang="ko-KR" altLang="en-US" sz="1200" b="0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latin typeface="맑은 고딕"/>
                  <a:ea typeface="맑은 고딕"/>
                  <a:cs typeface="+mj-cs"/>
                </a:rPr>
                <a:t>코디네이터로 전환 등</a:t>
              </a:r>
              <a:endParaRPr lang="en-US" altLang="ko-KR" sz="1200" b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+mj-cs"/>
              </a:endParaRPr>
            </a:p>
          </p:txBody>
        </p:sp>
        <p:grpSp>
          <p:nvGrpSpPr>
            <p:cNvPr id="106" name="그룹 105"/>
            <p:cNvGrpSpPr/>
            <p:nvPr/>
          </p:nvGrpSpPr>
          <p:grpSpPr>
            <a:xfrm>
              <a:off x="3391580" y="5606534"/>
              <a:ext cx="1438215" cy="276999"/>
              <a:chOff x="3391580" y="5606534"/>
              <a:chExt cx="1438215" cy="276999"/>
            </a:xfrm>
          </p:grpSpPr>
          <p:sp>
            <p:nvSpPr>
              <p:cNvPr id="107" name="사각형: 둥근 모서리 6"/>
              <p:cNvSpPr/>
              <p:nvPr/>
            </p:nvSpPr>
            <p:spPr>
              <a:xfrm>
                <a:off x="3424277" y="5616106"/>
                <a:ext cx="1352796" cy="257855"/>
              </a:xfrm>
              <a:prstGeom prst="roundRect">
                <a:avLst>
                  <a:gd name="adj" fmla="val 50000"/>
                </a:avLst>
              </a:prstGeom>
              <a:solidFill>
                <a:srgbClr val="6488F2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8" name="직사각형 107"/>
              <p:cNvSpPr/>
              <p:nvPr/>
            </p:nvSpPr>
            <p:spPr>
              <a:xfrm>
                <a:off x="3407421" y="5606534"/>
                <a:ext cx="1392555" cy="264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 lang="ko-KR" altLang="en-US"/>
                </a:pPr>
                <a:r>
                  <a:rPr lang="ko-KR" altLang="en-US" sz="1200" b="1" spc="-100">
                    <a:ln w="9525"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/>
                    <a:ea typeface="맑은 고딕"/>
                    <a:cs typeface="+mj-cs"/>
                  </a:rPr>
                  <a:t>담임역할 재구조화</a:t>
                </a:r>
                <a:r>
                  <a:rPr lang="en-US" altLang="ko-KR" sz="1200" b="0" spc="-100">
                    <a:ln w="9525"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/>
                    <a:ea typeface="맑은 고딕"/>
                    <a:cs typeface="+mj-cs"/>
                  </a:rPr>
                  <a:t> </a:t>
                </a:r>
                <a:endParaRPr lang="ko-KR" altLang="en-US" sz="1200" b="0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endParaRPr>
              </a:p>
            </p:txBody>
          </p:sp>
        </p:grpSp>
      </p:grpSp>
      <p:cxnSp>
        <p:nvCxnSpPr>
          <p:cNvPr id="111" name="직선 연결선 110"/>
          <p:cNvCxnSpPr/>
          <p:nvPr/>
        </p:nvCxnSpPr>
        <p:spPr>
          <a:xfrm>
            <a:off x="2896106" y="5403360"/>
            <a:ext cx="5990520" cy="0"/>
          </a:xfrm>
          <a:prstGeom prst="line">
            <a:avLst/>
          </a:prstGeom>
          <a:ln w="127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그룹 111"/>
          <p:cNvGrpSpPr/>
          <p:nvPr/>
        </p:nvGrpSpPr>
        <p:grpSpPr>
          <a:xfrm>
            <a:off x="994745" y="4867903"/>
            <a:ext cx="428855" cy="405255"/>
            <a:chOff x="2786063" y="2287588"/>
            <a:chExt cx="1009650" cy="954088"/>
          </a:xfrm>
          <a:solidFill>
            <a:schemeClr val="bg1"/>
          </a:solidFill>
        </p:grpSpPr>
        <p:sp>
          <p:nvSpPr>
            <p:cNvPr id="113" name="Freeform 5"/>
            <p:cNvSpPr/>
            <p:nvPr/>
          </p:nvSpPr>
          <p:spPr>
            <a:xfrm>
              <a:off x="3040063" y="2387601"/>
              <a:ext cx="755650" cy="798513"/>
            </a:xfrm>
            <a:custGeom>
              <a:avLst/>
              <a:gdLst>
                <a:gd name="T0" fmla="*/ 145 w 152"/>
                <a:gd name="T1" fmla="*/ 0 h 159"/>
                <a:gd name="T2" fmla="*/ 7 w 152"/>
                <a:gd name="T3" fmla="*/ 0 h 159"/>
                <a:gd name="T4" fmla="*/ 7 w 152"/>
                <a:gd name="T5" fmla="*/ 5 h 159"/>
                <a:gd name="T6" fmla="*/ 145 w 152"/>
                <a:gd name="T7" fmla="*/ 5 h 159"/>
                <a:gd name="T8" fmla="*/ 148 w 152"/>
                <a:gd name="T9" fmla="*/ 8 h 159"/>
                <a:gd name="T10" fmla="*/ 148 w 152"/>
                <a:gd name="T11" fmla="*/ 107 h 159"/>
                <a:gd name="T12" fmla="*/ 2 w 152"/>
                <a:gd name="T13" fmla="*/ 107 h 159"/>
                <a:gd name="T14" fmla="*/ 0 w 152"/>
                <a:gd name="T15" fmla="*/ 107 h 159"/>
                <a:gd name="T16" fmla="*/ 0 w 152"/>
                <a:gd name="T17" fmla="*/ 127 h 159"/>
                <a:gd name="T18" fmla="*/ 41 w 152"/>
                <a:gd name="T19" fmla="*/ 127 h 159"/>
                <a:gd name="T20" fmla="*/ 41 w 152"/>
                <a:gd name="T21" fmla="*/ 143 h 159"/>
                <a:gd name="T22" fmla="*/ 17 w 152"/>
                <a:gd name="T23" fmla="*/ 143 h 159"/>
                <a:gd name="T24" fmla="*/ 9 w 152"/>
                <a:gd name="T25" fmla="*/ 150 h 159"/>
                <a:gd name="T26" fmla="*/ 9 w 152"/>
                <a:gd name="T27" fmla="*/ 159 h 159"/>
                <a:gd name="T28" fmla="*/ 112 w 152"/>
                <a:gd name="T29" fmla="*/ 159 h 159"/>
                <a:gd name="T30" fmla="*/ 112 w 152"/>
                <a:gd name="T31" fmla="*/ 150 h 159"/>
                <a:gd name="T32" fmla="*/ 105 w 152"/>
                <a:gd name="T33" fmla="*/ 143 h 159"/>
                <a:gd name="T34" fmla="*/ 72 w 152"/>
                <a:gd name="T35" fmla="*/ 143 h 159"/>
                <a:gd name="T36" fmla="*/ 72 w 152"/>
                <a:gd name="T37" fmla="*/ 127 h 159"/>
                <a:gd name="T38" fmla="*/ 145 w 152"/>
                <a:gd name="T39" fmla="*/ 127 h 159"/>
                <a:gd name="T40" fmla="*/ 152 w 152"/>
                <a:gd name="T41" fmla="*/ 120 h 159"/>
                <a:gd name="T42" fmla="*/ 152 w 152"/>
                <a:gd name="T43" fmla="*/ 111 h 159"/>
                <a:gd name="T44" fmla="*/ 152 w 152"/>
                <a:gd name="T45" fmla="*/ 107 h 159"/>
                <a:gd name="T46" fmla="*/ 152 w 152"/>
                <a:gd name="T47" fmla="*/ 8 h 159"/>
                <a:gd name="T48" fmla="*/ 145 w 152"/>
                <a:gd name="T4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159">
                  <a:moveTo>
                    <a:pt x="145" y="0"/>
                  </a:moveTo>
                  <a:quadBezTo>
                    <a:pt x="7" y="0"/>
                    <a:pt x="7" y="0"/>
                  </a:quadBezTo>
                  <a:quadBezTo>
                    <a:pt x="7" y="5"/>
                    <a:pt x="7" y="5"/>
                  </a:quadBezTo>
                  <a:quadBezTo>
                    <a:pt x="145" y="5"/>
                    <a:pt x="145" y="5"/>
                  </a:quadBezTo>
                  <a:cubicBezTo>
                    <a:pt x="147" y="5"/>
                    <a:pt x="148" y="6"/>
                    <a:pt x="148" y="8"/>
                  </a:cubicBezTo>
                  <a:quadBezTo>
                    <a:pt x="148" y="107"/>
                    <a:pt x="148" y="107"/>
                  </a:quadBezTo>
                  <a:quadBezTo>
                    <a:pt x="2" y="107"/>
                    <a:pt x="2" y="107"/>
                  </a:quadBezTo>
                  <a:quadBezTo>
                    <a:pt x="0" y="107"/>
                    <a:pt x="0" y="107"/>
                  </a:quadBezTo>
                  <a:quadBezTo>
                    <a:pt x="0" y="127"/>
                    <a:pt x="0" y="127"/>
                  </a:quadBezTo>
                  <a:quadBezTo>
                    <a:pt x="41" y="127"/>
                    <a:pt x="41" y="127"/>
                  </a:quadBezTo>
                  <a:quadBezTo>
                    <a:pt x="41" y="143"/>
                    <a:pt x="41" y="143"/>
                  </a:quadBezTo>
                  <a:quadBezTo>
                    <a:pt x="17" y="143"/>
                    <a:pt x="17" y="143"/>
                  </a:quadBezTo>
                  <a:cubicBezTo>
                    <a:pt x="13" y="143"/>
                    <a:pt x="9" y="146"/>
                    <a:pt x="9" y="150"/>
                  </a:cubicBezTo>
                  <a:quadBezTo>
                    <a:pt x="9" y="159"/>
                    <a:pt x="9" y="159"/>
                  </a:quadBezTo>
                  <a:quadBezTo>
                    <a:pt x="112" y="159"/>
                    <a:pt x="112" y="159"/>
                  </a:quadBezTo>
                  <a:quadBezTo>
                    <a:pt x="112" y="150"/>
                    <a:pt x="112" y="150"/>
                  </a:quadBezTo>
                  <a:cubicBezTo>
                    <a:pt x="112" y="146"/>
                    <a:pt x="109" y="143"/>
                    <a:pt x="105" y="143"/>
                  </a:cubicBezTo>
                  <a:quadBezTo>
                    <a:pt x="72" y="143"/>
                    <a:pt x="72" y="143"/>
                  </a:quadBezTo>
                  <a:quadBezTo>
                    <a:pt x="72" y="127"/>
                    <a:pt x="72" y="127"/>
                  </a:quadBezTo>
                  <a:quadBezTo>
                    <a:pt x="145" y="127"/>
                    <a:pt x="145" y="127"/>
                  </a:quadBezTo>
                  <a:cubicBezTo>
                    <a:pt x="149" y="127"/>
                    <a:pt x="152" y="124"/>
                    <a:pt x="152" y="120"/>
                  </a:cubicBezTo>
                  <a:quadBezTo>
                    <a:pt x="152" y="111"/>
                    <a:pt x="152" y="111"/>
                  </a:quadBezTo>
                  <a:quadBezTo>
                    <a:pt x="152" y="107"/>
                    <a:pt x="152" y="107"/>
                  </a:quadBezTo>
                  <a:quadBezTo>
                    <a:pt x="152" y="8"/>
                    <a:pt x="152" y="8"/>
                  </a:quadBezTo>
                  <a:cubicBezTo>
                    <a:pt x="152" y="4"/>
                    <a:pt x="149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14" name="Freeform 6"/>
            <p:cNvSpPr/>
            <p:nvPr/>
          </p:nvSpPr>
          <p:spPr>
            <a:xfrm>
              <a:off x="3044825" y="2438401"/>
              <a:ext cx="696912" cy="452438"/>
            </a:xfrm>
            <a:custGeom>
              <a:avLst/>
              <a:gdLst>
                <a:gd name="T0" fmla="*/ 136 w 140"/>
                <a:gd name="T1" fmla="*/ 7 h 90"/>
                <a:gd name="T2" fmla="*/ 136 w 140"/>
                <a:gd name="T3" fmla="*/ 82 h 90"/>
                <a:gd name="T4" fmla="*/ 133 w 140"/>
                <a:gd name="T5" fmla="*/ 85 h 90"/>
                <a:gd name="T6" fmla="*/ 0 w 140"/>
                <a:gd name="T7" fmla="*/ 85 h 90"/>
                <a:gd name="T8" fmla="*/ 0 w 140"/>
                <a:gd name="T9" fmla="*/ 90 h 90"/>
                <a:gd name="T10" fmla="*/ 133 w 140"/>
                <a:gd name="T11" fmla="*/ 90 h 90"/>
                <a:gd name="T12" fmla="*/ 140 w 140"/>
                <a:gd name="T13" fmla="*/ 82 h 90"/>
                <a:gd name="T14" fmla="*/ 140 w 140"/>
                <a:gd name="T15" fmla="*/ 7 h 90"/>
                <a:gd name="T16" fmla="*/ 133 w 140"/>
                <a:gd name="T17" fmla="*/ 0 h 90"/>
                <a:gd name="T18" fmla="*/ 1 w 140"/>
                <a:gd name="T19" fmla="*/ 0 h 90"/>
                <a:gd name="T20" fmla="*/ 1 w 140"/>
                <a:gd name="T21" fmla="*/ 4 h 90"/>
                <a:gd name="T22" fmla="*/ 133 w 140"/>
                <a:gd name="T23" fmla="*/ 4 h 90"/>
                <a:gd name="T24" fmla="*/ 136 w 140"/>
                <a:gd name="T25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90">
                  <a:moveTo>
                    <a:pt x="136" y="7"/>
                  </a:moveTo>
                  <a:quadBezTo>
                    <a:pt x="136" y="82"/>
                    <a:pt x="136" y="82"/>
                  </a:quadBezTo>
                  <a:cubicBezTo>
                    <a:pt x="136" y="84"/>
                    <a:pt x="135" y="85"/>
                    <a:pt x="133" y="85"/>
                  </a:cubicBezTo>
                  <a:quadBezTo>
                    <a:pt x="0" y="85"/>
                    <a:pt x="0" y="85"/>
                  </a:quadBezTo>
                  <a:quadBezTo>
                    <a:pt x="0" y="90"/>
                    <a:pt x="0" y="90"/>
                  </a:quadBezTo>
                  <a:quadBezTo>
                    <a:pt x="133" y="90"/>
                    <a:pt x="133" y="90"/>
                  </a:quadBezTo>
                  <a:cubicBezTo>
                    <a:pt x="137" y="90"/>
                    <a:pt x="140" y="86"/>
                    <a:pt x="140" y="82"/>
                  </a:cubicBezTo>
                  <a:quadBezTo>
                    <a:pt x="140" y="7"/>
                    <a:pt x="140" y="7"/>
                  </a:quadBezTo>
                  <a:cubicBezTo>
                    <a:pt x="140" y="3"/>
                    <a:pt x="137" y="0"/>
                    <a:pt x="133" y="0"/>
                  </a:cubicBezTo>
                  <a:quadBezTo>
                    <a:pt x="1" y="0"/>
                    <a:pt x="1" y="0"/>
                  </a:quadBezTo>
                  <a:quadBezTo>
                    <a:pt x="1" y="4"/>
                    <a:pt x="1" y="4"/>
                  </a:quadBezTo>
                  <a:quadBezTo>
                    <a:pt x="133" y="4"/>
                    <a:pt x="133" y="4"/>
                  </a:quadBezTo>
                  <a:cubicBezTo>
                    <a:pt x="135" y="4"/>
                    <a:pt x="136" y="5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15" name="Rectangle 7"/>
            <p:cNvSpPr>
              <a:spLocks noChangeArrowheads="1"/>
            </p:cNvSpPr>
            <p:nvPr/>
          </p:nvSpPr>
          <p:spPr>
            <a:xfrm>
              <a:off x="3128963" y="2538413"/>
              <a:ext cx="447675" cy="20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16" name="Rectangle 8"/>
            <p:cNvSpPr>
              <a:spLocks noChangeArrowheads="1"/>
            </p:cNvSpPr>
            <p:nvPr/>
          </p:nvSpPr>
          <p:spPr>
            <a:xfrm>
              <a:off x="3133725" y="2628901"/>
              <a:ext cx="442912" cy="254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17" name="Rectangle 9"/>
            <p:cNvSpPr>
              <a:spLocks noChangeArrowheads="1"/>
            </p:cNvSpPr>
            <p:nvPr/>
          </p:nvSpPr>
          <p:spPr>
            <a:xfrm>
              <a:off x="3189288" y="2724151"/>
              <a:ext cx="214312" cy="20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18" name="Freeform 10"/>
            <p:cNvSpPr/>
            <p:nvPr/>
          </p:nvSpPr>
          <p:spPr>
            <a:xfrm>
              <a:off x="2786063" y="2493963"/>
              <a:ext cx="473075" cy="747713"/>
            </a:xfrm>
            <a:custGeom>
              <a:avLst/>
              <a:gdLst>
                <a:gd name="T0" fmla="*/ 52 w 95"/>
                <a:gd name="T1" fmla="*/ 20 h 149"/>
                <a:gd name="T2" fmla="*/ 52 w 95"/>
                <a:gd name="T3" fmla="*/ 49 h 149"/>
                <a:gd name="T4" fmla="*/ 56 w 95"/>
                <a:gd name="T5" fmla="*/ 55 h 149"/>
                <a:gd name="T6" fmla="*/ 85 w 95"/>
                <a:gd name="T7" fmla="*/ 69 h 149"/>
                <a:gd name="T8" fmla="*/ 93 w 95"/>
                <a:gd name="T9" fmla="*/ 65 h 149"/>
                <a:gd name="T10" fmla="*/ 90 w 95"/>
                <a:gd name="T11" fmla="*/ 57 h 149"/>
                <a:gd name="T12" fmla="*/ 65 w 95"/>
                <a:gd name="T13" fmla="*/ 45 h 149"/>
                <a:gd name="T14" fmla="*/ 65 w 95"/>
                <a:gd name="T15" fmla="*/ 20 h 149"/>
                <a:gd name="T16" fmla="*/ 59 w 95"/>
                <a:gd name="T17" fmla="*/ 5 h 149"/>
                <a:gd name="T18" fmla="*/ 45 w 95"/>
                <a:gd name="T19" fmla="*/ 0 h 149"/>
                <a:gd name="T20" fmla="*/ 20 w 95"/>
                <a:gd name="T21" fmla="*/ 0 h 149"/>
                <a:gd name="T22" fmla="*/ 6 w 95"/>
                <a:gd name="T23" fmla="*/ 6 h 149"/>
                <a:gd name="T24" fmla="*/ 0 w 95"/>
                <a:gd name="T25" fmla="*/ 20 h 149"/>
                <a:gd name="T26" fmla="*/ 0 w 95"/>
                <a:gd name="T27" fmla="*/ 80 h 149"/>
                <a:gd name="T28" fmla="*/ 6 w 95"/>
                <a:gd name="T29" fmla="*/ 87 h 149"/>
                <a:gd name="T30" fmla="*/ 13 w 95"/>
                <a:gd name="T31" fmla="*/ 80 h 149"/>
                <a:gd name="T32" fmla="*/ 13 w 95"/>
                <a:gd name="T33" fmla="*/ 20 h 149"/>
                <a:gd name="T34" fmla="*/ 15 w 95"/>
                <a:gd name="T35" fmla="*/ 15 h 149"/>
                <a:gd name="T36" fmla="*/ 17 w 95"/>
                <a:gd name="T37" fmla="*/ 13 h 149"/>
                <a:gd name="T38" fmla="*/ 17 w 95"/>
                <a:gd name="T39" fmla="*/ 142 h 149"/>
                <a:gd name="T40" fmla="*/ 23 w 95"/>
                <a:gd name="T41" fmla="*/ 149 h 149"/>
                <a:gd name="T42" fmla="*/ 29 w 95"/>
                <a:gd name="T43" fmla="*/ 142 h 149"/>
                <a:gd name="T44" fmla="*/ 29 w 95"/>
                <a:gd name="T45" fmla="*/ 77 h 149"/>
                <a:gd name="T46" fmla="*/ 35 w 95"/>
                <a:gd name="T47" fmla="*/ 77 h 149"/>
                <a:gd name="T48" fmla="*/ 35 w 95"/>
                <a:gd name="T49" fmla="*/ 142 h 149"/>
                <a:gd name="T50" fmla="*/ 42 w 95"/>
                <a:gd name="T51" fmla="*/ 149 h 149"/>
                <a:gd name="T52" fmla="*/ 48 w 95"/>
                <a:gd name="T53" fmla="*/ 142 h 149"/>
                <a:gd name="T54" fmla="*/ 48 w 95"/>
                <a:gd name="T55" fmla="*/ 13 h 149"/>
                <a:gd name="T56" fmla="*/ 50 w 95"/>
                <a:gd name="T57" fmla="*/ 15 h 149"/>
                <a:gd name="T58" fmla="*/ 52 w 95"/>
                <a:gd name="T59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5" h="149">
                  <a:moveTo>
                    <a:pt x="52" y="20"/>
                  </a:moveTo>
                  <a:quadBezTo>
                    <a:pt x="52" y="49"/>
                    <a:pt x="52" y="49"/>
                  </a:quadBezTo>
                  <a:cubicBezTo>
                    <a:pt x="52" y="52"/>
                    <a:pt x="54" y="54"/>
                    <a:pt x="56" y="55"/>
                  </a:cubicBezTo>
                  <a:quadBezTo>
                    <a:pt x="85" y="69"/>
                    <a:pt x="85" y="69"/>
                  </a:quadBezTo>
                  <a:cubicBezTo>
                    <a:pt x="88" y="70"/>
                    <a:pt x="92" y="69"/>
                    <a:pt x="93" y="65"/>
                  </a:cubicBezTo>
                  <a:cubicBezTo>
                    <a:pt x="95" y="62"/>
                    <a:pt x="94" y="58"/>
                    <a:pt x="90" y="57"/>
                  </a:cubicBezTo>
                  <a:quadBezTo>
                    <a:pt x="65" y="45"/>
                    <a:pt x="65" y="45"/>
                  </a:quadBezTo>
                  <a:quadBezTo>
                    <a:pt x="65" y="20"/>
                    <a:pt x="65" y="20"/>
                  </a:quadBezTo>
                  <a:cubicBezTo>
                    <a:pt x="65" y="14"/>
                    <a:pt x="63" y="9"/>
                    <a:pt x="59" y="5"/>
                  </a:cubicBezTo>
                  <a:cubicBezTo>
                    <a:pt x="55" y="2"/>
                    <a:pt x="50" y="0"/>
                    <a:pt x="45" y="0"/>
                  </a:cubicBezTo>
                  <a:quadBezTo>
                    <a:pt x="20" y="0"/>
                    <a:pt x="20" y="0"/>
                  </a:quadBezTo>
                  <a:cubicBezTo>
                    <a:pt x="14" y="0"/>
                    <a:pt x="9" y="2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quadBezTo>
                    <a:pt x="0" y="80"/>
                    <a:pt x="0" y="80"/>
                  </a:quadBezTo>
                  <a:cubicBezTo>
                    <a:pt x="0" y="84"/>
                    <a:pt x="3" y="87"/>
                    <a:pt x="6" y="87"/>
                  </a:cubicBezTo>
                  <a:cubicBezTo>
                    <a:pt x="10" y="87"/>
                    <a:pt x="13" y="84"/>
                    <a:pt x="13" y="80"/>
                  </a:cubicBezTo>
                  <a:quadBezTo>
                    <a:pt x="13" y="20"/>
                    <a:pt x="13" y="20"/>
                  </a:quadBezTo>
                  <a:cubicBezTo>
                    <a:pt x="13" y="18"/>
                    <a:pt x="13" y="16"/>
                    <a:pt x="15" y="15"/>
                  </a:cubicBezTo>
                  <a:cubicBezTo>
                    <a:pt x="15" y="14"/>
                    <a:pt x="16" y="14"/>
                    <a:pt x="17" y="13"/>
                  </a:cubicBezTo>
                  <a:quadBezTo>
                    <a:pt x="17" y="142"/>
                    <a:pt x="17" y="142"/>
                  </a:quadBezTo>
                  <a:cubicBezTo>
                    <a:pt x="17" y="146"/>
                    <a:pt x="19" y="149"/>
                    <a:pt x="23" y="149"/>
                  </a:cubicBezTo>
                  <a:cubicBezTo>
                    <a:pt x="27" y="149"/>
                    <a:pt x="29" y="146"/>
                    <a:pt x="29" y="142"/>
                  </a:cubicBezTo>
                  <a:quadBezTo>
                    <a:pt x="29" y="77"/>
                    <a:pt x="29" y="77"/>
                  </a:quadBezTo>
                  <a:quadBezTo>
                    <a:pt x="35" y="77"/>
                    <a:pt x="35" y="77"/>
                  </a:quadBezTo>
                  <a:quadBezTo>
                    <a:pt x="35" y="142"/>
                    <a:pt x="35" y="142"/>
                  </a:quadBezTo>
                  <a:cubicBezTo>
                    <a:pt x="35" y="146"/>
                    <a:pt x="38" y="149"/>
                    <a:pt x="42" y="149"/>
                  </a:cubicBezTo>
                  <a:cubicBezTo>
                    <a:pt x="45" y="149"/>
                    <a:pt x="48" y="146"/>
                    <a:pt x="48" y="142"/>
                  </a:cubicBezTo>
                  <a:quadBezTo>
                    <a:pt x="48" y="13"/>
                    <a:pt x="48" y="13"/>
                  </a:quadBezTo>
                  <a:cubicBezTo>
                    <a:pt x="49" y="14"/>
                    <a:pt x="50" y="14"/>
                    <a:pt x="50" y="15"/>
                  </a:cubicBezTo>
                  <a:cubicBezTo>
                    <a:pt x="51" y="16"/>
                    <a:pt x="52" y="18"/>
                    <a:pt x="5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19" name="Oval 11"/>
            <p:cNvSpPr>
              <a:spLocks noChangeArrowheads="1"/>
            </p:cNvSpPr>
            <p:nvPr/>
          </p:nvSpPr>
          <p:spPr>
            <a:xfrm>
              <a:off x="2860675" y="2287588"/>
              <a:ext cx="179387" cy="1905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20" name="Freeform 12"/>
            <p:cNvSpPr>
              <a:spLocks noEditPoints="1"/>
            </p:cNvSpPr>
            <p:nvPr/>
          </p:nvSpPr>
          <p:spPr>
            <a:xfrm>
              <a:off x="3427413" y="2679701"/>
              <a:ext cx="200025" cy="130175"/>
            </a:xfrm>
            <a:custGeom>
              <a:avLst/>
              <a:gdLst>
                <a:gd name="T0" fmla="*/ 20 w 40"/>
                <a:gd name="T1" fmla="*/ 3 h 26"/>
                <a:gd name="T2" fmla="*/ 13 w 40"/>
                <a:gd name="T3" fmla="*/ 0 h 26"/>
                <a:gd name="T4" fmla="*/ 0 w 40"/>
                <a:gd name="T5" fmla="*/ 13 h 26"/>
                <a:gd name="T6" fmla="*/ 13 w 40"/>
                <a:gd name="T7" fmla="*/ 26 h 26"/>
                <a:gd name="T8" fmla="*/ 20 w 40"/>
                <a:gd name="T9" fmla="*/ 23 h 26"/>
                <a:gd name="T10" fmla="*/ 28 w 40"/>
                <a:gd name="T11" fmla="*/ 26 h 26"/>
                <a:gd name="T12" fmla="*/ 40 w 40"/>
                <a:gd name="T13" fmla="*/ 13 h 26"/>
                <a:gd name="T14" fmla="*/ 28 w 40"/>
                <a:gd name="T15" fmla="*/ 0 h 26"/>
                <a:gd name="T16" fmla="*/ 20 w 40"/>
                <a:gd name="T17" fmla="*/ 3 h 26"/>
                <a:gd name="T18" fmla="*/ 19 w 40"/>
                <a:gd name="T19" fmla="*/ 13 h 26"/>
                <a:gd name="T20" fmla="*/ 20 w 40"/>
                <a:gd name="T21" fmla="*/ 9 h 26"/>
                <a:gd name="T22" fmla="*/ 21 w 40"/>
                <a:gd name="T23" fmla="*/ 13 h 26"/>
                <a:gd name="T24" fmla="*/ 20 w 40"/>
                <a:gd name="T25" fmla="*/ 16 h 26"/>
                <a:gd name="T26" fmla="*/ 19 w 40"/>
                <a:gd name="T27" fmla="*/ 13 h 26"/>
                <a:gd name="T28" fmla="*/ 4 w 40"/>
                <a:gd name="T29" fmla="*/ 13 h 26"/>
                <a:gd name="T30" fmla="*/ 13 w 40"/>
                <a:gd name="T31" fmla="*/ 5 h 26"/>
                <a:gd name="T32" fmla="*/ 17 w 40"/>
                <a:gd name="T33" fmla="*/ 6 h 26"/>
                <a:gd name="T34" fmla="*/ 15 w 40"/>
                <a:gd name="T35" fmla="*/ 13 h 26"/>
                <a:gd name="T36" fmla="*/ 17 w 40"/>
                <a:gd name="T37" fmla="*/ 20 h 26"/>
                <a:gd name="T38" fmla="*/ 13 w 40"/>
                <a:gd name="T39" fmla="*/ 21 h 26"/>
                <a:gd name="T40" fmla="*/ 4 w 40"/>
                <a:gd name="T41" fmla="*/ 13 h 26"/>
                <a:gd name="T42" fmla="*/ 36 w 40"/>
                <a:gd name="T43" fmla="*/ 13 h 26"/>
                <a:gd name="T44" fmla="*/ 28 w 40"/>
                <a:gd name="T45" fmla="*/ 21 h 26"/>
                <a:gd name="T46" fmla="*/ 23 w 40"/>
                <a:gd name="T47" fmla="*/ 20 h 26"/>
                <a:gd name="T48" fmla="*/ 25 w 40"/>
                <a:gd name="T49" fmla="*/ 13 h 26"/>
                <a:gd name="T50" fmla="*/ 23 w 40"/>
                <a:gd name="T51" fmla="*/ 6 h 26"/>
                <a:gd name="T52" fmla="*/ 28 w 40"/>
                <a:gd name="T53" fmla="*/ 5 h 26"/>
                <a:gd name="T54" fmla="*/ 36 w 40"/>
                <a:gd name="T5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" h="26">
                  <a:moveTo>
                    <a:pt x="20" y="3"/>
                  </a:moveTo>
                  <a:cubicBezTo>
                    <a:pt x="18" y="1"/>
                    <a:pt x="16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6" y="26"/>
                    <a:pt x="18" y="25"/>
                    <a:pt x="20" y="23"/>
                  </a:cubicBezTo>
                  <a:cubicBezTo>
                    <a:pt x="22" y="25"/>
                    <a:pt x="25" y="26"/>
                    <a:pt x="28" y="26"/>
                  </a:cubicBezTo>
                  <a:cubicBezTo>
                    <a:pt x="35" y="26"/>
                    <a:pt x="40" y="20"/>
                    <a:pt x="40" y="13"/>
                  </a:cubicBezTo>
                  <a:cubicBezTo>
                    <a:pt x="40" y="6"/>
                    <a:pt x="35" y="0"/>
                    <a:pt x="28" y="0"/>
                  </a:cubicBezTo>
                  <a:cubicBezTo>
                    <a:pt x="25" y="0"/>
                    <a:pt x="22" y="1"/>
                    <a:pt x="20" y="3"/>
                  </a:cubicBezTo>
                  <a:close/>
                  <a:moveTo>
                    <a:pt x="19" y="13"/>
                  </a:moveTo>
                  <a:cubicBezTo>
                    <a:pt x="19" y="12"/>
                    <a:pt x="20" y="10"/>
                    <a:pt x="20" y="9"/>
                  </a:cubicBezTo>
                  <a:cubicBezTo>
                    <a:pt x="21" y="10"/>
                    <a:pt x="21" y="12"/>
                    <a:pt x="21" y="13"/>
                  </a:cubicBezTo>
                  <a:cubicBezTo>
                    <a:pt x="21" y="14"/>
                    <a:pt x="21" y="15"/>
                    <a:pt x="20" y="16"/>
                  </a:cubicBezTo>
                  <a:cubicBezTo>
                    <a:pt x="20" y="15"/>
                    <a:pt x="19" y="14"/>
                    <a:pt x="19" y="13"/>
                  </a:cubicBezTo>
                  <a:close/>
                  <a:moveTo>
                    <a:pt x="4" y="13"/>
                  </a:moveTo>
                  <a:cubicBezTo>
                    <a:pt x="4" y="8"/>
                    <a:pt x="8" y="5"/>
                    <a:pt x="13" y="5"/>
                  </a:cubicBezTo>
                  <a:cubicBezTo>
                    <a:pt x="14" y="5"/>
                    <a:pt x="16" y="5"/>
                    <a:pt x="17" y="6"/>
                  </a:cubicBezTo>
                  <a:cubicBezTo>
                    <a:pt x="16" y="8"/>
                    <a:pt x="15" y="10"/>
                    <a:pt x="15" y="13"/>
                  </a:cubicBezTo>
                  <a:cubicBezTo>
                    <a:pt x="15" y="16"/>
                    <a:pt x="16" y="18"/>
                    <a:pt x="17" y="20"/>
                  </a:cubicBezTo>
                  <a:cubicBezTo>
                    <a:pt x="16" y="21"/>
                    <a:pt x="14" y="21"/>
                    <a:pt x="13" y="21"/>
                  </a:cubicBezTo>
                  <a:cubicBezTo>
                    <a:pt x="8" y="21"/>
                    <a:pt x="4" y="18"/>
                    <a:pt x="4" y="13"/>
                  </a:cubicBezTo>
                  <a:close/>
                  <a:moveTo>
                    <a:pt x="36" y="13"/>
                  </a:moveTo>
                  <a:cubicBezTo>
                    <a:pt x="36" y="18"/>
                    <a:pt x="32" y="21"/>
                    <a:pt x="28" y="21"/>
                  </a:cubicBezTo>
                  <a:cubicBezTo>
                    <a:pt x="26" y="21"/>
                    <a:pt x="25" y="21"/>
                    <a:pt x="23" y="20"/>
                  </a:cubicBezTo>
                  <a:cubicBezTo>
                    <a:pt x="25" y="18"/>
                    <a:pt x="25" y="16"/>
                    <a:pt x="25" y="13"/>
                  </a:cubicBezTo>
                  <a:cubicBezTo>
                    <a:pt x="25" y="10"/>
                    <a:pt x="25" y="8"/>
                    <a:pt x="23" y="6"/>
                  </a:cubicBezTo>
                  <a:cubicBezTo>
                    <a:pt x="25" y="5"/>
                    <a:pt x="26" y="5"/>
                    <a:pt x="28" y="5"/>
                  </a:cubicBezTo>
                  <a:cubicBezTo>
                    <a:pt x="32" y="5"/>
                    <a:pt x="36" y="8"/>
                    <a:pt x="3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</p:grpSp>
      <p:sp>
        <p:nvSpPr>
          <p:cNvPr id="121" name="양쪽 모서리가 둥근 사각형 37"/>
          <p:cNvSpPr/>
          <p:nvPr/>
        </p:nvSpPr>
        <p:spPr>
          <a:xfrm rot="16200000">
            <a:off x="1290281" y="2604681"/>
            <a:ext cx="750883" cy="2067535"/>
          </a:xfrm>
          <a:prstGeom prst="round2SameRect">
            <a:avLst>
              <a:gd name="adj1" fmla="val 16173"/>
              <a:gd name="adj2" fmla="val 0"/>
            </a:avLst>
          </a:prstGeom>
          <a:solidFill>
            <a:srgbClr val="00B0F0"/>
          </a:solidFill>
          <a:ln>
            <a:noFill/>
          </a:ln>
          <a:effectLst>
            <a:innerShdw dist="50800" dir="189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600" b="0" spc="-1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latin typeface="맑은 고딕"/>
              <a:ea typeface="맑은 고딕"/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1527631" y="3348041"/>
            <a:ext cx="957313" cy="545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9250">
              <a:defRPr lang="ko-KR" altLang="en-US"/>
            </a:pPr>
            <a:r>
              <a:rPr lang="ko-KR" altLang="en-US" sz="15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/>
                <a:ea typeface="맑은 고딕"/>
                <a:cs typeface="+mj-cs"/>
              </a:rPr>
              <a:t>교원 자격</a:t>
            </a:r>
          </a:p>
          <a:p>
            <a:pPr indent="-349250">
              <a:defRPr lang="ko-KR" altLang="en-US"/>
            </a:pPr>
            <a:r>
              <a:rPr lang="ko-KR" altLang="en-US" sz="15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/>
                <a:ea typeface="맑은 고딕"/>
                <a:cs typeface="+mj-cs"/>
              </a:rPr>
              <a:t>체계 개선</a:t>
            </a:r>
            <a:endParaRPr lang="en-US" altLang="ko-KR" sz="1500" b="1" spc="-1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/>
              <a:ea typeface="맑은 고딕"/>
              <a:cs typeface="+mj-cs"/>
            </a:endParaRPr>
          </a:p>
        </p:txBody>
      </p:sp>
      <p:sp>
        <p:nvSpPr>
          <p:cNvPr id="123" name="모서리가 둥근 직사각형 143"/>
          <p:cNvSpPr/>
          <p:nvPr/>
        </p:nvSpPr>
        <p:spPr>
          <a:xfrm>
            <a:off x="2555205" y="3204284"/>
            <a:ext cx="6537970" cy="864405"/>
          </a:xfrm>
          <a:prstGeom prst="roundRect">
            <a:avLst>
              <a:gd name="adj" fmla="val 2554"/>
            </a:avLst>
          </a:prstGeom>
          <a:solidFill>
            <a:schemeClr val="bg1"/>
          </a:solidFill>
          <a:ln w="12700" cap="rnd">
            <a:solidFill>
              <a:schemeClr val="bg1">
                <a:lumMod val="75000"/>
              </a:schemeClr>
            </a:solidFill>
          </a:ln>
          <a:effectLst>
            <a:outerShdw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0000" latinLnBrk="1">
              <a:defRPr lang="ko-KR" altLang="en-US"/>
            </a:pPr>
            <a:endParaRPr lang="ko-KR" altLang="en-US" sz="1600">
              <a:ln w="9525"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2987442" y="3343912"/>
            <a:ext cx="5765800" cy="549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spcAft>
                <a:spcPts val="300"/>
              </a:spcAft>
              <a:defRPr lang="ko-KR" altLang="en-US"/>
            </a:pPr>
            <a:r>
              <a:rPr lang="ko-KR" altLang="en-US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예비교원의 복수자격 취득 활성화</a:t>
            </a:r>
            <a:r>
              <a:rPr lang="ko-KR" altLang="en-US" sz="700" b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1200" b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(</a:t>
            </a:r>
            <a:r>
              <a:rPr lang="ko-KR" altLang="en-US" sz="1200" b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복수전공 요건 완화 등</a:t>
            </a:r>
            <a:r>
              <a:rPr lang="en-US" altLang="ko-KR" sz="1200" b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)</a:t>
            </a:r>
            <a:r>
              <a:rPr lang="ko-KR" altLang="en-US" sz="1200" b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 </a:t>
            </a:r>
          </a:p>
          <a:p>
            <a:pPr latinLnBrk="1">
              <a:spcAft>
                <a:spcPts val="300"/>
              </a:spcAft>
              <a:defRPr lang="ko-KR" altLang="en-US"/>
            </a:pPr>
            <a:r>
              <a:rPr lang="ko-KR" altLang="en-US" sz="14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현직교원의 부전공 이수 확대</a:t>
            </a:r>
          </a:p>
        </p:txBody>
      </p:sp>
      <p:grpSp>
        <p:nvGrpSpPr>
          <p:cNvPr id="125" name="Group 4"/>
          <p:cNvGrpSpPr>
            <a:grpSpLocks noChangeAspect="1"/>
          </p:cNvGrpSpPr>
          <p:nvPr/>
        </p:nvGrpSpPr>
        <p:grpSpPr>
          <a:xfrm>
            <a:off x="2843771" y="3429000"/>
            <a:ext cx="143671" cy="144452"/>
            <a:chOff x="714" y="2659"/>
            <a:chExt cx="184" cy="185"/>
          </a:xfrm>
        </p:grpSpPr>
        <p:sp>
          <p:nvSpPr>
            <p:cNvPr id="126" name="AutoShape 3"/>
            <p:cNvSpPr>
              <a:spLocks noChangeAspect="1" noChangeArrowheads="1" noTextEdit="1"/>
            </p:cNvSpPr>
            <p:nvPr/>
          </p:nvSpPr>
          <p:spPr>
            <a:xfrm>
              <a:off x="720" y="2659"/>
              <a:ext cx="178" cy="1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27" name="Freeform 5"/>
            <p:cNvSpPr/>
            <p:nvPr/>
          </p:nvSpPr>
          <p:spPr>
            <a:xfrm>
              <a:off x="714" y="2659"/>
              <a:ext cx="184" cy="185"/>
            </a:xfrm>
            <a:custGeom>
              <a:avLst/>
              <a:gdLst>
                <a:gd name="T0" fmla="*/ 31 w 31"/>
                <a:gd name="T1" fmla="*/ 23 h 31"/>
                <a:gd name="T2" fmla="*/ 23 w 31"/>
                <a:gd name="T3" fmla="*/ 31 h 31"/>
                <a:gd name="T4" fmla="*/ 8 w 31"/>
                <a:gd name="T5" fmla="*/ 31 h 31"/>
                <a:gd name="T6" fmla="*/ 0 w 31"/>
                <a:gd name="T7" fmla="*/ 23 h 31"/>
                <a:gd name="T8" fmla="*/ 0 w 31"/>
                <a:gd name="T9" fmla="*/ 8 h 31"/>
                <a:gd name="T10" fmla="*/ 8 w 31"/>
                <a:gd name="T11" fmla="*/ 0 h 31"/>
                <a:gd name="T12" fmla="*/ 23 w 31"/>
                <a:gd name="T13" fmla="*/ 0 h 31"/>
                <a:gd name="T14" fmla="*/ 31 w 31"/>
                <a:gd name="T15" fmla="*/ 8 h 31"/>
                <a:gd name="T16" fmla="*/ 31 w 31"/>
                <a:gd name="T1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31" y="23"/>
                  </a:moveTo>
                  <a:cubicBezTo>
                    <a:pt x="31" y="28"/>
                    <a:pt x="27" y="31"/>
                    <a:pt x="23" y="31"/>
                  </a:cubicBezTo>
                  <a:quadBezTo>
                    <a:pt x="8" y="31"/>
                    <a:pt x="8" y="31"/>
                  </a:quadBezTo>
                  <a:cubicBezTo>
                    <a:pt x="4" y="31"/>
                    <a:pt x="0" y="28"/>
                    <a:pt x="0" y="23"/>
                  </a:cubicBezTo>
                  <a:quadBezTo>
                    <a:pt x="0" y="8"/>
                    <a:pt x="0" y="8"/>
                  </a:quadBezTo>
                  <a:cubicBezTo>
                    <a:pt x="0" y="4"/>
                    <a:pt x="4" y="0"/>
                    <a:pt x="8" y="0"/>
                  </a:cubicBezTo>
                  <a:quadBezTo>
                    <a:pt x="23" y="0"/>
                    <a:pt x="23" y="0"/>
                  </a:quadBezTo>
                  <a:cubicBezTo>
                    <a:pt x="27" y="0"/>
                    <a:pt x="31" y="4"/>
                    <a:pt x="31" y="8"/>
                  </a:cubicBezTo>
                  <a:lnTo>
                    <a:pt x="31" y="23"/>
                  </a:lnTo>
                  <a:close/>
                </a:path>
              </a:pathLst>
            </a:custGeom>
            <a:solidFill>
              <a:srgbClr val="147ED9"/>
            </a:solidFill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28" name="Freeform 6"/>
            <p:cNvSpPr/>
            <p:nvPr/>
          </p:nvSpPr>
          <p:spPr>
            <a:xfrm>
              <a:off x="749" y="2702"/>
              <a:ext cx="113" cy="83"/>
            </a:xfrm>
            <a:custGeom>
              <a:avLst/>
              <a:gdLst>
                <a:gd name="T0" fmla="*/ 0 w 113"/>
                <a:gd name="T1" fmla="*/ 47 h 83"/>
                <a:gd name="T2" fmla="*/ 36 w 113"/>
                <a:gd name="T3" fmla="*/ 83 h 83"/>
                <a:gd name="T4" fmla="*/ 113 w 113"/>
                <a:gd name="T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83">
                  <a:moveTo>
                    <a:pt x="0" y="47"/>
                  </a:moveTo>
                  <a:lnTo>
                    <a:pt x="36" y="83"/>
                  </a:lnTo>
                  <a:lnTo>
                    <a:pt x="113" y="0"/>
                  </a:lnTo>
                </a:path>
              </a:pathLst>
            </a:custGeom>
            <a:noFill/>
            <a:ln w="15875" cap="flat">
              <a:solidFill>
                <a:srgbClr val="FDF9F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</p:grpSp>
      <p:grpSp>
        <p:nvGrpSpPr>
          <p:cNvPr id="129" name="Group 4"/>
          <p:cNvGrpSpPr>
            <a:grpSpLocks noChangeAspect="1"/>
          </p:cNvGrpSpPr>
          <p:nvPr/>
        </p:nvGrpSpPr>
        <p:grpSpPr>
          <a:xfrm>
            <a:off x="2843771" y="3695700"/>
            <a:ext cx="143671" cy="144452"/>
            <a:chOff x="714" y="2659"/>
            <a:chExt cx="184" cy="185"/>
          </a:xfrm>
        </p:grpSpPr>
        <p:sp>
          <p:nvSpPr>
            <p:cNvPr id="130" name="AutoShape 3"/>
            <p:cNvSpPr>
              <a:spLocks noChangeAspect="1" noChangeArrowheads="1" noTextEdit="1"/>
            </p:cNvSpPr>
            <p:nvPr/>
          </p:nvSpPr>
          <p:spPr>
            <a:xfrm>
              <a:off x="720" y="2659"/>
              <a:ext cx="178" cy="1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31" name="Freeform 5"/>
            <p:cNvSpPr/>
            <p:nvPr/>
          </p:nvSpPr>
          <p:spPr>
            <a:xfrm>
              <a:off x="714" y="2659"/>
              <a:ext cx="184" cy="185"/>
            </a:xfrm>
            <a:custGeom>
              <a:avLst/>
              <a:gdLst>
                <a:gd name="T0" fmla="*/ 31 w 31"/>
                <a:gd name="T1" fmla="*/ 23 h 31"/>
                <a:gd name="T2" fmla="*/ 23 w 31"/>
                <a:gd name="T3" fmla="*/ 31 h 31"/>
                <a:gd name="T4" fmla="*/ 8 w 31"/>
                <a:gd name="T5" fmla="*/ 31 h 31"/>
                <a:gd name="T6" fmla="*/ 0 w 31"/>
                <a:gd name="T7" fmla="*/ 23 h 31"/>
                <a:gd name="T8" fmla="*/ 0 w 31"/>
                <a:gd name="T9" fmla="*/ 8 h 31"/>
                <a:gd name="T10" fmla="*/ 8 w 31"/>
                <a:gd name="T11" fmla="*/ 0 h 31"/>
                <a:gd name="T12" fmla="*/ 23 w 31"/>
                <a:gd name="T13" fmla="*/ 0 h 31"/>
                <a:gd name="T14" fmla="*/ 31 w 31"/>
                <a:gd name="T15" fmla="*/ 8 h 31"/>
                <a:gd name="T16" fmla="*/ 31 w 31"/>
                <a:gd name="T1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31" y="23"/>
                  </a:moveTo>
                  <a:cubicBezTo>
                    <a:pt x="31" y="28"/>
                    <a:pt x="27" y="31"/>
                    <a:pt x="23" y="31"/>
                  </a:cubicBezTo>
                  <a:quadBezTo>
                    <a:pt x="8" y="31"/>
                    <a:pt x="8" y="31"/>
                  </a:quadBezTo>
                  <a:cubicBezTo>
                    <a:pt x="4" y="31"/>
                    <a:pt x="0" y="28"/>
                    <a:pt x="0" y="23"/>
                  </a:cubicBezTo>
                  <a:quadBezTo>
                    <a:pt x="0" y="8"/>
                    <a:pt x="0" y="8"/>
                  </a:quadBezTo>
                  <a:cubicBezTo>
                    <a:pt x="0" y="4"/>
                    <a:pt x="4" y="0"/>
                    <a:pt x="8" y="0"/>
                  </a:cubicBezTo>
                  <a:quadBezTo>
                    <a:pt x="23" y="0"/>
                    <a:pt x="23" y="0"/>
                  </a:quadBezTo>
                  <a:cubicBezTo>
                    <a:pt x="27" y="0"/>
                    <a:pt x="31" y="4"/>
                    <a:pt x="31" y="8"/>
                  </a:cubicBezTo>
                  <a:lnTo>
                    <a:pt x="31" y="23"/>
                  </a:lnTo>
                  <a:close/>
                </a:path>
              </a:pathLst>
            </a:custGeom>
            <a:solidFill>
              <a:srgbClr val="147ED9"/>
            </a:solidFill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32" name="Freeform 6"/>
            <p:cNvSpPr/>
            <p:nvPr/>
          </p:nvSpPr>
          <p:spPr>
            <a:xfrm>
              <a:off x="749" y="2702"/>
              <a:ext cx="113" cy="83"/>
            </a:xfrm>
            <a:custGeom>
              <a:avLst/>
              <a:gdLst>
                <a:gd name="T0" fmla="*/ 0 w 113"/>
                <a:gd name="T1" fmla="*/ 47 h 83"/>
                <a:gd name="T2" fmla="*/ 36 w 113"/>
                <a:gd name="T3" fmla="*/ 83 h 83"/>
                <a:gd name="T4" fmla="*/ 113 w 113"/>
                <a:gd name="T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83">
                  <a:moveTo>
                    <a:pt x="0" y="47"/>
                  </a:moveTo>
                  <a:lnTo>
                    <a:pt x="36" y="83"/>
                  </a:lnTo>
                  <a:lnTo>
                    <a:pt x="113" y="0"/>
                  </a:lnTo>
                </a:path>
              </a:pathLst>
            </a:custGeom>
            <a:noFill/>
            <a:ln w="15875" cap="flat">
              <a:solidFill>
                <a:srgbClr val="FDF9F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</p:grpSp>
      <p:grpSp>
        <p:nvGrpSpPr>
          <p:cNvPr id="133" name="그룹 132"/>
          <p:cNvGrpSpPr/>
          <p:nvPr/>
        </p:nvGrpSpPr>
        <p:grpSpPr>
          <a:xfrm>
            <a:off x="930381" y="3471076"/>
            <a:ext cx="539898" cy="337751"/>
            <a:chOff x="952352" y="3889337"/>
            <a:chExt cx="619675" cy="387658"/>
          </a:xfrm>
        </p:grpSpPr>
        <p:sp>
          <p:nvSpPr>
            <p:cNvPr id="134" name="Freeform 30"/>
            <p:cNvSpPr>
              <a:spLocks noEditPoints="1"/>
            </p:cNvSpPr>
            <p:nvPr/>
          </p:nvSpPr>
          <p:spPr>
            <a:xfrm>
              <a:off x="952352" y="3889337"/>
              <a:ext cx="434485" cy="387658"/>
            </a:xfrm>
            <a:custGeom>
              <a:avLst/>
              <a:gdLst>
                <a:gd name="T0" fmla="*/ 325 w 447"/>
                <a:gd name="T1" fmla="*/ 190 h 397"/>
                <a:gd name="T2" fmla="*/ 325 w 447"/>
                <a:gd name="T3" fmla="*/ 128 h 397"/>
                <a:gd name="T4" fmla="*/ 324 w 447"/>
                <a:gd name="T5" fmla="*/ 128 h 397"/>
                <a:gd name="T6" fmla="*/ 223 w 447"/>
                <a:gd name="T7" fmla="*/ 0 h 397"/>
                <a:gd name="T8" fmla="*/ 122 w 447"/>
                <a:gd name="T9" fmla="*/ 128 h 397"/>
                <a:gd name="T10" fmla="*/ 121 w 447"/>
                <a:gd name="T11" fmla="*/ 128 h 397"/>
                <a:gd name="T12" fmla="*/ 121 w 447"/>
                <a:gd name="T13" fmla="*/ 190 h 397"/>
                <a:gd name="T14" fmla="*/ 0 w 447"/>
                <a:gd name="T15" fmla="*/ 190 h 397"/>
                <a:gd name="T16" fmla="*/ 0 w 447"/>
                <a:gd name="T17" fmla="*/ 397 h 397"/>
                <a:gd name="T18" fmla="*/ 447 w 447"/>
                <a:gd name="T19" fmla="*/ 397 h 397"/>
                <a:gd name="T20" fmla="*/ 447 w 447"/>
                <a:gd name="T21" fmla="*/ 190 h 397"/>
                <a:gd name="T22" fmla="*/ 325 w 447"/>
                <a:gd name="T23" fmla="*/ 190 h 397"/>
                <a:gd name="T24" fmla="*/ 40 w 447"/>
                <a:gd name="T25" fmla="*/ 236 h 397"/>
                <a:gd name="T26" fmla="*/ 65 w 447"/>
                <a:gd name="T27" fmla="*/ 236 h 397"/>
                <a:gd name="T28" fmla="*/ 65 w 447"/>
                <a:gd name="T29" fmla="*/ 261 h 397"/>
                <a:gd name="T30" fmla="*/ 40 w 447"/>
                <a:gd name="T31" fmla="*/ 261 h 397"/>
                <a:gd name="T32" fmla="*/ 40 w 447"/>
                <a:gd name="T33" fmla="*/ 236 h 397"/>
                <a:gd name="T34" fmla="*/ 65 w 447"/>
                <a:gd name="T35" fmla="*/ 310 h 397"/>
                <a:gd name="T36" fmla="*/ 40 w 447"/>
                <a:gd name="T37" fmla="*/ 310 h 397"/>
                <a:gd name="T38" fmla="*/ 40 w 447"/>
                <a:gd name="T39" fmla="*/ 285 h 397"/>
                <a:gd name="T40" fmla="*/ 65 w 447"/>
                <a:gd name="T41" fmla="*/ 285 h 397"/>
                <a:gd name="T42" fmla="*/ 65 w 447"/>
                <a:gd name="T43" fmla="*/ 310 h 397"/>
                <a:gd name="T44" fmla="*/ 78 w 447"/>
                <a:gd name="T45" fmla="*/ 236 h 397"/>
                <a:gd name="T46" fmla="*/ 103 w 447"/>
                <a:gd name="T47" fmla="*/ 236 h 397"/>
                <a:gd name="T48" fmla="*/ 103 w 447"/>
                <a:gd name="T49" fmla="*/ 261 h 397"/>
                <a:gd name="T50" fmla="*/ 78 w 447"/>
                <a:gd name="T51" fmla="*/ 261 h 397"/>
                <a:gd name="T52" fmla="*/ 78 w 447"/>
                <a:gd name="T53" fmla="*/ 236 h 397"/>
                <a:gd name="T54" fmla="*/ 103 w 447"/>
                <a:gd name="T55" fmla="*/ 309 h 397"/>
                <a:gd name="T56" fmla="*/ 78 w 447"/>
                <a:gd name="T57" fmla="*/ 309 h 397"/>
                <a:gd name="T58" fmla="*/ 78 w 447"/>
                <a:gd name="T59" fmla="*/ 284 h 397"/>
                <a:gd name="T60" fmla="*/ 103 w 447"/>
                <a:gd name="T61" fmla="*/ 284 h 397"/>
                <a:gd name="T62" fmla="*/ 103 w 447"/>
                <a:gd name="T63" fmla="*/ 309 h 397"/>
                <a:gd name="T64" fmla="*/ 221 w 447"/>
                <a:gd name="T65" fmla="*/ 74 h 397"/>
                <a:gd name="T66" fmla="*/ 249 w 447"/>
                <a:gd name="T67" fmla="*/ 102 h 397"/>
                <a:gd name="T68" fmla="*/ 221 w 447"/>
                <a:gd name="T69" fmla="*/ 129 h 397"/>
                <a:gd name="T70" fmla="*/ 194 w 447"/>
                <a:gd name="T71" fmla="*/ 102 h 397"/>
                <a:gd name="T72" fmla="*/ 221 w 447"/>
                <a:gd name="T73" fmla="*/ 74 h 397"/>
                <a:gd name="T74" fmla="*/ 269 w 447"/>
                <a:gd name="T75" fmla="*/ 373 h 397"/>
                <a:gd name="T76" fmla="*/ 183 w 447"/>
                <a:gd name="T77" fmla="*/ 373 h 397"/>
                <a:gd name="T78" fmla="*/ 183 w 447"/>
                <a:gd name="T79" fmla="*/ 219 h 397"/>
                <a:gd name="T80" fmla="*/ 269 w 447"/>
                <a:gd name="T81" fmla="*/ 219 h 397"/>
                <a:gd name="T82" fmla="*/ 269 w 447"/>
                <a:gd name="T83" fmla="*/ 373 h 397"/>
                <a:gd name="T84" fmla="*/ 347 w 447"/>
                <a:gd name="T85" fmla="*/ 239 h 397"/>
                <a:gd name="T86" fmla="*/ 372 w 447"/>
                <a:gd name="T87" fmla="*/ 239 h 397"/>
                <a:gd name="T88" fmla="*/ 372 w 447"/>
                <a:gd name="T89" fmla="*/ 264 h 397"/>
                <a:gd name="T90" fmla="*/ 347 w 447"/>
                <a:gd name="T91" fmla="*/ 264 h 397"/>
                <a:gd name="T92" fmla="*/ 347 w 447"/>
                <a:gd name="T93" fmla="*/ 239 h 397"/>
                <a:gd name="T94" fmla="*/ 372 w 447"/>
                <a:gd name="T95" fmla="*/ 313 h 397"/>
                <a:gd name="T96" fmla="*/ 347 w 447"/>
                <a:gd name="T97" fmla="*/ 313 h 397"/>
                <a:gd name="T98" fmla="*/ 347 w 447"/>
                <a:gd name="T99" fmla="*/ 288 h 397"/>
                <a:gd name="T100" fmla="*/ 372 w 447"/>
                <a:gd name="T101" fmla="*/ 288 h 397"/>
                <a:gd name="T102" fmla="*/ 372 w 447"/>
                <a:gd name="T103" fmla="*/ 313 h 397"/>
                <a:gd name="T104" fmla="*/ 384 w 447"/>
                <a:gd name="T105" fmla="*/ 239 h 397"/>
                <a:gd name="T106" fmla="*/ 409 w 447"/>
                <a:gd name="T107" fmla="*/ 239 h 397"/>
                <a:gd name="T108" fmla="*/ 409 w 447"/>
                <a:gd name="T109" fmla="*/ 264 h 397"/>
                <a:gd name="T110" fmla="*/ 384 w 447"/>
                <a:gd name="T111" fmla="*/ 264 h 397"/>
                <a:gd name="T112" fmla="*/ 384 w 447"/>
                <a:gd name="T113" fmla="*/ 239 h 397"/>
                <a:gd name="T114" fmla="*/ 410 w 447"/>
                <a:gd name="T115" fmla="*/ 313 h 397"/>
                <a:gd name="T116" fmla="*/ 385 w 447"/>
                <a:gd name="T117" fmla="*/ 313 h 397"/>
                <a:gd name="T118" fmla="*/ 385 w 447"/>
                <a:gd name="T119" fmla="*/ 288 h 397"/>
                <a:gd name="T120" fmla="*/ 410 w 447"/>
                <a:gd name="T121" fmla="*/ 288 h 397"/>
                <a:gd name="T122" fmla="*/ 410 w 447"/>
                <a:gd name="T123" fmla="*/ 31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7" h="397">
                  <a:moveTo>
                    <a:pt x="325" y="190"/>
                  </a:moveTo>
                  <a:quadBezTo>
                    <a:pt x="325" y="128"/>
                    <a:pt x="325" y="128"/>
                  </a:quadBezTo>
                  <a:quadBezTo>
                    <a:pt x="324" y="128"/>
                    <a:pt x="324" y="128"/>
                  </a:quadBezTo>
                  <a:quadBezTo>
                    <a:pt x="223" y="0"/>
                    <a:pt x="223" y="0"/>
                  </a:quadBezTo>
                  <a:quadBezTo>
                    <a:pt x="122" y="128"/>
                    <a:pt x="122" y="128"/>
                  </a:quadBezTo>
                  <a:quadBezTo>
                    <a:pt x="121" y="128"/>
                    <a:pt x="121" y="128"/>
                  </a:quadBezTo>
                  <a:quadBezTo>
                    <a:pt x="121" y="190"/>
                    <a:pt x="121" y="190"/>
                  </a:quadBezTo>
                  <a:quadBezTo>
                    <a:pt x="0" y="190"/>
                    <a:pt x="0" y="190"/>
                  </a:quadBezTo>
                  <a:quadBezTo>
                    <a:pt x="0" y="397"/>
                    <a:pt x="0" y="397"/>
                  </a:quadBezTo>
                  <a:quadBezTo>
                    <a:pt x="447" y="397"/>
                    <a:pt x="447" y="397"/>
                  </a:quadBezTo>
                  <a:quadBezTo>
                    <a:pt x="447" y="190"/>
                    <a:pt x="447" y="190"/>
                  </a:quadBezTo>
                  <a:lnTo>
                    <a:pt x="325" y="190"/>
                  </a:lnTo>
                  <a:close/>
                  <a:moveTo>
                    <a:pt x="40" y="236"/>
                  </a:moveTo>
                  <a:quadBezTo>
                    <a:pt x="65" y="236"/>
                    <a:pt x="65" y="236"/>
                  </a:quadBezTo>
                  <a:quadBezTo>
                    <a:pt x="65" y="261"/>
                    <a:pt x="65" y="261"/>
                  </a:quadBezTo>
                  <a:quadBezTo>
                    <a:pt x="40" y="261"/>
                    <a:pt x="40" y="261"/>
                  </a:quadBezTo>
                  <a:lnTo>
                    <a:pt x="40" y="236"/>
                  </a:lnTo>
                  <a:close/>
                  <a:moveTo>
                    <a:pt x="65" y="310"/>
                  </a:moveTo>
                  <a:quadBezTo>
                    <a:pt x="40" y="310"/>
                    <a:pt x="40" y="310"/>
                  </a:quadBezTo>
                  <a:quadBezTo>
                    <a:pt x="40" y="285"/>
                    <a:pt x="40" y="285"/>
                  </a:quadBezTo>
                  <a:quadBezTo>
                    <a:pt x="65" y="285"/>
                    <a:pt x="65" y="285"/>
                  </a:quadBezTo>
                  <a:lnTo>
                    <a:pt x="65" y="310"/>
                  </a:lnTo>
                  <a:close/>
                  <a:moveTo>
                    <a:pt x="78" y="236"/>
                  </a:moveTo>
                  <a:quadBezTo>
                    <a:pt x="103" y="236"/>
                    <a:pt x="103" y="236"/>
                  </a:quadBezTo>
                  <a:quadBezTo>
                    <a:pt x="103" y="261"/>
                    <a:pt x="103" y="261"/>
                  </a:quadBezTo>
                  <a:quadBezTo>
                    <a:pt x="78" y="261"/>
                    <a:pt x="78" y="261"/>
                  </a:quadBezTo>
                  <a:lnTo>
                    <a:pt x="78" y="236"/>
                  </a:lnTo>
                  <a:close/>
                  <a:moveTo>
                    <a:pt x="103" y="309"/>
                  </a:moveTo>
                  <a:quadBezTo>
                    <a:pt x="78" y="309"/>
                    <a:pt x="78" y="309"/>
                  </a:quadBezTo>
                  <a:quadBezTo>
                    <a:pt x="78" y="284"/>
                    <a:pt x="78" y="284"/>
                  </a:quadBezTo>
                  <a:quadBezTo>
                    <a:pt x="103" y="284"/>
                    <a:pt x="103" y="284"/>
                  </a:quadBezTo>
                  <a:lnTo>
                    <a:pt x="103" y="309"/>
                  </a:lnTo>
                  <a:close/>
                  <a:moveTo>
                    <a:pt x="221" y="74"/>
                  </a:moveTo>
                  <a:cubicBezTo>
                    <a:pt x="236" y="74"/>
                    <a:pt x="249" y="86"/>
                    <a:pt x="249" y="102"/>
                  </a:cubicBezTo>
                  <a:cubicBezTo>
                    <a:pt x="249" y="117"/>
                    <a:pt x="236" y="129"/>
                    <a:pt x="221" y="129"/>
                  </a:cubicBezTo>
                  <a:cubicBezTo>
                    <a:pt x="206" y="129"/>
                    <a:pt x="194" y="117"/>
                    <a:pt x="194" y="102"/>
                  </a:cubicBezTo>
                  <a:cubicBezTo>
                    <a:pt x="194" y="86"/>
                    <a:pt x="206" y="74"/>
                    <a:pt x="221" y="74"/>
                  </a:cubicBezTo>
                  <a:close/>
                  <a:moveTo>
                    <a:pt x="269" y="373"/>
                  </a:moveTo>
                  <a:quadBezTo>
                    <a:pt x="183" y="373"/>
                    <a:pt x="183" y="373"/>
                  </a:quadBezTo>
                  <a:quadBezTo>
                    <a:pt x="183" y="219"/>
                    <a:pt x="183" y="219"/>
                  </a:quadBezTo>
                  <a:quadBezTo>
                    <a:pt x="269" y="219"/>
                    <a:pt x="269" y="219"/>
                  </a:quadBezTo>
                  <a:lnTo>
                    <a:pt x="269" y="373"/>
                  </a:lnTo>
                  <a:close/>
                  <a:moveTo>
                    <a:pt x="347" y="239"/>
                  </a:moveTo>
                  <a:quadBezTo>
                    <a:pt x="372" y="239"/>
                    <a:pt x="372" y="239"/>
                  </a:quadBezTo>
                  <a:quadBezTo>
                    <a:pt x="372" y="264"/>
                    <a:pt x="372" y="264"/>
                  </a:quadBezTo>
                  <a:quadBezTo>
                    <a:pt x="347" y="264"/>
                    <a:pt x="347" y="264"/>
                  </a:quadBezTo>
                  <a:lnTo>
                    <a:pt x="347" y="239"/>
                  </a:lnTo>
                  <a:close/>
                  <a:moveTo>
                    <a:pt x="372" y="313"/>
                  </a:moveTo>
                  <a:quadBezTo>
                    <a:pt x="347" y="313"/>
                    <a:pt x="347" y="313"/>
                  </a:quadBezTo>
                  <a:quadBezTo>
                    <a:pt x="347" y="288"/>
                    <a:pt x="347" y="288"/>
                  </a:quadBezTo>
                  <a:quadBezTo>
                    <a:pt x="372" y="288"/>
                    <a:pt x="372" y="288"/>
                  </a:quadBezTo>
                  <a:lnTo>
                    <a:pt x="372" y="313"/>
                  </a:lnTo>
                  <a:close/>
                  <a:moveTo>
                    <a:pt x="384" y="239"/>
                  </a:moveTo>
                  <a:quadBezTo>
                    <a:pt x="409" y="239"/>
                    <a:pt x="409" y="239"/>
                  </a:quadBezTo>
                  <a:quadBezTo>
                    <a:pt x="409" y="264"/>
                    <a:pt x="409" y="264"/>
                  </a:quadBezTo>
                  <a:quadBezTo>
                    <a:pt x="384" y="264"/>
                    <a:pt x="384" y="264"/>
                  </a:quadBezTo>
                  <a:lnTo>
                    <a:pt x="384" y="239"/>
                  </a:lnTo>
                  <a:close/>
                  <a:moveTo>
                    <a:pt x="410" y="313"/>
                  </a:moveTo>
                  <a:quadBezTo>
                    <a:pt x="385" y="313"/>
                    <a:pt x="385" y="313"/>
                  </a:quadBezTo>
                  <a:quadBezTo>
                    <a:pt x="385" y="288"/>
                    <a:pt x="385" y="288"/>
                  </a:quadBezTo>
                  <a:quadBezTo>
                    <a:pt x="410" y="288"/>
                    <a:pt x="410" y="288"/>
                  </a:quadBezTo>
                  <a:lnTo>
                    <a:pt x="410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grpSp>
          <p:nvGrpSpPr>
            <p:cNvPr id="135" name="그룹 134"/>
            <p:cNvGrpSpPr/>
            <p:nvPr/>
          </p:nvGrpSpPr>
          <p:grpSpPr>
            <a:xfrm>
              <a:off x="1329592" y="3892990"/>
              <a:ext cx="242435" cy="383040"/>
              <a:chOff x="9605963" y="2225344"/>
              <a:chExt cx="649288" cy="1025856"/>
            </a:xfrm>
            <a:solidFill>
              <a:schemeClr val="bg1"/>
            </a:solidFill>
          </p:grpSpPr>
          <p:sp>
            <p:nvSpPr>
              <p:cNvPr id="136" name="Oval 25"/>
              <p:cNvSpPr>
                <a:spLocks noChangeArrowheads="1"/>
              </p:cNvSpPr>
              <p:nvPr/>
            </p:nvSpPr>
            <p:spPr>
              <a:xfrm>
                <a:off x="9837738" y="2301875"/>
                <a:ext cx="179388" cy="17938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 lvl="0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7" name="Freeform 26"/>
              <p:cNvSpPr/>
              <p:nvPr/>
            </p:nvSpPr>
            <p:spPr>
              <a:xfrm>
                <a:off x="9605963" y="2225344"/>
                <a:ext cx="649288" cy="1025856"/>
              </a:xfrm>
              <a:custGeom>
                <a:avLst/>
                <a:gdLst>
                  <a:gd name="T0" fmla="*/ 236 w 246"/>
                  <a:gd name="T1" fmla="*/ 4 h 367"/>
                  <a:gd name="T2" fmla="*/ 223 w 246"/>
                  <a:gd name="T3" fmla="*/ 0 h 367"/>
                  <a:gd name="T4" fmla="*/ 208 w 246"/>
                  <a:gd name="T5" fmla="*/ 7 h 367"/>
                  <a:gd name="T6" fmla="*/ 207 w 246"/>
                  <a:gd name="T7" fmla="*/ 7 h 367"/>
                  <a:gd name="T8" fmla="*/ 157 w 246"/>
                  <a:gd name="T9" fmla="*/ 94 h 367"/>
                  <a:gd name="T10" fmla="*/ 87 w 246"/>
                  <a:gd name="T11" fmla="*/ 94 h 367"/>
                  <a:gd name="T12" fmla="*/ 36 w 246"/>
                  <a:gd name="T13" fmla="*/ 7 h 367"/>
                  <a:gd name="T14" fmla="*/ 36 w 246"/>
                  <a:gd name="T15" fmla="*/ 7 h 367"/>
                  <a:gd name="T16" fmla="*/ 20 w 246"/>
                  <a:gd name="T17" fmla="*/ 0 h 367"/>
                  <a:gd name="T18" fmla="*/ 7 w 246"/>
                  <a:gd name="T19" fmla="*/ 4 h 367"/>
                  <a:gd name="T20" fmla="*/ 0 w 246"/>
                  <a:gd name="T21" fmla="*/ 18 h 367"/>
                  <a:gd name="T22" fmla="*/ 4 w 246"/>
                  <a:gd name="T23" fmla="*/ 32 h 367"/>
                  <a:gd name="T24" fmla="*/ 76 w 246"/>
                  <a:gd name="T25" fmla="*/ 153 h 367"/>
                  <a:gd name="T26" fmla="*/ 76 w 246"/>
                  <a:gd name="T27" fmla="*/ 363 h 367"/>
                  <a:gd name="T28" fmla="*/ 81 w 246"/>
                  <a:gd name="T29" fmla="*/ 367 h 367"/>
                  <a:gd name="T30" fmla="*/ 105 w 246"/>
                  <a:gd name="T31" fmla="*/ 367 h 367"/>
                  <a:gd name="T32" fmla="*/ 109 w 246"/>
                  <a:gd name="T33" fmla="*/ 363 h 367"/>
                  <a:gd name="T34" fmla="*/ 122 w 246"/>
                  <a:gd name="T35" fmla="*/ 245 h 367"/>
                  <a:gd name="T36" fmla="*/ 134 w 246"/>
                  <a:gd name="T37" fmla="*/ 363 h 367"/>
                  <a:gd name="T38" fmla="*/ 139 w 246"/>
                  <a:gd name="T39" fmla="*/ 367 h 367"/>
                  <a:gd name="T40" fmla="*/ 164 w 246"/>
                  <a:gd name="T41" fmla="*/ 367 h 367"/>
                  <a:gd name="T42" fmla="*/ 169 w 246"/>
                  <a:gd name="T43" fmla="*/ 363 h 367"/>
                  <a:gd name="T44" fmla="*/ 169 w 246"/>
                  <a:gd name="T45" fmla="*/ 151 h 367"/>
                  <a:gd name="T46" fmla="*/ 239 w 246"/>
                  <a:gd name="T47" fmla="*/ 32 h 367"/>
                  <a:gd name="T48" fmla="*/ 236 w 246"/>
                  <a:gd name="T49" fmla="*/ 4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6" h="367">
                    <a:moveTo>
                      <a:pt x="236" y="4"/>
                    </a:moveTo>
                    <a:cubicBezTo>
                      <a:pt x="232" y="1"/>
                      <a:pt x="228" y="0"/>
                      <a:pt x="223" y="0"/>
                    </a:cubicBezTo>
                    <a:cubicBezTo>
                      <a:pt x="217" y="0"/>
                      <a:pt x="211" y="2"/>
                      <a:pt x="208" y="7"/>
                    </a:cubicBezTo>
                    <a:quadBezTo>
                      <a:pt x="207" y="7"/>
                      <a:pt x="207" y="7"/>
                    </a:quadBezTo>
                    <a:quadBezTo>
                      <a:pt x="157" y="94"/>
                      <a:pt x="157" y="94"/>
                    </a:quadBezTo>
                    <a:quadBezTo>
                      <a:pt x="87" y="94"/>
                      <a:pt x="87" y="94"/>
                    </a:quadBezTo>
                    <a:quadBezTo>
                      <a:pt x="36" y="7"/>
                      <a:pt x="36" y="7"/>
                    </a:quadBezTo>
                    <a:quadBezTo>
                      <a:pt x="36" y="7"/>
                      <a:pt x="36" y="7"/>
                    </a:quadBezTo>
                    <a:cubicBezTo>
                      <a:pt x="32" y="2"/>
                      <a:pt x="26" y="0"/>
                      <a:pt x="20" y="0"/>
                    </a:cubicBezTo>
                    <a:cubicBezTo>
                      <a:pt x="15" y="0"/>
                      <a:pt x="11" y="1"/>
                      <a:pt x="7" y="4"/>
                    </a:cubicBezTo>
                    <a:cubicBezTo>
                      <a:pt x="3" y="8"/>
                      <a:pt x="1" y="13"/>
                      <a:pt x="0" y="18"/>
                    </a:cubicBezTo>
                    <a:cubicBezTo>
                      <a:pt x="0" y="23"/>
                      <a:pt x="1" y="28"/>
                      <a:pt x="4" y="32"/>
                    </a:cubicBezTo>
                    <a:quadBezTo>
                      <a:pt x="76" y="153"/>
                      <a:pt x="76" y="153"/>
                    </a:quadBezTo>
                    <a:quadBezTo>
                      <a:pt x="76" y="363"/>
                      <a:pt x="76" y="363"/>
                    </a:quadBezTo>
                    <a:cubicBezTo>
                      <a:pt x="76" y="365"/>
                      <a:pt x="78" y="367"/>
                      <a:pt x="81" y="367"/>
                    </a:cubicBezTo>
                    <a:quadBezTo>
                      <a:pt x="105" y="367"/>
                      <a:pt x="105" y="367"/>
                    </a:quadBezTo>
                    <a:cubicBezTo>
                      <a:pt x="107" y="367"/>
                      <a:pt x="109" y="366"/>
                      <a:pt x="109" y="363"/>
                    </a:cubicBezTo>
                    <a:quadBezTo>
                      <a:pt x="122" y="245"/>
                      <a:pt x="122" y="245"/>
                    </a:quadBezTo>
                    <a:quadBezTo>
                      <a:pt x="134" y="363"/>
                      <a:pt x="134" y="363"/>
                    </a:quadBezTo>
                    <a:cubicBezTo>
                      <a:pt x="134" y="366"/>
                      <a:pt x="136" y="367"/>
                      <a:pt x="139" y="367"/>
                    </a:cubicBezTo>
                    <a:quadBezTo>
                      <a:pt x="164" y="367"/>
                      <a:pt x="164" y="367"/>
                    </a:quadBezTo>
                    <a:cubicBezTo>
                      <a:pt x="167" y="367"/>
                      <a:pt x="169" y="365"/>
                      <a:pt x="169" y="363"/>
                    </a:cubicBezTo>
                    <a:quadBezTo>
                      <a:pt x="169" y="151"/>
                      <a:pt x="169" y="151"/>
                    </a:quadBezTo>
                    <a:quadBezTo>
                      <a:pt x="239" y="32"/>
                      <a:pt x="239" y="32"/>
                    </a:quadBezTo>
                    <a:cubicBezTo>
                      <a:pt x="246" y="24"/>
                      <a:pt x="244" y="11"/>
                      <a:pt x="23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 lvl="0">
                  <a:defRPr lang="ko-KR" altLang="en-US"/>
                </a:pPr>
                <a:endParaRPr lang="ko-KR" altLang="en-US"/>
              </a:p>
            </p:txBody>
          </p:sp>
        </p:grpSp>
      </p:grpSp>
      <p:sp>
        <p:nvSpPr>
          <p:cNvPr id="138" name="양쪽 모서리가 둥근 사각형 37"/>
          <p:cNvSpPr/>
          <p:nvPr/>
        </p:nvSpPr>
        <p:spPr>
          <a:xfrm rot="16200000">
            <a:off x="1342616" y="1290208"/>
            <a:ext cx="750883" cy="2067535"/>
          </a:xfrm>
          <a:prstGeom prst="round2SameRect">
            <a:avLst>
              <a:gd name="adj1" fmla="val 16173"/>
              <a:gd name="adj2" fmla="val 0"/>
            </a:avLst>
          </a:prstGeom>
          <a:solidFill>
            <a:srgbClr val="0070C0"/>
          </a:solidFill>
          <a:ln>
            <a:noFill/>
          </a:ln>
          <a:effectLst>
            <a:innerShdw dist="50800" dir="189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600" b="0" spc="-1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latin typeface="맑은 고딕"/>
              <a:ea typeface="맑은 고딕"/>
            </a:endParaRPr>
          </a:p>
        </p:txBody>
      </p:sp>
      <p:sp>
        <p:nvSpPr>
          <p:cNvPr id="139" name="모서리가 둥근 직사각형 143"/>
          <p:cNvSpPr/>
          <p:nvPr/>
        </p:nvSpPr>
        <p:spPr>
          <a:xfrm>
            <a:off x="2607541" y="1892300"/>
            <a:ext cx="6537970" cy="948697"/>
          </a:xfrm>
          <a:prstGeom prst="roundRect">
            <a:avLst>
              <a:gd name="adj" fmla="val 2554"/>
            </a:avLst>
          </a:prstGeom>
          <a:solidFill>
            <a:schemeClr val="bg1"/>
          </a:solidFill>
          <a:ln w="12700" cap="rnd">
            <a:solidFill>
              <a:schemeClr val="bg1">
                <a:lumMod val="75000"/>
              </a:schemeClr>
            </a:solidFill>
          </a:ln>
          <a:effectLst>
            <a:outerShdw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0000" latinLnBrk="1">
              <a:defRPr lang="ko-KR" altLang="en-US"/>
            </a:pPr>
            <a:endParaRPr lang="ko-KR" altLang="en-US">
              <a:ln w="9525"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1579966" y="2033568"/>
            <a:ext cx="9573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9250">
              <a:defRPr lang="ko-KR" altLang="en-US"/>
            </a:pPr>
            <a:r>
              <a:rPr lang="ko-KR" altLang="en-US" sz="15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/>
                <a:ea typeface="맑은 고딕"/>
                <a:cs typeface="+mj-cs"/>
              </a:rPr>
              <a:t>교원 수급</a:t>
            </a:r>
          </a:p>
          <a:p>
            <a:pPr indent="-349250">
              <a:defRPr lang="ko-KR" altLang="en-US"/>
            </a:pPr>
            <a:r>
              <a:rPr lang="ko-KR" altLang="en-US" sz="15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/>
                <a:ea typeface="맑은 고딕"/>
                <a:cs typeface="+mj-cs"/>
              </a:rPr>
              <a:t>유연화</a:t>
            </a:r>
            <a:endParaRPr lang="en-US" altLang="ko-KR" sz="1500" b="1" spc="-1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/>
              <a:ea typeface="맑은 고딕"/>
              <a:cs typeface="+mj-cs"/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3039777" y="2029600"/>
            <a:ext cx="5765800" cy="54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spcAft>
                <a:spcPts val="300"/>
              </a:spcAft>
              <a:defRPr lang="ko-KR" altLang="en-US"/>
            </a:pPr>
            <a:r>
              <a:rPr lang="ko-KR" altLang="en-US" sz="1400" b="1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교원 배치 기준 및 시기의 유연화</a:t>
            </a:r>
          </a:p>
          <a:p>
            <a:pPr latinLnBrk="1">
              <a:spcAft>
                <a:spcPts val="300"/>
              </a:spcAft>
              <a:defRPr lang="ko-KR" altLang="en-US"/>
            </a:pPr>
            <a:r>
              <a:rPr lang="ko-KR" altLang="en-US" sz="1400" b="1" spc="-100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교강사</a:t>
            </a:r>
            <a:r>
              <a:rPr lang="ko-KR" altLang="en-US" sz="1400" b="1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 제도 개선</a:t>
            </a:r>
            <a:r>
              <a:rPr lang="ko-KR" altLang="en-US" sz="600" b="1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 </a:t>
            </a:r>
            <a:r>
              <a:rPr lang="en-US" altLang="ko-KR" sz="120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(</a:t>
            </a:r>
            <a:r>
              <a:rPr lang="ko-KR" altLang="en-US" sz="120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교과 순회교사의 </a:t>
            </a:r>
            <a:r>
              <a:rPr lang="ko-KR" altLang="en-US" sz="1200" b="0" spc="-100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지원청</a:t>
            </a:r>
            <a:r>
              <a:rPr lang="ko-KR" altLang="en-US" sz="120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 배치</a:t>
            </a:r>
            <a:r>
              <a:rPr lang="en-US" altLang="ko-KR" sz="120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, </a:t>
            </a:r>
            <a:r>
              <a:rPr lang="ko-KR" altLang="en-US" sz="120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기간제</a:t>
            </a:r>
            <a:r>
              <a:rPr lang="en-US" altLang="ko-KR" sz="120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‧</a:t>
            </a:r>
            <a:r>
              <a:rPr lang="ko-KR" altLang="en-US" sz="120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강사 활용 등</a:t>
            </a:r>
            <a:r>
              <a:rPr lang="en-US" altLang="ko-KR" sz="120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)</a:t>
            </a:r>
            <a:r>
              <a:rPr lang="ko-KR" altLang="en-US" sz="140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rPr>
              <a:t> </a:t>
            </a:r>
          </a:p>
        </p:txBody>
      </p:sp>
      <p:grpSp>
        <p:nvGrpSpPr>
          <p:cNvPr id="142" name="Group 4"/>
          <p:cNvGrpSpPr>
            <a:grpSpLocks noChangeAspect="1"/>
          </p:cNvGrpSpPr>
          <p:nvPr/>
        </p:nvGrpSpPr>
        <p:grpSpPr>
          <a:xfrm>
            <a:off x="2896106" y="2095638"/>
            <a:ext cx="143671" cy="144452"/>
            <a:chOff x="714" y="2659"/>
            <a:chExt cx="184" cy="185"/>
          </a:xfrm>
        </p:grpSpPr>
        <p:sp>
          <p:nvSpPr>
            <p:cNvPr id="143" name="AutoShape 3"/>
            <p:cNvSpPr>
              <a:spLocks noChangeAspect="1" noChangeArrowheads="1" noTextEdit="1"/>
            </p:cNvSpPr>
            <p:nvPr/>
          </p:nvSpPr>
          <p:spPr>
            <a:xfrm>
              <a:off x="720" y="2659"/>
              <a:ext cx="178" cy="1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 sz="1600"/>
            </a:p>
          </p:txBody>
        </p:sp>
        <p:sp>
          <p:nvSpPr>
            <p:cNvPr id="144" name="Freeform 5"/>
            <p:cNvSpPr/>
            <p:nvPr/>
          </p:nvSpPr>
          <p:spPr>
            <a:xfrm>
              <a:off x="714" y="2659"/>
              <a:ext cx="184" cy="185"/>
            </a:xfrm>
            <a:custGeom>
              <a:avLst/>
              <a:gdLst>
                <a:gd name="T0" fmla="*/ 31 w 31"/>
                <a:gd name="T1" fmla="*/ 23 h 31"/>
                <a:gd name="T2" fmla="*/ 23 w 31"/>
                <a:gd name="T3" fmla="*/ 31 h 31"/>
                <a:gd name="T4" fmla="*/ 8 w 31"/>
                <a:gd name="T5" fmla="*/ 31 h 31"/>
                <a:gd name="T6" fmla="*/ 0 w 31"/>
                <a:gd name="T7" fmla="*/ 23 h 31"/>
                <a:gd name="T8" fmla="*/ 0 w 31"/>
                <a:gd name="T9" fmla="*/ 8 h 31"/>
                <a:gd name="T10" fmla="*/ 8 w 31"/>
                <a:gd name="T11" fmla="*/ 0 h 31"/>
                <a:gd name="T12" fmla="*/ 23 w 31"/>
                <a:gd name="T13" fmla="*/ 0 h 31"/>
                <a:gd name="T14" fmla="*/ 31 w 31"/>
                <a:gd name="T15" fmla="*/ 8 h 31"/>
                <a:gd name="T16" fmla="*/ 31 w 31"/>
                <a:gd name="T1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31" y="23"/>
                  </a:moveTo>
                  <a:cubicBezTo>
                    <a:pt x="31" y="28"/>
                    <a:pt x="27" y="31"/>
                    <a:pt x="23" y="31"/>
                  </a:cubicBezTo>
                  <a:quadBezTo>
                    <a:pt x="8" y="31"/>
                    <a:pt x="8" y="31"/>
                  </a:quadBezTo>
                  <a:cubicBezTo>
                    <a:pt x="4" y="31"/>
                    <a:pt x="0" y="28"/>
                    <a:pt x="0" y="23"/>
                  </a:cubicBezTo>
                  <a:quadBezTo>
                    <a:pt x="0" y="8"/>
                    <a:pt x="0" y="8"/>
                  </a:quadBezTo>
                  <a:cubicBezTo>
                    <a:pt x="0" y="4"/>
                    <a:pt x="4" y="0"/>
                    <a:pt x="8" y="0"/>
                  </a:cubicBezTo>
                  <a:quadBezTo>
                    <a:pt x="23" y="0"/>
                    <a:pt x="23" y="0"/>
                  </a:quadBezTo>
                  <a:cubicBezTo>
                    <a:pt x="27" y="0"/>
                    <a:pt x="31" y="4"/>
                    <a:pt x="31" y="8"/>
                  </a:cubicBezTo>
                  <a:lnTo>
                    <a:pt x="31" y="23"/>
                  </a:lnTo>
                  <a:close/>
                </a:path>
              </a:pathLst>
            </a:custGeom>
            <a:solidFill>
              <a:srgbClr val="147ED9"/>
            </a:solidFill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 sz="1600"/>
            </a:p>
          </p:txBody>
        </p:sp>
        <p:sp>
          <p:nvSpPr>
            <p:cNvPr id="145" name="Freeform 6"/>
            <p:cNvSpPr/>
            <p:nvPr/>
          </p:nvSpPr>
          <p:spPr>
            <a:xfrm>
              <a:off x="749" y="2702"/>
              <a:ext cx="113" cy="83"/>
            </a:xfrm>
            <a:custGeom>
              <a:avLst/>
              <a:gdLst>
                <a:gd name="T0" fmla="*/ 0 w 113"/>
                <a:gd name="T1" fmla="*/ 47 h 83"/>
                <a:gd name="T2" fmla="*/ 36 w 113"/>
                <a:gd name="T3" fmla="*/ 83 h 83"/>
                <a:gd name="T4" fmla="*/ 113 w 113"/>
                <a:gd name="T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83">
                  <a:moveTo>
                    <a:pt x="0" y="47"/>
                  </a:moveTo>
                  <a:lnTo>
                    <a:pt x="36" y="83"/>
                  </a:lnTo>
                  <a:lnTo>
                    <a:pt x="113" y="0"/>
                  </a:lnTo>
                </a:path>
              </a:pathLst>
            </a:custGeom>
            <a:noFill/>
            <a:ln w="15875" cap="flat">
              <a:solidFill>
                <a:srgbClr val="FDF9F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 sz="1600"/>
            </a:p>
          </p:txBody>
        </p:sp>
      </p:grpSp>
      <p:grpSp>
        <p:nvGrpSpPr>
          <p:cNvPr id="146" name="Group 4"/>
          <p:cNvGrpSpPr>
            <a:grpSpLocks noChangeAspect="1"/>
          </p:cNvGrpSpPr>
          <p:nvPr/>
        </p:nvGrpSpPr>
        <p:grpSpPr>
          <a:xfrm>
            <a:off x="2896106" y="2362338"/>
            <a:ext cx="143671" cy="144452"/>
            <a:chOff x="714" y="2659"/>
            <a:chExt cx="184" cy="185"/>
          </a:xfrm>
        </p:grpSpPr>
        <p:sp>
          <p:nvSpPr>
            <p:cNvPr id="147" name="AutoShape 3"/>
            <p:cNvSpPr>
              <a:spLocks noChangeAspect="1" noChangeArrowheads="1" noTextEdit="1"/>
            </p:cNvSpPr>
            <p:nvPr/>
          </p:nvSpPr>
          <p:spPr>
            <a:xfrm>
              <a:off x="720" y="2659"/>
              <a:ext cx="178" cy="1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 sz="1600"/>
            </a:p>
          </p:txBody>
        </p:sp>
        <p:sp>
          <p:nvSpPr>
            <p:cNvPr id="148" name="Freeform 5"/>
            <p:cNvSpPr/>
            <p:nvPr/>
          </p:nvSpPr>
          <p:spPr>
            <a:xfrm>
              <a:off x="714" y="2659"/>
              <a:ext cx="184" cy="185"/>
            </a:xfrm>
            <a:custGeom>
              <a:avLst/>
              <a:gdLst>
                <a:gd name="T0" fmla="*/ 31 w 31"/>
                <a:gd name="T1" fmla="*/ 23 h 31"/>
                <a:gd name="T2" fmla="*/ 23 w 31"/>
                <a:gd name="T3" fmla="*/ 31 h 31"/>
                <a:gd name="T4" fmla="*/ 8 w 31"/>
                <a:gd name="T5" fmla="*/ 31 h 31"/>
                <a:gd name="T6" fmla="*/ 0 w 31"/>
                <a:gd name="T7" fmla="*/ 23 h 31"/>
                <a:gd name="T8" fmla="*/ 0 w 31"/>
                <a:gd name="T9" fmla="*/ 8 h 31"/>
                <a:gd name="T10" fmla="*/ 8 w 31"/>
                <a:gd name="T11" fmla="*/ 0 h 31"/>
                <a:gd name="T12" fmla="*/ 23 w 31"/>
                <a:gd name="T13" fmla="*/ 0 h 31"/>
                <a:gd name="T14" fmla="*/ 31 w 31"/>
                <a:gd name="T15" fmla="*/ 8 h 31"/>
                <a:gd name="T16" fmla="*/ 31 w 31"/>
                <a:gd name="T1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31" y="23"/>
                  </a:moveTo>
                  <a:cubicBezTo>
                    <a:pt x="31" y="28"/>
                    <a:pt x="27" y="31"/>
                    <a:pt x="23" y="31"/>
                  </a:cubicBezTo>
                  <a:quadBezTo>
                    <a:pt x="8" y="31"/>
                    <a:pt x="8" y="31"/>
                  </a:quadBezTo>
                  <a:cubicBezTo>
                    <a:pt x="4" y="31"/>
                    <a:pt x="0" y="28"/>
                    <a:pt x="0" y="23"/>
                  </a:cubicBezTo>
                  <a:quadBezTo>
                    <a:pt x="0" y="8"/>
                    <a:pt x="0" y="8"/>
                  </a:quadBezTo>
                  <a:cubicBezTo>
                    <a:pt x="0" y="4"/>
                    <a:pt x="4" y="0"/>
                    <a:pt x="8" y="0"/>
                  </a:cubicBezTo>
                  <a:quadBezTo>
                    <a:pt x="23" y="0"/>
                    <a:pt x="23" y="0"/>
                  </a:quadBezTo>
                  <a:cubicBezTo>
                    <a:pt x="27" y="0"/>
                    <a:pt x="31" y="4"/>
                    <a:pt x="31" y="8"/>
                  </a:cubicBezTo>
                  <a:lnTo>
                    <a:pt x="31" y="23"/>
                  </a:lnTo>
                  <a:close/>
                </a:path>
              </a:pathLst>
            </a:custGeom>
            <a:solidFill>
              <a:srgbClr val="147ED9"/>
            </a:solidFill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 sz="1600"/>
            </a:p>
          </p:txBody>
        </p:sp>
        <p:sp>
          <p:nvSpPr>
            <p:cNvPr id="149" name="Freeform 6"/>
            <p:cNvSpPr/>
            <p:nvPr/>
          </p:nvSpPr>
          <p:spPr>
            <a:xfrm>
              <a:off x="749" y="2702"/>
              <a:ext cx="113" cy="83"/>
            </a:xfrm>
            <a:custGeom>
              <a:avLst/>
              <a:gdLst>
                <a:gd name="T0" fmla="*/ 0 w 113"/>
                <a:gd name="T1" fmla="*/ 47 h 83"/>
                <a:gd name="T2" fmla="*/ 36 w 113"/>
                <a:gd name="T3" fmla="*/ 83 h 83"/>
                <a:gd name="T4" fmla="*/ 113 w 113"/>
                <a:gd name="T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83">
                  <a:moveTo>
                    <a:pt x="0" y="47"/>
                  </a:moveTo>
                  <a:lnTo>
                    <a:pt x="36" y="83"/>
                  </a:lnTo>
                  <a:lnTo>
                    <a:pt x="113" y="0"/>
                  </a:lnTo>
                </a:path>
              </a:pathLst>
            </a:custGeom>
            <a:noFill/>
            <a:ln w="15875" cap="flat">
              <a:solidFill>
                <a:srgbClr val="FDF9F6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 sz="1600"/>
            </a:p>
          </p:txBody>
        </p:sp>
      </p:grpSp>
      <p:sp>
        <p:nvSpPr>
          <p:cNvPr id="153" name="Freeform 5"/>
          <p:cNvSpPr>
            <a:spLocks noEditPoints="1"/>
          </p:cNvSpPr>
          <p:nvPr/>
        </p:nvSpPr>
        <p:spPr>
          <a:xfrm flipH="1">
            <a:off x="1053123" y="2130449"/>
            <a:ext cx="368213" cy="410056"/>
          </a:xfrm>
          <a:custGeom>
            <a:avLst/>
            <a:gdLst>
              <a:gd name="T0" fmla="*/ 141 w 141"/>
              <a:gd name="T1" fmla="*/ 91 h 157"/>
              <a:gd name="T2" fmla="*/ 130 w 141"/>
              <a:gd name="T3" fmla="*/ 99 h 157"/>
              <a:gd name="T4" fmla="*/ 126 w 141"/>
              <a:gd name="T5" fmla="*/ 157 h 157"/>
              <a:gd name="T6" fmla="*/ 100 w 141"/>
              <a:gd name="T7" fmla="*/ 157 h 157"/>
              <a:gd name="T8" fmla="*/ 96 w 141"/>
              <a:gd name="T9" fmla="*/ 99 h 157"/>
              <a:gd name="T10" fmla="*/ 96 w 141"/>
              <a:gd name="T11" fmla="*/ 60 h 157"/>
              <a:gd name="T12" fmla="*/ 39 w 141"/>
              <a:gd name="T13" fmla="*/ 59 h 157"/>
              <a:gd name="T14" fmla="*/ 44 w 141"/>
              <a:gd name="T15" fmla="*/ 48 h 157"/>
              <a:gd name="T16" fmla="*/ 85 w 141"/>
              <a:gd name="T17" fmla="*/ 45 h 157"/>
              <a:gd name="T18" fmla="*/ 102 w 141"/>
              <a:gd name="T19" fmla="*/ 42 h 157"/>
              <a:gd name="T20" fmla="*/ 113 w 141"/>
              <a:gd name="T21" fmla="*/ 64 h 157"/>
              <a:gd name="T22" fmla="*/ 124 w 141"/>
              <a:gd name="T23" fmla="*/ 42 h 157"/>
              <a:gd name="T24" fmla="*/ 141 w 141"/>
              <a:gd name="T25" fmla="*/ 45 h 157"/>
              <a:gd name="T26" fmla="*/ 141 w 141"/>
              <a:gd name="T27" fmla="*/ 91 h 157"/>
              <a:gd name="T28" fmla="*/ 82 w 141"/>
              <a:gd name="T29" fmla="*/ 105 h 157"/>
              <a:gd name="T30" fmla="*/ 82 w 141"/>
              <a:gd name="T31" fmla="*/ 94 h 157"/>
              <a:gd name="T32" fmla="*/ 11 w 141"/>
              <a:gd name="T33" fmla="*/ 94 h 157"/>
              <a:gd name="T34" fmla="*/ 11 w 141"/>
              <a:gd name="T35" fmla="*/ 10 h 157"/>
              <a:gd name="T36" fmla="*/ 82 w 141"/>
              <a:gd name="T37" fmla="*/ 10 h 157"/>
              <a:gd name="T38" fmla="*/ 82 w 141"/>
              <a:gd name="T39" fmla="*/ 0 h 157"/>
              <a:gd name="T40" fmla="*/ 5 w 141"/>
              <a:gd name="T41" fmla="*/ 0 h 157"/>
              <a:gd name="T42" fmla="*/ 0 w 141"/>
              <a:gd name="T43" fmla="*/ 0 h 157"/>
              <a:gd name="T44" fmla="*/ 0 w 141"/>
              <a:gd name="T45" fmla="*/ 5 h 157"/>
              <a:gd name="T46" fmla="*/ 0 w 141"/>
              <a:gd name="T47" fmla="*/ 100 h 157"/>
              <a:gd name="T48" fmla="*/ 0 w 141"/>
              <a:gd name="T49" fmla="*/ 105 h 157"/>
              <a:gd name="T50" fmla="*/ 5 w 141"/>
              <a:gd name="T51" fmla="*/ 105 h 157"/>
              <a:gd name="T52" fmla="*/ 82 w 141"/>
              <a:gd name="T53" fmla="*/ 105 h 157"/>
              <a:gd name="T54" fmla="*/ 113 w 141"/>
              <a:gd name="T55" fmla="*/ 36 h 157"/>
              <a:gd name="T56" fmla="*/ 99 w 141"/>
              <a:gd name="T57" fmla="*/ 22 h 157"/>
              <a:gd name="T58" fmla="*/ 113 w 141"/>
              <a:gd name="T59" fmla="*/ 8 h 157"/>
              <a:gd name="T60" fmla="*/ 127 w 141"/>
              <a:gd name="T61" fmla="*/ 22 h 157"/>
              <a:gd name="T62" fmla="*/ 113 w 141"/>
              <a:gd name="T63" fmla="*/ 3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1" h="157">
                <a:moveTo>
                  <a:pt x="141" y="91"/>
                </a:moveTo>
                <a:quadBezTo>
                  <a:pt x="130" y="99"/>
                  <a:pt x="130" y="99"/>
                </a:quadBezTo>
                <a:quadBezTo>
                  <a:pt x="126" y="157"/>
                  <a:pt x="126" y="157"/>
                </a:quadBezTo>
                <a:quadBezTo>
                  <a:pt x="100" y="157"/>
                  <a:pt x="100" y="157"/>
                </a:quadBezTo>
                <a:quadBezTo>
                  <a:pt x="96" y="99"/>
                  <a:pt x="96" y="99"/>
                </a:quadBezTo>
                <a:quadBezTo>
                  <a:pt x="96" y="60"/>
                  <a:pt x="96" y="60"/>
                </a:quadBezTo>
                <a:quadBezTo>
                  <a:pt x="39" y="59"/>
                  <a:pt x="39" y="59"/>
                </a:quadBezTo>
                <a:quadBezTo>
                  <a:pt x="44" y="48"/>
                  <a:pt x="44" y="48"/>
                </a:quadBezTo>
                <a:quadBezTo>
                  <a:pt x="85" y="45"/>
                  <a:pt x="85" y="45"/>
                </a:quadBezTo>
                <a:quadBezTo>
                  <a:pt x="102" y="42"/>
                  <a:pt x="102" y="42"/>
                </a:quadBezTo>
                <a:quadBezTo>
                  <a:pt x="113" y="64"/>
                  <a:pt x="113" y="64"/>
                </a:quadBezTo>
                <a:quadBezTo>
                  <a:pt x="124" y="42"/>
                  <a:pt x="124" y="42"/>
                </a:quadBezTo>
                <a:quadBezTo>
                  <a:pt x="141" y="45"/>
                  <a:pt x="141" y="45"/>
                </a:quadBezTo>
                <a:quadBezTo>
                  <a:pt x="141" y="91"/>
                  <a:pt x="141" y="91"/>
                </a:quadBezTo>
                <a:close/>
                <a:moveTo>
                  <a:pt x="82" y="105"/>
                </a:moveTo>
                <a:quadBezTo>
                  <a:pt x="82" y="94"/>
                  <a:pt x="82" y="94"/>
                </a:quadBezTo>
                <a:quadBezTo>
                  <a:pt x="11" y="94"/>
                  <a:pt x="11" y="94"/>
                </a:quadBezTo>
                <a:quadBezTo>
                  <a:pt x="11" y="10"/>
                  <a:pt x="11" y="10"/>
                </a:quadBezTo>
                <a:quadBezTo>
                  <a:pt x="82" y="10"/>
                  <a:pt x="82" y="10"/>
                </a:quadBezTo>
                <a:quadBezTo>
                  <a:pt x="82" y="0"/>
                  <a:pt x="82" y="0"/>
                </a:quadBezTo>
                <a:quadBezTo>
                  <a:pt x="5" y="0"/>
                  <a:pt x="5" y="0"/>
                </a:quadBezTo>
                <a:quadBezTo>
                  <a:pt x="0" y="0"/>
                  <a:pt x="0" y="0"/>
                </a:quadBezTo>
                <a:quadBezTo>
                  <a:pt x="0" y="5"/>
                  <a:pt x="0" y="5"/>
                </a:quadBezTo>
                <a:quadBezTo>
                  <a:pt x="0" y="100"/>
                  <a:pt x="0" y="100"/>
                </a:quadBezTo>
                <a:quadBezTo>
                  <a:pt x="0" y="105"/>
                  <a:pt x="0" y="105"/>
                </a:quadBezTo>
                <a:quadBezTo>
                  <a:pt x="5" y="105"/>
                  <a:pt x="5" y="105"/>
                </a:quadBezTo>
                <a:quadBezTo>
                  <a:pt x="82" y="105"/>
                  <a:pt x="82" y="105"/>
                </a:quadBezTo>
                <a:close/>
                <a:moveTo>
                  <a:pt x="113" y="36"/>
                </a:moveTo>
                <a:cubicBezTo>
                  <a:pt x="105" y="36"/>
                  <a:pt x="99" y="30"/>
                  <a:pt x="99" y="22"/>
                </a:cubicBezTo>
                <a:cubicBezTo>
                  <a:pt x="99" y="14"/>
                  <a:pt x="105" y="8"/>
                  <a:pt x="113" y="8"/>
                </a:cubicBezTo>
                <a:cubicBezTo>
                  <a:pt x="121" y="8"/>
                  <a:pt x="127" y="14"/>
                  <a:pt x="127" y="22"/>
                </a:cubicBezTo>
                <a:cubicBezTo>
                  <a:pt x="127" y="30"/>
                  <a:pt x="121" y="36"/>
                  <a:pt x="113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anchor="t" anchorCtr="0"/>
          <a:lstStyle/>
          <a:p>
            <a:pPr lvl="0">
              <a:defRPr lang="ko-KR" altLang="en-US"/>
            </a:pPr>
            <a:endParaRPr lang="ko-KR" altLang="en-US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39731631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래픽 1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flipH="1">
            <a:off x="7450699" y="1946673"/>
            <a:ext cx="323850" cy="742950"/>
          </a:xfrm>
          <a:prstGeom prst="rect">
            <a:avLst/>
          </a:prstGeom>
        </p:spPr>
      </p:pic>
      <p:pic>
        <p:nvPicPr>
          <p:cNvPr id="19" name="그래픽 18" descr="기어 헤드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605281" y="1785222"/>
            <a:ext cx="914400" cy="91440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145280" y="1991564"/>
            <a:ext cx="895986" cy="820332"/>
            <a:chOff x="2601" y="1102"/>
            <a:chExt cx="604" cy="553"/>
          </a:xfrm>
          <a:solidFill>
            <a:srgbClr val="6488F2"/>
          </a:solidFill>
        </p:grpSpPr>
        <p:sp>
          <p:nvSpPr>
            <p:cNvPr id="6" name="Oval 5"/>
            <p:cNvSpPr>
              <a:spLocks noChangeArrowheads="1"/>
            </p:cNvSpPr>
            <p:nvPr/>
          </p:nvSpPr>
          <p:spPr>
            <a:xfrm>
              <a:off x="2861" y="1102"/>
              <a:ext cx="84" cy="8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8" name="Freeform 6"/>
            <p:cNvSpPr/>
            <p:nvPr/>
          </p:nvSpPr>
          <p:spPr>
            <a:xfrm>
              <a:off x="2601" y="1367"/>
              <a:ext cx="160" cy="61"/>
            </a:xfrm>
            <a:custGeom>
              <a:avLst/>
              <a:gdLst>
                <a:gd name="T0" fmla="*/ 0 w 150"/>
                <a:gd name="T1" fmla="*/ 0 h 57"/>
                <a:gd name="T2" fmla="*/ 75 w 150"/>
                <a:gd name="T3" fmla="*/ 57 h 57"/>
                <a:gd name="T4" fmla="*/ 150 w 150"/>
                <a:gd name="T5" fmla="*/ 0 h 57"/>
                <a:gd name="T6" fmla="*/ 0 w 150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57">
                  <a:moveTo>
                    <a:pt x="0" y="0"/>
                  </a:moveTo>
                  <a:cubicBezTo>
                    <a:pt x="9" y="33"/>
                    <a:pt x="39" y="57"/>
                    <a:pt x="75" y="57"/>
                  </a:cubicBezTo>
                  <a:cubicBezTo>
                    <a:pt x="111" y="57"/>
                    <a:pt x="141" y="33"/>
                    <a:pt x="1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9" name="Freeform 7"/>
            <p:cNvSpPr/>
            <p:nvPr/>
          </p:nvSpPr>
          <p:spPr>
            <a:xfrm>
              <a:off x="2615" y="1246"/>
              <a:ext cx="132" cy="124"/>
            </a:xfrm>
            <a:custGeom>
              <a:avLst/>
              <a:gdLst>
                <a:gd name="T0" fmla="*/ 9 w 124"/>
                <a:gd name="T1" fmla="*/ 115 h 115"/>
                <a:gd name="T2" fmla="*/ 62 w 124"/>
                <a:gd name="T3" fmla="*/ 12 h 115"/>
                <a:gd name="T4" fmla="*/ 115 w 124"/>
                <a:gd name="T5" fmla="*/ 115 h 115"/>
                <a:gd name="T6" fmla="*/ 124 w 124"/>
                <a:gd name="T7" fmla="*/ 115 h 115"/>
                <a:gd name="T8" fmla="*/ 65 w 124"/>
                <a:gd name="T9" fmla="*/ 2 h 115"/>
                <a:gd name="T10" fmla="*/ 62 w 124"/>
                <a:gd name="T11" fmla="*/ 0 h 115"/>
                <a:gd name="T12" fmla="*/ 58 w 124"/>
                <a:gd name="T13" fmla="*/ 2 h 115"/>
                <a:gd name="T14" fmla="*/ 0 w 124"/>
                <a:gd name="T15" fmla="*/ 115 h 115"/>
                <a:gd name="T16" fmla="*/ 9 w 124"/>
                <a:gd name="T1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15">
                  <a:moveTo>
                    <a:pt x="9" y="115"/>
                  </a:moveTo>
                  <a:quadBezTo>
                    <a:pt x="62" y="12"/>
                    <a:pt x="62" y="12"/>
                  </a:quadBezTo>
                  <a:quadBezTo>
                    <a:pt x="115" y="115"/>
                    <a:pt x="115" y="115"/>
                  </a:quadBezTo>
                  <a:quadBezTo>
                    <a:pt x="124" y="115"/>
                    <a:pt x="124" y="115"/>
                  </a:quadBezTo>
                  <a:quadBezTo>
                    <a:pt x="65" y="2"/>
                    <a:pt x="65" y="2"/>
                  </a:quadBezTo>
                  <a:cubicBezTo>
                    <a:pt x="65" y="0"/>
                    <a:pt x="63" y="0"/>
                    <a:pt x="62" y="0"/>
                  </a:cubicBezTo>
                  <a:cubicBezTo>
                    <a:pt x="60" y="0"/>
                    <a:pt x="59" y="0"/>
                    <a:pt x="58" y="2"/>
                  </a:cubicBezTo>
                  <a:quadBezTo>
                    <a:pt x="0" y="115"/>
                    <a:pt x="0" y="115"/>
                  </a:quadBezTo>
                  <a:lnTo>
                    <a:pt x="9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0" name="Freeform 8"/>
            <p:cNvSpPr/>
            <p:nvPr/>
          </p:nvSpPr>
          <p:spPr>
            <a:xfrm>
              <a:off x="3044" y="1367"/>
              <a:ext cx="161" cy="61"/>
            </a:xfrm>
            <a:custGeom>
              <a:avLst/>
              <a:gdLst>
                <a:gd name="T0" fmla="*/ 0 w 151"/>
                <a:gd name="T1" fmla="*/ 0 h 57"/>
                <a:gd name="T2" fmla="*/ 76 w 151"/>
                <a:gd name="T3" fmla="*/ 57 h 57"/>
                <a:gd name="T4" fmla="*/ 151 w 151"/>
                <a:gd name="T5" fmla="*/ 0 h 57"/>
                <a:gd name="T6" fmla="*/ 0 w 151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57">
                  <a:moveTo>
                    <a:pt x="0" y="0"/>
                  </a:moveTo>
                  <a:cubicBezTo>
                    <a:pt x="10" y="33"/>
                    <a:pt x="40" y="57"/>
                    <a:pt x="76" y="57"/>
                  </a:cubicBezTo>
                  <a:cubicBezTo>
                    <a:pt x="111" y="57"/>
                    <a:pt x="141" y="33"/>
                    <a:pt x="1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1" name="Freeform 9"/>
            <p:cNvSpPr/>
            <p:nvPr/>
          </p:nvSpPr>
          <p:spPr>
            <a:xfrm>
              <a:off x="3059" y="1246"/>
              <a:ext cx="132" cy="124"/>
            </a:xfrm>
            <a:custGeom>
              <a:avLst/>
              <a:gdLst>
                <a:gd name="T0" fmla="*/ 9 w 124"/>
                <a:gd name="T1" fmla="*/ 115 h 115"/>
                <a:gd name="T2" fmla="*/ 62 w 124"/>
                <a:gd name="T3" fmla="*/ 12 h 115"/>
                <a:gd name="T4" fmla="*/ 115 w 124"/>
                <a:gd name="T5" fmla="*/ 115 h 115"/>
                <a:gd name="T6" fmla="*/ 124 w 124"/>
                <a:gd name="T7" fmla="*/ 115 h 115"/>
                <a:gd name="T8" fmla="*/ 65 w 124"/>
                <a:gd name="T9" fmla="*/ 2 h 115"/>
                <a:gd name="T10" fmla="*/ 62 w 124"/>
                <a:gd name="T11" fmla="*/ 0 h 115"/>
                <a:gd name="T12" fmla="*/ 58 w 124"/>
                <a:gd name="T13" fmla="*/ 2 h 115"/>
                <a:gd name="T14" fmla="*/ 0 w 124"/>
                <a:gd name="T15" fmla="*/ 115 h 115"/>
                <a:gd name="T16" fmla="*/ 9 w 124"/>
                <a:gd name="T1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15">
                  <a:moveTo>
                    <a:pt x="9" y="115"/>
                  </a:moveTo>
                  <a:quadBezTo>
                    <a:pt x="62" y="12"/>
                    <a:pt x="62" y="12"/>
                  </a:quadBezTo>
                  <a:quadBezTo>
                    <a:pt x="115" y="115"/>
                    <a:pt x="115" y="115"/>
                  </a:quadBezTo>
                  <a:quadBezTo>
                    <a:pt x="124" y="115"/>
                    <a:pt x="124" y="115"/>
                  </a:quadBezTo>
                  <a:quadBezTo>
                    <a:pt x="65" y="2"/>
                    <a:pt x="65" y="2"/>
                  </a:quadBezTo>
                  <a:cubicBezTo>
                    <a:pt x="64" y="0"/>
                    <a:pt x="63" y="0"/>
                    <a:pt x="62" y="0"/>
                  </a:cubicBezTo>
                  <a:cubicBezTo>
                    <a:pt x="60" y="0"/>
                    <a:pt x="59" y="0"/>
                    <a:pt x="58" y="2"/>
                  </a:cubicBezTo>
                  <a:quadBezTo>
                    <a:pt x="0" y="115"/>
                    <a:pt x="0" y="115"/>
                  </a:quadBezTo>
                  <a:lnTo>
                    <a:pt x="9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>
            <a:xfrm>
              <a:off x="2893" y="1204"/>
              <a:ext cx="20" cy="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3" name="Freeform 11"/>
            <p:cNvSpPr/>
            <p:nvPr/>
          </p:nvSpPr>
          <p:spPr>
            <a:xfrm>
              <a:off x="2893" y="1217"/>
              <a:ext cx="20" cy="36"/>
            </a:xfrm>
            <a:custGeom>
              <a:avLst/>
              <a:gdLst>
                <a:gd name="T0" fmla="*/ 10 w 20"/>
                <a:gd name="T1" fmla="*/ 36 h 36"/>
                <a:gd name="T2" fmla="*/ 20 w 20"/>
                <a:gd name="T3" fmla="*/ 24 h 36"/>
                <a:gd name="T4" fmla="*/ 20 w 20"/>
                <a:gd name="T5" fmla="*/ 0 h 36"/>
                <a:gd name="T6" fmla="*/ 0 w 20"/>
                <a:gd name="T7" fmla="*/ 0 h 36"/>
                <a:gd name="T8" fmla="*/ 0 w 20"/>
                <a:gd name="T9" fmla="*/ 24 h 36"/>
                <a:gd name="T10" fmla="*/ 10 w 20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6">
                  <a:moveTo>
                    <a:pt x="10" y="36"/>
                  </a:moveTo>
                  <a:lnTo>
                    <a:pt x="20" y="24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0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>
            <a:xfrm>
              <a:off x="2666" y="1204"/>
              <a:ext cx="473" cy="451"/>
            </a:xfrm>
            <a:custGeom>
              <a:avLst/>
              <a:gdLst>
                <a:gd name="T0" fmla="*/ 427 w 443"/>
                <a:gd name="T1" fmla="*/ 0 h 419"/>
                <a:gd name="T2" fmla="*/ 290 w 443"/>
                <a:gd name="T3" fmla="*/ 0 h 419"/>
                <a:gd name="T4" fmla="*/ 263 w 443"/>
                <a:gd name="T5" fmla="*/ 0 h 419"/>
                <a:gd name="T6" fmla="*/ 222 w 443"/>
                <a:gd name="T7" fmla="*/ 53 h 419"/>
                <a:gd name="T8" fmla="*/ 180 w 443"/>
                <a:gd name="T9" fmla="*/ 0 h 419"/>
                <a:gd name="T10" fmla="*/ 153 w 443"/>
                <a:gd name="T11" fmla="*/ 0 h 419"/>
                <a:gd name="T12" fmla="*/ 16 w 443"/>
                <a:gd name="T13" fmla="*/ 0 h 419"/>
                <a:gd name="T14" fmla="*/ 1 w 443"/>
                <a:gd name="T15" fmla="*/ 15 h 419"/>
                <a:gd name="T16" fmla="*/ 15 w 443"/>
                <a:gd name="T17" fmla="*/ 31 h 419"/>
                <a:gd name="T18" fmla="*/ 166 w 443"/>
                <a:gd name="T19" fmla="*/ 50 h 419"/>
                <a:gd name="T20" fmla="*/ 176 w 443"/>
                <a:gd name="T21" fmla="*/ 399 h 419"/>
                <a:gd name="T22" fmla="*/ 195 w 443"/>
                <a:gd name="T23" fmla="*/ 419 h 419"/>
                <a:gd name="T24" fmla="*/ 215 w 443"/>
                <a:gd name="T25" fmla="*/ 399 h 419"/>
                <a:gd name="T26" fmla="*/ 223 w 443"/>
                <a:gd name="T27" fmla="*/ 221 h 419"/>
                <a:gd name="T28" fmla="*/ 231 w 443"/>
                <a:gd name="T29" fmla="*/ 399 h 419"/>
                <a:gd name="T30" fmla="*/ 251 w 443"/>
                <a:gd name="T31" fmla="*/ 419 h 419"/>
                <a:gd name="T32" fmla="*/ 270 w 443"/>
                <a:gd name="T33" fmla="*/ 399 h 419"/>
                <a:gd name="T34" fmla="*/ 278 w 443"/>
                <a:gd name="T35" fmla="*/ 50 h 419"/>
                <a:gd name="T36" fmla="*/ 428 w 443"/>
                <a:gd name="T37" fmla="*/ 31 h 419"/>
                <a:gd name="T38" fmla="*/ 443 w 443"/>
                <a:gd name="T39" fmla="*/ 15 h 419"/>
                <a:gd name="T40" fmla="*/ 427 w 443"/>
                <a:gd name="T41" fmla="*/ 0 h 419"/>
                <a:gd name="T42" fmla="*/ 222 w 443"/>
                <a:gd name="T43" fmla="*/ 110 h 419"/>
                <a:gd name="T44" fmla="*/ 217 w 443"/>
                <a:gd name="T45" fmla="*/ 105 h 419"/>
                <a:gd name="T46" fmla="*/ 222 w 443"/>
                <a:gd name="T47" fmla="*/ 100 h 419"/>
                <a:gd name="T48" fmla="*/ 227 w 443"/>
                <a:gd name="T49" fmla="*/ 105 h 419"/>
                <a:gd name="T50" fmla="*/ 222 w 443"/>
                <a:gd name="T51" fmla="*/ 110 h 419"/>
                <a:gd name="T52" fmla="*/ 222 w 443"/>
                <a:gd name="T53" fmla="*/ 83 h 419"/>
                <a:gd name="T54" fmla="*/ 217 w 443"/>
                <a:gd name="T55" fmla="*/ 78 h 419"/>
                <a:gd name="T56" fmla="*/ 222 w 443"/>
                <a:gd name="T57" fmla="*/ 73 h 419"/>
                <a:gd name="T58" fmla="*/ 227 w 443"/>
                <a:gd name="T59" fmla="*/ 78 h 419"/>
                <a:gd name="T60" fmla="*/ 222 w 443"/>
                <a:gd name="T61" fmla="*/ 8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3" h="419">
                  <a:moveTo>
                    <a:pt x="427" y="0"/>
                  </a:moveTo>
                  <a:quadBezTo>
                    <a:pt x="290" y="0"/>
                    <a:pt x="290" y="0"/>
                  </a:quadBezTo>
                  <a:quadBezTo>
                    <a:pt x="263" y="0"/>
                    <a:pt x="263" y="0"/>
                  </a:quadBezTo>
                  <a:quadBezTo>
                    <a:pt x="222" y="53"/>
                    <a:pt x="222" y="53"/>
                  </a:quadBezTo>
                  <a:quadBezTo>
                    <a:pt x="180" y="0"/>
                    <a:pt x="180" y="0"/>
                  </a:quadBezTo>
                  <a:quadBezTo>
                    <a:pt x="153" y="0"/>
                    <a:pt x="153" y="0"/>
                  </a:quadBezTo>
                  <a:quadBezTo>
                    <a:pt x="16" y="0"/>
                    <a:pt x="16" y="0"/>
                  </a:quadBezTo>
                  <a:cubicBezTo>
                    <a:pt x="8" y="0"/>
                    <a:pt x="1" y="7"/>
                    <a:pt x="1" y="15"/>
                  </a:cubicBezTo>
                  <a:cubicBezTo>
                    <a:pt x="0" y="23"/>
                    <a:pt x="7" y="31"/>
                    <a:pt x="15" y="31"/>
                  </a:cubicBezTo>
                  <a:quadBezTo>
                    <a:pt x="166" y="50"/>
                    <a:pt x="166" y="50"/>
                  </a:quadBezTo>
                  <a:quadBezTo>
                    <a:pt x="176" y="399"/>
                    <a:pt x="176" y="399"/>
                  </a:quadBezTo>
                  <a:cubicBezTo>
                    <a:pt x="176" y="410"/>
                    <a:pt x="185" y="419"/>
                    <a:pt x="195" y="419"/>
                  </a:cubicBezTo>
                  <a:cubicBezTo>
                    <a:pt x="206" y="419"/>
                    <a:pt x="215" y="410"/>
                    <a:pt x="215" y="399"/>
                  </a:cubicBezTo>
                  <a:quadBezTo>
                    <a:pt x="223" y="221"/>
                    <a:pt x="223" y="221"/>
                  </a:quadBezTo>
                  <a:quadBezTo>
                    <a:pt x="231" y="399"/>
                    <a:pt x="231" y="399"/>
                  </a:quadBezTo>
                  <a:cubicBezTo>
                    <a:pt x="231" y="410"/>
                    <a:pt x="240" y="419"/>
                    <a:pt x="251" y="419"/>
                  </a:cubicBezTo>
                  <a:cubicBezTo>
                    <a:pt x="262" y="419"/>
                    <a:pt x="270" y="410"/>
                    <a:pt x="270" y="399"/>
                  </a:cubicBezTo>
                  <a:quadBezTo>
                    <a:pt x="278" y="50"/>
                    <a:pt x="278" y="50"/>
                  </a:quadBezTo>
                  <a:quadBezTo>
                    <a:pt x="428" y="31"/>
                    <a:pt x="428" y="31"/>
                  </a:quadBezTo>
                  <a:cubicBezTo>
                    <a:pt x="437" y="31"/>
                    <a:pt x="443" y="23"/>
                    <a:pt x="443" y="15"/>
                  </a:cubicBezTo>
                  <a:cubicBezTo>
                    <a:pt x="443" y="7"/>
                    <a:pt x="436" y="0"/>
                    <a:pt x="427" y="0"/>
                  </a:cubicBezTo>
                  <a:close/>
                  <a:moveTo>
                    <a:pt x="222" y="110"/>
                  </a:moveTo>
                  <a:cubicBezTo>
                    <a:pt x="219" y="110"/>
                    <a:pt x="217" y="108"/>
                    <a:pt x="217" y="105"/>
                  </a:cubicBezTo>
                  <a:cubicBezTo>
                    <a:pt x="217" y="102"/>
                    <a:pt x="219" y="100"/>
                    <a:pt x="222" y="100"/>
                  </a:cubicBezTo>
                  <a:cubicBezTo>
                    <a:pt x="224" y="100"/>
                    <a:pt x="227" y="102"/>
                    <a:pt x="227" y="105"/>
                  </a:cubicBezTo>
                  <a:cubicBezTo>
                    <a:pt x="227" y="108"/>
                    <a:pt x="224" y="110"/>
                    <a:pt x="222" y="110"/>
                  </a:cubicBezTo>
                  <a:close/>
                  <a:moveTo>
                    <a:pt x="222" y="83"/>
                  </a:moveTo>
                  <a:cubicBezTo>
                    <a:pt x="219" y="83"/>
                    <a:pt x="217" y="81"/>
                    <a:pt x="217" y="78"/>
                  </a:cubicBezTo>
                  <a:cubicBezTo>
                    <a:pt x="217" y="76"/>
                    <a:pt x="219" y="73"/>
                    <a:pt x="222" y="73"/>
                  </a:cubicBezTo>
                  <a:cubicBezTo>
                    <a:pt x="224" y="73"/>
                    <a:pt x="227" y="76"/>
                    <a:pt x="227" y="78"/>
                  </a:cubicBezTo>
                  <a:cubicBezTo>
                    <a:pt x="227" y="81"/>
                    <a:pt x="224" y="83"/>
                    <a:pt x="222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/>
            <a:lstStyle/>
            <a:p>
              <a:pPr lvl="0">
                <a:defRPr lang="ko-KR" altLang="en-US"/>
              </a:pPr>
              <a:endParaRPr lang="ko-KR" altLang="en-US"/>
            </a:p>
          </p:txBody>
        </p:sp>
      </p:grpSp>
      <p:pic>
        <p:nvPicPr>
          <p:cNvPr id="2" name="그래픽 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098575" y="2000250"/>
            <a:ext cx="781308" cy="608452"/>
          </a:xfrm>
          <a:prstGeom prst="rect">
            <a:avLst/>
          </a:prstGeom>
        </p:spPr>
      </p:pic>
      <p:pic>
        <p:nvPicPr>
          <p:cNvPr id="61" name="그래픽 6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437960" y="2023593"/>
            <a:ext cx="1148395" cy="649390"/>
          </a:xfrm>
          <a:prstGeom prst="rect">
            <a:avLst/>
          </a:prstGeom>
        </p:spPr>
      </p:pic>
      <p:sp>
        <p:nvSpPr>
          <p:cNvPr id="26" name="사각형: 둥근 위쪽 모서리 25"/>
          <p:cNvSpPr/>
          <p:nvPr/>
        </p:nvSpPr>
        <p:spPr>
          <a:xfrm>
            <a:off x="3575050" y="2548664"/>
            <a:ext cx="2755900" cy="94615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6488F2"/>
          </a:solidFill>
          <a:ln w="31750">
            <a:solidFill>
              <a:srgbClr val="BFC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27" name="사각형: 둥근 위쪽 모서리 26"/>
          <p:cNvSpPr/>
          <p:nvPr/>
        </p:nvSpPr>
        <p:spPr>
          <a:xfrm>
            <a:off x="6515100" y="2548664"/>
            <a:ext cx="2755900" cy="94615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EA2A2"/>
          </a:solidFill>
          <a:ln w="31750">
            <a:solidFill>
              <a:srgbClr val="BFC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7" name="사각형: 둥근 위쪽 모서리 6"/>
          <p:cNvSpPr/>
          <p:nvPr/>
        </p:nvSpPr>
        <p:spPr>
          <a:xfrm>
            <a:off x="633414" y="2548664"/>
            <a:ext cx="2757486" cy="94615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B0F0"/>
          </a:solidFill>
          <a:ln w="31750">
            <a:solidFill>
              <a:srgbClr val="BFC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23" name="모서리가 둥근 직사각형 102"/>
          <p:cNvSpPr/>
          <p:nvPr/>
        </p:nvSpPr>
        <p:spPr>
          <a:xfrm rot="10800000">
            <a:off x="625919" y="3418613"/>
            <a:ext cx="2774406" cy="2956185"/>
          </a:xfrm>
          <a:prstGeom prst="round2SameRect">
            <a:avLst>
              <a:gd name="adj1" fmla="val 3278"/>
              <a:gd name="adj2" fmla="val 0"/>
            </a:avLst>
          </a:prstGeom>
          <a:solidFill>
            <a:srgbClr val="E3E8ED"/>
          </a:solidFill>
          <a:ln w="19050">
            <a:solidFill>
              <a:srgbClr val="BFC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100529" y="2626417"/>
            <a:ext cx="1810311" cy="724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00000" latinLnBrk="1">
              <a:spcAft>
                <a:spcPts val="300"/>
              </a:spcAft>
              <a:defRPr lang="ko-KR" altLang="en-US"/>
            </a:pPr>
            <a:r>
              <a:rPr lang="ko-KR" altLang="en-US" sz="2100" b="1" spc="-8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/>
                <a:ea typeface="맑은 고딕"/>
              </a:rPr>
              <a:t>학점제</a:t>
            </a:r>
            <a:r>
              <a:rPr lang="en-US" altLang="ko-KR" sz="2100" b="1" spc="-8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/>
                <a:ea typeface="맑은 고딕"/>
              </a:rPr>
              <a:t/>
            </a:r>
            <a:br>
              <a:rPr lang="en-US" altLang="ko-KR" sz="2100" b="1" spc="-8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/>
                <a:ea typeface="맑은 고딕"/>
              </a:rPr>
            </a:br>
            <a:r>
              <a:rPr lang="ko-KR" altLang="en-US" sz="2100" b="1" spc="-8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/>
                <a:ea typeface="맑은 고딕"/>
              </a:rPr>
              <a:t>학교공간 조성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4290060" y="2626417"/>
            <a:ext cx="1325880" cy="724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00000" latinLnBrk="1">
              <a:spcAft>
                <a:spcPts val="300"/>
              </a:spcAft>
              <a:defRPr lang="ko-KR" altLang="en-US"/>
            </a:pPr>
            <a:r>
              <a:rPr lang="ko-KR" altLang="en-US" sz="2100" b="1" spc="-8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/>
                <a:ea typeface="맑은 고딕"/>
              </a:rPr>
              <a:t>학교 건축</a:t>
            </a:r>
            <a:r>
              <a:rPr lang="en-US" altLang="ko-KR" sz="2100" b="1" spc="-8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/>
                <a:ea typeface="맑은 고딕"/>
              </a:rPr>
              <a:t/>
            </a:r>
            <a:br>
              <a:rPr lang="en-US" altLang="ko-KR" sz="2100" b="1" spc="-8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/>
                <a:ea typeface="맑은 고딕"/>
              </a:rPr>
            </a:br>
            <a:r>
              <a:rPr lang="ko-KR" altLang="en-US" sz="2100" b="1" spc="-8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/>
                <a:ea typeface="맑은 고딕"/>
              </a:rPr>
              <a:t>기준 정비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6928485" y="2626417"/>
            <a:ext cx="1925955" cy="724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00000" latinLnBrk="1">
              <a:spcAft>
                <a:spcPts val="300"/>
              </a:spcAft>
              <a:defRPr lang="ko-KR" altLang="en-US"/>
            </a:pPr>
            <a:r>
              <a:rPr lang="ko-KR" altLang="en-US" sz="2100" b="1" spc="-8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/>
                <a:ea typeface="맑은 고딕"/>
              </a:rPr>
              <a:t>미래 수업 대비</a:t>
            </a:r>
            <a:r>
              <a:rPr lang="en-US" altLang="ko-KR" sz="2100" b="1" spc="-8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/>
                <a:ea typeface="맑은 고딕"/>
              </a:rPr>
              <a:t/>
            </a:r>
            <a:br>
              <a:rPr lang="en-US" altLang="ko-KR" sz="2100" b="1" spc="-8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/>
                <a:ea typeface="맑은 고딕"/>
              </a:rPr>
            </a:br>
            <a:r>
              <a:rPr lang="ko-KR" altLang="en-US" sz="2100" b="1" spc="-8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/>
                <a:ea typeface="맑은 고딕"/>
              </a:rPr>
              <a:t>첨단 기술 접목</a:t>
            </a:r>
          </a:p>
        </p:txBody>
      </p:sp>
      <p:sp>
        <p:nvSpPr>
          <p:cNvPr id="34" name="모서리가 둥근 직사각형 102"/>
          <p:cNvSpPr/>
          <p:nvPr/>
        </p:nvSpPr>
        <p:spPr>
          <a:xfrm rot="10800000">
            <a:off x="3565796" y="3418613"/>
            <a:ext cx="2774406" cy="2956185"/>
          </a:xfrm>
          <a:prstGeom prst="round2SameRect">
            <a:avLst>
              <a:gd name="adj1" fmla="val 3278"/>
              <a:gd name="adj2" fmla="val 0"/>
            </a:avLst>
          </a:prstGeom>
          <a:solidFill>
            <a:srgbClr val="E3E8ED"/>
          </a:solidFill>
          <a:ln w="19050">
            <a:solidFill>
              <a:srgbClr val="BFC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36" name="모서리가 둥근 직사각형 102"/>
          <p:cNvSpPr/>
          <p:nvPr/>
        </p:nvSpPr>
        <p:spPr>
          <a:xfrm rot="10800000">
            <a:off x="6505674" y="3418613"/>
            <a:ext cx="2774406" cy="2956185"/>
          </a:xfrm>
          <a:prstGeom prst="round2SameRect">
            <a:avLst>
              <a:gd name="adj1" fmla="val 3278"/>
              <a:gd name="adj2" fmla="val 0"/>
            </a:avLst>
          </a:prstGeom>
          <a:solidFill>
            <a:srgbClr val="E3E8ED"/>
          </a:solidFill>
          <a:ln w="19050">
            <a:solidFill>
              <a:srgbClr val="BFC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79178" y="3574127"/>
            <a:ext cx="24269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spcAft>
                <a:spcPts val="300"/>
              </a:spcAft>
              <a:defRPr lang="ko-KR" altLang="en-US"/>
            </a:pPr>
            <a:r>
              <a:rPr lang="ko-KR" altLang="en-US" sz="1600" b="1" spc="-10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교과교실제에 대한 새로운</a:t>
            </a:r>
            <a:r>
              <a:rPr lang="en-US" altLang="ko-KR" sz="1600" b="1" spc="-10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/>
            </a:r>
            <a:br>
              <a:rPr lang="en-US" altLang="ko-KR" sz="1600" b="1" spc="-10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</a:br>
            <a:r>
              <a:rPr lang="ko-KR" altLang="en-US" sz="1600" b="1" spc="-10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기준 적용을 통해</a:t>
            </a:r>
            <a:r>
              <a:rPr lang="en-US" altLang="ko-KR" sz="1600" b="1" spc="-10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/>
            </a:r>
            <a:br>
              <a:rPr lang="en-US" altLang="ko-KR" sz="1600" b="1" spc="-10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</a:br>
            <a:r>
              <a:rPr lang="ko-KR" altLang="en-US" sz="1600" b="1" spc="-10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전통적 교실의 재구조화</a:t>
            </a:r>
            <a:r>
              <a:rPr lang="ko-KR" altLang="en-US" sz="1600" b="1" spc="-100" baseline="3000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*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694654" y="4714149"/>
            <a:ext cx="26981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spcAft>
                <a:spcPts val="300"/>
              </a:spcAft>
              <a:defRPr lang="ko-KR" altLang="en-US"/>
            </a:pPr>
            <a:r>
              <a:rPr lang="ko-KR" altLang="en-US" sz="1600" b="1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학생선택 중심 환경</a:t>
            </a:r>
            <a:r>
              <a:rPr lang="en-US" altLang="ko-KR" sz="1600" b="1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ko-KR" altLang="en-US" sz="1600" b="1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조성</a:t>
            </a:r>
            <a:r>
              <a:rPr lang="ko-KR" altLang="en-US" sz="600" b="1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en-US" altLang="ko-KR" sz="14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(’19~)</a:t>
            </a:r>
            <a:endParaRPr lang="ko-KR" altLang="en-US" sz="1400" b="0" spc="-100" dirty="0">
              <a:ln w="9525">
                <a:solidFill>
                  <a:schemeClr val="bg2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832021" y="4496209"/>
            <a:ext cx="2362200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>
            <a:off x="3771898" y="4496209"/>
            <a:ext cx="2362200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  <a:alpha val="53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39"/>
          <p:cNvSpPr/>
          <p:nvPr/>
        </p:nvSpPr>
        <p:spPr>
          <a:xfrm>
            <a:off x="3715945" y="3574127"/>
            <a:ext cx="25762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spcAft>
                <a:spcPts val="300"/>
              </a:spcAft>
              <a:defRPr lang="ko-KR" altLang="en-US"/>
            </a:pPr>
            <a:r>
              <a:rPr lang="ko-KR" altLang="en-US" sz="1600" b="1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학점제 공간 조성 기준을</a:t>
            </a:r>
            <a:r>
              <a:rPr lang="en-US" altLang="ko-KR" sz="1600" b="1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/>
            </a:r>
            <a:br>
              <a:rPr lang="en-US" altLang="ko-KR" sz="1600" b="1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</a:br>
            <a:r>
              <a:rPr lang="ko-KR" altLang="en-US" sz="1600" b="1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토대로 시도교육청의</a:t>
            </a:r>
            <a:r>
              <a:rPr lang="en-US" altLang="ko-KR" sz="1600" b="1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/>
            </a:r>
            <a:br>
              <a:rPr lang="en-US" altLang="ko-KR" sz="1600" b="1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</a:br>
            <a:r>
              <a:rPr lang="ko-KR" altLang="en-US" sz="1600" b="1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고교 설립 기준 및 지침 마련</a:t>
            </a:r>
            <a:endParaRPr lang="ko-KR" altLang="en-US" sz="1600" b="1" spc="-100" baseline="30000" dirty="0">
              <a:ln w="9525">
                <a:solidFill>
                  <a:schemeClr val="bg2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715945" y="4551728"/>
            <a:ext cx="2109545" cy="570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spcAft>
                <a:spcPts val="300"/>
              </a:spcAft>
              <a:defRPr lang="ko-KR" altLang="en-US"/>
            </a:pPr>
            <a:r>
              <a:rPr lang="ko-KR" altLang="en-US" sz="1600" b="1" spc="-10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신설학교 및 개축 학교</a:t>
            </a:r>
            <a:r>
              <a:rPr lang="en-US" altLang="ko-KR" sz="1600" b="1" spc="-10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/>
            </a:r>
            <a:br>
              <a:rPr lang="en-US" altLang="ko-KR" sz="1600" b="1" spc="-10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</a:br>
            <a:r>
              <a:rPr lang="ko-KR" altLang="en-US" sz="1600" b="1" spc="-10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우선 적용</a:t>
            </a:r>
            <a:endParaRPr lang="ko-KR" altLang="en-US" sz="1600" b="1" spc="-100" baseline="30000">
              <a:ln w="9525">
                <a:solidFill>
                  <a:schemeClr val="bg2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6605729" y="3574127"/>
            <a:ext cx="1457450" cy="33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spcAft>
                <a:spcPts val="300"/>
              </a:spcAft>
              <a:defRPr lang="ko-KR" altLang="en-US"/>
            </a:pPr>
            <a:r>
              <a:rPr lang="ko-KR" altLang="en-US" sz="1600" b="1" spc="-10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첨단 기술 구축</a:t>
            </a:r>
            <a:endParaRPr lang="ko-KR" altLang="en-US" sz="1600" b="1" spc="-100" baseline="30000">
              <a:ln w="9525">
                <a:solidFill>
                  <a:schemeClr val="bg2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605729" y="3854246"/>
            <a:ext cx="2162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spcAft>
                <a:spcPts val="300"/>
              </a:spcAft>
              <a:defRPr lang="ko-KR" altLang="en-US"/>
            </a:pPr>
            <a:r>
              <a:rPr lang="ko-KR" altLang="en-US" sz="14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사물인터넷 </a:t>
            </a:r>
            <a:r>
              <a:rPr lang="en-US" altLang="ko-KR" sz="14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(</a:t>
            </a:r>
            <a:r>
              <a:rPr lang="en-US" altLang="ko-KR" sz="1400" b="0" spc="-100" dirty="0" err="1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IoT</a:t>
            </a:r>
            <a:r>
              <a:rPr lang="en-US" altLang="ko-KR" sz="14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), </a:t>
            </a:r>
            <a:r>
              <a:rPr lang="ko-KR" altLang="en-US" sz="14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가상현실</a:t>
            </a:r>
            <a:r>
              <a:rPr lang="en-US" altLang="ko-KR" sz="14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‧</a:t>
            </a:r>
            <a:br>
              <a:rPr lang="en-US" altLang="ko-KR" sz="14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</a:br>
            <a:r>
              <a:rPr lang="ko-KR" altLang="en-US" sz="14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증강현실 </a:t>
            </a:r>
            <a:r>
              <a:rPr lang="en-US" altLang="ko-KR" sz="12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(</a:t>
            </a:r>
            <a:r>
              <a:rPr lang="en-US" altLang="ko-KR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VR‧A</a:t>
            </a:r>
            <a:r>
              <a:rPr lang="en-US" altLang="ko-KR" sz="12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R</a:t>
            </a:r>
            <a:r>
              <a:rPr lang="en-US" altLang="ko-KR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)</a:t>
            </a:r>
            <a:r>
              <a:rPr lang="en-US" altLang="ko-KR" sz="14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ko-KR" altLang="en-US" sz="14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기술 등</a:t>
            </a:r>
            <a:endParaRPr lang="en-US" altLang="ko-KR" sz="1400" b="0" spc="-100" dirty="0">
              <a:ln w="9525">
                <a:solidFill>
                  <a:schemeClr val="bg2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770032" y="5187798"/>
            <a:ext cx="24785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indent="-88900" defTabSz="900000" latinLnBrk="1">
              <a:spcAft>
                <a:spcPts val="300"/>
              </a:spcAft>
              <a:defRPr lang="ko-KR" altLang="en-US"/>
            </a:pPr>
            <a:r>
              <a:rPr lang="ko-KR" altLang="en-US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* </a:t>
            </a:r>
            <a:r>
              <a:rPr lang="ko-KR" altLang="en-US" sz="1200" b="0" spc="-100" dirty="0" err="1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가변형</a:t>
            </a:r>
            <a:r>
              <a:rPr lang="ko-KR" altLang="en-US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 교실 조성으로 충분한 수의</a:t>
            </a:r>
            <a:r>
              <a:rPr lang="en-US" altLang="ko-KR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/>
            </a:r>
            <a:br>
              <a:rPr lang="en-US" altLang="ko-KR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</a:br>
            <a:r>
              <a:rPr lang="ko-KR" altLang="en-US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교실 확보</a:t>
            </a:r>
            <a:r>
              <a:rPr lang="en-US" altLang="ko-KR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학생 선택 교과의 특성과</a:t>
            </a:r>
            <a:r>
              <a:rPr lang="en-US" altLang="ko-KR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/>
            </a:r>
            <a:br>
              <a:rPr lang="en-US" altLang="ko-KR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</a:br>
            <a:r>
              <a:rPr lang="ko-KR" altLang="en-US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수업 기법을 반영한 공간의 구조화</a:t>
            </a:r>
            <a:r>
              <a:rPr lang="en-US" altLang="ko-KR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/>
            </a:r>
            <a:br>
              <a:rPr lang="en-US" altLang="ko-KR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</a:br>
            <a:r>
              <a:rPr lang="en-US" altLang="ko-KR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(</a:t>
            </a:r>
            <a:r>
              <a:rPr lang="ko-KR" altLang="en-US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예</a:t>
            </a:r>
            <a:r>
              <a:rPr lang="en-US" altLang="ko-KR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: </a:t>
            </a:r>
            <a:r>
              <a:rPr lang="ko-KR" altLang="en-US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토의</a:t>
            </a:r>
            <a:r>
              <a:rPr lang="en-US" altLang="ko-KR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‧</a:t>
            </a:r>
            <a:r>
              <a:rPr lang="ko-KR" altLang="en-US" sz="1200" b="0" spc="-100" dirty="0" err="1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토론형</a:t>
            </a:r>
            <a:r>
              <a:rPr lang="ko-KR" altLang="en-US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 책걸상 배치</a:t>
            </a:r>
            <a:r>
              <a:rPr lang="en-US" altLang="ko-KR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), </a:t>
            </a:r>
            <a:br>
              <a:rPr lang="en-US" altLang="ko-KR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</a:br>
            <a:r>
              <a:rPr lang="ko-KR" altLang="en-US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공강 등 자율활동 공간 마련</a:t>
            </a:r>
            <a:r>
              <a:rPr lang="en-US" altLang="ko-KR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ko-KR" altLang="en-US" sz="1200" b="0" spc="-1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등</a:t>
            </a:r>
          </a:p>
        </p:txBody>
      </p:sp>
      <p:grpSp>
        <p:nvGrpSpPr>
          <p:cNvPr id="60" name="그룹 59"/>
          <p:cNvGrpSpPr/>
          <p:nvPr/>
        </p:nvGrpSpPr>
        <p:grpSpPr>
          <a:xfrm>
            <a:off x="3616900" y="5233902"/>
            <a:ext cx="2675315" cy="882743"/>
            <a:chOff x="3645475" y="5052038"/>
            <a:chExt cx="2675315" cy="882743"/>
          </a:xfrm>
        </p:grpSpPr>
        <p:grpSp>
          <p:nvGrpSpPr>
            <p:cNvPr id="57" name="그룹 56"/>
            <p:cNvGrpSpPr/>
            <p:nvPr/>
          </p:nvGrpSpPr>
          <p:grpSpPr>
            <a:xfrm>
              <a:off x="4633913" y="5052038"/>
              <a:ext cx="1624012" cy="882743"/>
              <a:chOff x="4680631" y="5052038"/>
              <a:chExt cx="1523319" cy="882743"/>
            </a:xfrm>
          </p:grpSpPr>
          <p:sp>
            <p:nvSpPr>
              <p:cNvPr id="48" name="사각형: 둥근 모서리 47"/>
              <p:cNvSpPr/>
              <p:nvPr/>
            </p:nvSpPr>
            <p:spPr>
              <a:xfrm>
                <a:off x="4680631" y="5052038"/>
                <a:ext cx="732731" cy="882743"/>
              </a:xfrm>
              <a:prstGeom prst="roundRect">
                <a:avLst>
                  <a:gd name="adj" fmla="val 6945"/>
                </a:avLst>
              </a:prstGeom>
              <a:solidFill>
                <a:schemeClr val="bg1"/>
              </a:solidFill>
              <a:ln w="158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9" name="사각형: 둥근 모서리 48"/>
              <p:cNvSpPr/>
              <p:nvPr/>
            </p:nvSpPr>
            <p:spPr>
              <a:xfrm>
                <a:off x="5471219" y="5052038"/>
                <a:ext cx="732731" cy="882743"/>
              </a:xfrm>
              <a:prstGeom prst="roundRect">
                <a:avLst>
                  <a:gd name="adj" fmla="val 6945"/>
                </a:avLst>
              </a:prstGeom>
              <a:solidFill>
                <a:schemeClr val="bg1"/>
              </a:solidFill>
              <a:ln w="15875">
                <a:solidFill>
                  <a:srgbClr val="6488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sp>
          <p:nvSpPr>
            <p:cNvPr id="53" name="자유형: 도형 52"/>
            <p:cNvSpPr/>
            <p:nvPr/>
          </p:nvSpPr>
          <p:spPr>
            <a:xfrm>
              <a:off x="3703475" y="5052038"/>
              <a:ext cx="894719" cy="882743"/>
            </a:xfrm>
            <a:custGeom>
              <a:avLst/>
              <a:gdLst>
                <a:gd name="connsiteX0" fmla="*/ 51499 w 894719"/>
                <a:gd name="connsiteY0" fmla="*/ 0 h 882743"/>
                <a:gd name="connsiteX1" fmla="*/ 690026 w 894719"/>
                <a:gd name="connsiteY1" fmla="*/ 0 h 882743"/>
                <a:gd name="connsiteX2" fmla="*/ 741525 w 894719"/>
                <a:gd name="connsiteY2" fmla="*/ 51499 h 882743"/>
                <a:gd name="connsiteX3" fmla="*/ 741525 w 894719"/>
                <a:gd name="connsiteY3" fmla="*/ 385842 h 882743"/>
                <a:gd name="connsiteX4" fmla="*/ 817329 w 894719"/>
                <a:gd name="connsiteY4" fmla="*/ 385842 h 882743"/>
                <a:gd name="connsiteX5" fmla="*/ 817329 w 894719"/>
                <a:gd name="connsiteY5" fmla="*/ 330312 h 882743"/>
                <a:gd name="connsiteX6" fmla="*/ 894719 w 894719"/>
                <a:gd name="connsiteY6" fmla="*/ 441372 h 882743"/>
                <a:gd name="connsiteX7" fmla="*/ 817329 w 894719"/>
                <a:gd name="connsiteY7" fmla="*/ 552431 h 882743"/>
                <a:gd name="connsiteX8" fmla="*/ 817329 w 894719"/>
                <a:gd name="connsiteY8" fmla="*/ 496901 h 882743"/>
                <a:gd name="connsiteX9" fmla="*/ 741525 w 894719"/>
                <a:gd name="connsiteY9" fmla="*/ 496901 h 882743"/>
                <a:gd name="connsiteX10" fmla="*/ 741525 w 894719"/>
                <a:gd name="connsiteY10" fmla="*/ 831244 h 882743"/>
                <a:gd name="connsiteX11" fmla="*/ 690026 w 894719"/>
                <a:gd name="connsiteY11" fmla="*/ 882743 h 882743"/>
                <a:gd name="connsiteX12" fmla="*/ 51499 w 894719"/>
                <a:gd name="connsiteY12" fmla="*/ 882743 h 882743"/>
                <a:gd name="connsiteX13" fmla="*/ 0 w 894719"/>
                <a:gd name="connsiteY13" fmla="*/ 831244 h 882743"/>
                <a:gd name="connsiteX14" fmla="*/ 0 w 894719"/>
                <a:gd name="connsiteY14" fmla="*/ 51499 h 882743"/>
                <a:gd name="connsiteX15" fmla="*/ 51499 w 894719"/>
                <a:gd name="connsiteY15" fmla="*/ 0 h 88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4719" h="882743">
                  <a:moveTo>
                    <a:pt x="51499" y="0"/>
                  </a:moveTo>
                  <a:lnTo>
                    <a:pt x="690026" y="0"/>
                  </a:lnTo>
                  <a:cubicBezTo>
                    <a:pt x="718468" y="0"/>
                    <a:pt x="741525" y="23057"/>
                    <a:pt x="741525" y="51499"/>
                  </a:cubicBezTo>
                  <a:lnTo>
                    <a:pt x="741525" y="385842"/>
                  </a:lnTo>
                  <a:lnTo>
                    <a:pt x="817329" y="385842"/>
                  </a:lnTo>
                  <a:lnTo>
                    <a:pt x="817329" y="330312"/>
                  </a:lnTo>
                  <a:lnTo>
                    <a:pt x="894719" y="441372"/>
                  </a:lnTo>
                  <a:lnTo>
                    <a:pt x="817329" y="552431"/>
                  </a:lnTo>
                  <a:lnTo>
                    <a:pt x="817329" y="496901"/>
                  </a:lnTo>
                  <a:lnTo>
                    <a:pt x="741525" y="496901"/>
                  </a:lnTo>
                  <a:lnTo>
                    <a:pt x="741525" y="831244"/>
                  </a:lnTo>
                  <a:cubicBezTo>
                    <a:pt x="741525" y="859686"/>
                    <a:pt x="718468" y="882743"/>
                    <a:pt x="690026" y="882743"/>
                  </a:cubicBezTo>
                  <a:lnTo>
                    <a:pt x="51499" y="882743"/>
                  </a:lnTo>
                  <a:cubicBezTo>
                    <a:pt x="23057" y="882743"/>
                    <a:pt x="0" y="859686"/>
                    <a:pt x="0" y="831244"/>
                  </a:cubicBezTo>
                  <a:lnTo>
                    <a:pt x="0" y="51499"/>
                  </a:lnTo>
                  <a:cubicBezTo>
                    <a:pt x="0" y="23057"/>
                    <a:pt x="23057" y="0"/>
                    <a:pt x="514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BFCC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3645475" y="5110153"/>
              <a:ext cx="854722" cy="773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00000" latinLnBrk="1">
                <a:spcAft>
                  <a:spcPts val="300"/>
                </a:spcAft>
                <a:defRPr lang="ko-KR" altLang="en-US"/>
              </a:pPr>
              <a:r>
                <a:rPr lang="ko-KR" altLang="en-US" sz="900" b="0" spc="-10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  <a:t>시도별 학교</a:t>
              </a:r>
              <a:r>
                <a:rPr lang="en-US" altLang="ko-KR" sz="900" b="0" spc="-10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  <a:t/>
              </a:r>
              <a:br>
                <a:rPr lang="en-US" altLang="ko-KR" sz="900" b="0" spc="-10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</a:br>
              <a:r>
                <a:rPr lang="ko-KR" altLang="en-US" sz="900" b="0" spc="-10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  <a:t>시설 사업을</a:t>
              </a:r>
              <a:r>
                <a:rPr lang="en-US" altLang="ko-KR" sz="900" b="0" spc="-10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  <a:t/>
              </a:r>
              <a:br>
                <a:rPr lang="en-US" altLang="ko-KR" sz="900" b="0" spc="-10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</a:br>
              <a:r>
                <a:rPr lang="ko-KR" altLang="en-US" sz="900" b="0" spc="-10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  <a:t>고교학점제</a:t>
              </a:r>
              <a:r>
                <a:rPr lang="en-US" altLang="ko-KR" sz="900" b="0" spc="-10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  <a:t/>
              </a:r>
              <a:br>
                <a:rPr lang="en-US" altLang="ko-KR" sz="900" b="0" spc="-10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</a:br>
              <a:r>
                <a:rPr lang="ko-KR" altLang="en-US" sz="900" b="0" spc="-10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  <a:t>방향으로</a:t>
              </a:r>
              <a:r>
                <a:rPr lang="en-US" altLang="ko-KR" sz="900" b="0" spc="-10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  <a:t/>
              </a:r>
              <a:br>
                <a:rPr lang="en-US" altLang="ko-KR" sz="900" b="0" spc="-10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</a:br>
              <a:r>
                <a:rPr lang="ko-KR" altLang="en-US" sz="900" b="0" spc="-10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  <a:t>전환하여 지원 </a:t>
              </a: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4601840" y="5339702"/>
              <a:ext cx="854721" cy="407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00000" latinLnBrk="1">
                <a:spcAft>
                  <a:spcPts val="300"/>
                </a:spcAft>
                <a:defRPr lang="ko-KR" altLang="en-US"/>
              </a:pPr>
              <a:r>
                <a:rPr lang="ko-KR" altLang="en-US" sz="900" b="0" spc="-10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  <a:t>사물함 교체</a:t>
              </a:r>
              <a:r>
                <a:rPr lang="en-US" altLang="ko-KR" sz="900" b="0" spc="-10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  <a:t>,</a:t>
              </a:r>
            </a:p>
            <a:p>
              <a:pPr algn="ctr" defTabSz="900000" latinLnBrk="1">
                <a:spcAft>
                  <a:spcPts val="300"/>
                </a:spcAft>
                <a:defRPr lang="ko-KR" altLang="en-US"/>
              </a:pPr>
              <a:r>
                <a:rPr lang="ko-KR" altLang="en-US" sz="900" b="0" spc="-100" dirty="0" err="1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  <a:t>꿈담학습</a:t>
              </a:r>
              <a:r>
                <a:rPr lang="en-US" altLang="ko-KR" sz="900" spc="-10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  <a:t> </a:t>
              </a:r>
              <a:r>
                <a:rPr lang="ko-KR" altLang="en-US" sz="900" b="0" spc="-100" dirty="0" err="1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  <a:t>까페</a:t>
              </a:r>
              <a:r>
                <a:rPr lang="ko-KR" altLang="en-US" sz="900" b="0" spc="-10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  <a:t> </a:t>
              </a: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5394960" y="5339702"/>
              <a:ext cx="925830" cy="496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00000" latinLnBrk="1">
                <a:spcAft>
                  <a:spcPts val="300"/>
                </a:spcAft>
                <a:defRPr lang="ko-KR" altLang="en-US"/>
              </a:pPr>
              <a:r>
                <a:rPr lang="ko-KR" altLang="en-US" sz="900" b="0" spc="-15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  <a:t>학교 시설 사업을</a:t>
              </a:r>
              <a:r>
                <a:rPr lang="en-US" altLang="ko-KR" sz="900" b="0" spc="-15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  <a:t/>
              </a:r>
              <a:br>
                <a:rPr lang="en-US" altLang="ko-KR" sz="900" b="0" spc="-15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</a:br>
              <a:r>
                <a:rPr lang="ko-KR" altLang="en-US" sz="900" b="0" spc="-15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  <a:t>고교 대상</a:t>
              </a:r>
              <a:r>
                <a:rPr lang="en-US" altLang="ko-KR" sz="900" b="0" spc="-15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  <a:t/>
              </a:r>
              <a:br>
                <a:rPr lang="en-US" altLang="ko-KR" sz="900" b="0" spc="-15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</a:br>
              <a:r>
                <a:rPr lang="ko-KR" altLang="en-US" sz="900" b="0" spc="-15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</a:rPr>
                <a:t>우선 지원</a:t>
              </a: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4815607" y="5122628"/>
              <a:ext cx="42885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00000" latinLnBrk="1">
                <a:spcAft>
                  <a:spcPts val="300"/>
                </a:spcAft>
                <a:defRPr lang="ko-KR" altLang="en-US"/>
              </a:pPr>
              <a:r>
                <a:rPr lang="ko-KR" altLang="en-US" sz="1050" b="1" spc="-10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00B0F0"/>
                  </a:solidFill>
                  <a:latin typeface="맑은 고딕"/>
                  <a:ea typeface="맑은 고딕"/>
                </a:rPr>
                <a:t>서울</a:t>
              </a:r>
              <a:endParaRPr lang="ko-KR" altLang="en-US" sz="1050" b="1" spc="-100">
                <a:solidFill>
                  <a:srgbClr val="00B0F0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5649146" y="5122628"/>
              <a:ext cx="42832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00000" latinLnBrk="1">
                <a:spcAft>
                  <a:spcPts val="300"/>
                </a:spcAft>
                <a:defRPr lang="ko-KR" altLang="en-US"/>
              </a:pPr>
              <a:r>
                <a:rPr lang="ko-KR" altLang="en-US" sz="1050" b="1" spc="-10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6488F2"/>
                  </a:solidFill>
                  <a:latin typeface="맑은 고딕"/>
                  <a:ea typeface="맑은 고딕"/>
                </a:rPr>
                <a:t>충남</a:t>
              </a:r>
              <a:endParaRPr lang="ko-KR" altLang="en-US" sz="1050" b="1" spc="-100">
                <a:solidFill>
                  <a:srgbClr val="6488F2"/>
                </a:solidFill>
                <a:latin typeface="맑은 고딕"/>
                <a:ea typeface="맑은 고딕"/>
              </a:endParaRPr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826168" y="276169"/>
            <a:ext cx="915635" cy="4934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lnSpc>
                <a:spcPct val="90000"/>
              </a:lnSpc>
              <a:spcBef>
                <a:spcPct val="0"/>
              </a:spcBef>
              <a:defRPr lang="ko-KR" altLang="en-US"/>
            </a:pPr>
            <a:r>
              <a:rPr lang="ko-KR" altLang="en-US" sz="3000" b="0" spc="-15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  <a:cs typeface="+mj-cs"/>
              </a:rPr>
              <a:t>시설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1003968" y="1063563"/>
            <a:ext cx="6782626" cy="601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spcAft>
                <a:spcPts val="300"/>
              </a:spcAft>
              <a:defRPr lang="ko-KR" altLang="en-US"/>
            </a:pPr>
            <a:r>
              <a:rPr lang="ko-KR" altLang="en-US" sz="1700" b="1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가변형 교실</a:t>
            </a:r>
            <a:r>
              <a:rPr lang="en-US" altLang="ko-KR" sz="1700" b="1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1700" b="1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학생의 학습활동 공간 확충</a:t>
            </a:r>
            <a:r>
              <a:rPr lang="en-US" altLang="ko-KR" sz="1700" b="1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1700" b="1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선택수업을 위한 동선의 최소화 등</a:t>
            </a:r>
            <a:r>
              <a:rPr lang="en-US" altLang="ko-KR" sz="1700" b="1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/>
            </a:r>
            <a:br>
              <a:rPr lang="en-US" altLang="ko-KR" sz="1700" b="1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</a:br>
            <a:r>
              <a:rPr lang="ko-KR" altLang="en-US" sz="1700" b="1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고교학점제 운영을 위해 최적화된 미래형 학교공간 구축 </a:t>
            </a:r>
          </a:p>
        </p:txBody>
      </p:sp>
      <p:cxnSp>
        <p:nvCxnSpPr>
          <p:cNvPr id="52" name="직선 연결선 51"/>
          <p:cNvCxnSpPr/>
          <p:nvPr/>
        </p:nvCxnSpPr>
        <p:spPr>
          <a:xfrm>
            <a:off x="958397" y="1110119"/>
            <a:ext cx="0" cy="477381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래픽 4">
            <a:extLst>
              <a:ext uri="{FF2B5EF4-FFF2-40B4-BE49-F238E27FC236}">
                <a16:creationId xmlns:a16="http://schemas.microsoft.com/office/drawing/2014/main" id="{DF986257-1573-401E-93FE-12D8C9B03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91536" y="4545481"/>
            <a:ext cx="1999852" cy="195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1290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>
            <a:extLst>
              <a:ext uri="{FF2B5EF4-FFF2-40B4-BE49-F238E27FC236}">
                <a16:creationId xmlns:a16="http://schemas.microsoft.com/office/drawing/2014/main" id="{6C2B4613-8E02-4E6D-A787-12C6E87670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5256" y="4973064"/>
            <a:ext cx="606939" cy="606939"/>
          </a:xfrm>
          <a:prstGeom prst="rect">
            <a:avLst/>
          </a:prstGeom>
        </p:spPr>
      </p:pic>
      <p:sp>
        <p:nvSpPr>
          <p:cNvPr id="42" name="타원 41">
            <a:extLst>
              <a:ext uri="{FF2B5EF4-FFF2-40B4-BE49-F238E27FC236}">
                <a16:creationId xmlns:a16="http://schemas.microsoft.com/office/drawing/2014/main" id="{85CB0E8E-5D88-4AFE-9D74-4B71737C08E7}"/>
              </a:ext>
            </a:extLst>
          </p:cNvPr>
          <p:cNvSpPr/>
          <p:nvPr/>
        </p:nvSpPr>
        <p:spPr>
          <a:xfrm rot="175356">
            <a:off x="3534207" y="3631798"/>
            <a:ext cx="2902530" cy="2902530"/>
          </a:xfrm>
          <a:prstGeom prst="ellipse">
            <a:avLst/>
          </a:prstGeom>
          <a:noFill/>
          <a:ln>
            <a:gradFill>
              <a:gsLst>
                <a:gs pos="64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1BD6CCAA-C2EF-4932-AC06-00E5DFB2F95D}"/>
              </a:ext>
            </a:extLst>
          </p:cNvPr>
          <p:cNvSpPr/>
          <p:nvPr/>
        </p:nvSpPr>
        <p:spPr>
          <a:xfrm rot="10800000">
            <a:off x="390525" y="2075207"/>
            <a:ext cx="9144000" cy="2830167"/>
          </a:xfrm>
          <a:prstGeom prst="ellipse">
            <a:avLst/>
          </a:prstGeom>
          <a:noFill/>
          <a:ln>
            <a:gradFill flip="none" rotWithShape="1">
              <a:gsLst>
                <a:gs pos="38000">
                  <a:schemeClr val="accent1">
                    <a:lumMod val="5000"/>
                    <a:lumOff val="95000"/>
                  </a:schemeClr>
                </a:gs>
                <a:gs pos="6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376AF82-22A9-4FC3-9B66-7AA126517298}"/>
              </a:ext>
            </a:extLst>
          </p:cNvPr>
          <p:cNvSpPr/>
          <p:nvPr/>
        </p:nvSpPr>
        <p:spPr>
          <a:xfrm>
            <a:off x="1922363" y="1173737"/>
            <a:ext cx="60612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latinLnBrk="1">
              <a:spcAft>
                <a:spcPts val="300"/>
              </a:spcAft>
            </a:pPr>
            <a:r>
              <a:rPr lang="ko-KR" altLang="en-US" sz="21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학생의 성장을 목표로 한다는 가치를 공유하고</a:t>
            </a:r>
            <a:r>
              <a:rPr lang="en-US" altLang="ko-KR" sz="21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1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1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교사의 전문성 존중 및</a:t>
            </a:r>
            <a:r>
              <a:rPr lang="en-US" altLang="ko-KR" sz="21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1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학생 자치</a:t>
            </a:r>
            <a:r>
              <a:rPr lang="en-US" altLang="ko-KR" sz="21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1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강화를 통해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4ED3E5AF-3E0A-473D-BA60-C7BC5A6D22D7}"/>
              </a:ext>
            </a:extLst>
          </p:cNvPr>
          <p:cNvSpPr/>
          <p:nvPr/>
        </p:nvSpPr>
        <p:spPr>
          <a:xfrm>
            <a:off x="527174" y="2683876"/>
            <a:ext cx="2780576" cy="2780574"/>
          </a:xfrm>
          <a:prstGeom prst="ellipse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3EE0C331-7AEF-443F-BFEF-2802547329F3}"/>
              </a:ext>
            </a:extLst>
          </p:cNvPr>
          <p:cNvSpPr/>
          <p:nvPr/>
        </p:nvSpPr>
        <p:spPr>
          <a:xfrm rot="20875356">
            <a:off x="6476822" y="2679298"/>
            <a:ext cx="2902530" cy="2902530"/>
          </a:xfrm>
          <a:prstGeom prst="ellipse">
            <a:avLst/>
          </a:prstGeom>
          <a:noFill/>
          <a:ln>
            <a:gradFill>
              <a:gsLst>
                <a:gs pos="77000">
                  <a:schemeClr val="accent1">
                    <a:lumMod val="3000"/>
                    <a:lumOff val="97000"/>
                    <a:alpha val="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261193-505F-4EB7-86DD-90FB7B1C43F0}"/>
              </a:ext>
            </a:extLst>
          </p:cNvPr>
          <p:cNvSpPr/>
          <p:nvPr/>
        </p:nvSpPr>
        <p:spPr>
          <a:xfrm>
            <a:off x="722920" y="3917657"/>
            <a:ext cx="2414444" cy="933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indent="-88900" fontAlgn="base" latinLnBrk="1">
              <a:spcAft>
                <a:spcPts val="500"/>
              </a:spcAft>
              <a:buClr>
                <a:schemeClr val="bg1"/>
              </a:buClr>
              <a:buSzPct val="75000"/>
              <a:buFont typeface="Wingdings" panose="05000000000000000000" pitchFamily="2" charset="2"/>
              <a:buChar char="§"/>
            </a:pPr>
            <a:r>
              <a:rPr lang="ko-KR" altLang="en-US" sz="13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교사 자율성을 존중</a:t>
            </a:r>
            <a:r>
              <a:rPr lang="en-US" altLang="ko-KR" sz="13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3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50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50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수업 및 평가</a:t>
            </a:r>
            <a:r>
              <a:rPr lang="en-US" altLang="ko-KR" sz="1150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50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교육과정 재구성 등</a:t>
            </a:r>
            <a:r>
              <a:rPr lang="en-US" altLang="ko-KR" sz="1150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88900" indent="-88900" fontAlgn="base" latinLnBrk="1">
              <a:spcAft>
                <a:spcPts val="500"/>
              </a:spcAft>
              <a:buClr>
                <a:schemeClr val="bg1"/>
              </a:buClr>
              <a:buSzPct val="75000"/>
              <a:buFont typeface="Wingdings" panose="05000000000000000000" pitchFamily="2" charset="2"/>
              <a:buChar char="§"/>
            </a:pPr>
            <a:r>
              <a:rPr lang="ko-KR" altLang="en-US" sz="13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의사결정에 구성원 의견을</a:t>
            </a:r>
            <a:r>
              <a:rPr lang="en-US" altLang="ko-KR" sz="13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3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3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반영하는 민주적 풍토 확산</a:t>
            </a: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CA720210-D34D-413A-9110-0BA063D61D16}"/>
              </a:ext>
            </a:extLst>
          </p:cNvPr>
          <p:cNvSpPr/>
          <p:nvPr/>
        </p:nvSpPr>
        <p:spPr>
          <a:xfrm>
            <a:off x="6496774" y="2683876"/>
            <a:ext cx="2780576" cy="2780574"/>
          </a:xfrm>
          <a:prstGeom prst="ellipse">
            <a:avLst/>
          </a:prstGeom>
          <a:solidFill>
            <a:srgbClr val="0EA2A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7CE9868-957A-485B-9086-133CFEB1E15D}"/>
              </a:ext>
            </a:extLst>
          </p:cNvPr>
          <p:cNvSpPr/>
          <p:nvPr/>
        </p:nvSpPr>
        <p:spPr>
          <a:xfrm>
            <a:off x="3605574" y="3653784"/>
            <a:ext cx="2780576" cy="2780574"/>
          </a:xfrm>
          <a:prstGeom prst="ellipse">
            <a:avLst/>
          </a:prstGeom>
          <a:solidFill>
            <a:srgbClr val="6488F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363F01F-A99C-4CC1-9DF3-7072F1F31771}"/>
              </a:ext>
            </a:extLst>
          </p:cNvPr>
          <p:cNvSpPr/>
          <p:nvPr/>
        </p:nvSpPr>
        <p:spPr>
          <a:xfrm>
            <a:off x="735085" y="3202736"/>
            <a:ext cx="2364750" cy="695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latinLnBrk="1">
              <a:lnSpc>
                <a:spcPts val="2200"/>
              </a:lnSpc>
              <a:spcAft>
                <a:spcPts val="300"/>
              </a:spcAft>
            </a:pPr>
            <a:r>
              <a:rPr lang="ko-KR" altLang="en-US" sz="20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전문가로서 </a:t>
            </a:r>
          </a:p>
          <a:p>
            <a:pPr algn="ctr" defTabSz="914400" latinLnBrk="1">
              <a:lnSpc>
                <a:spcPts val="2200"/>
              </a:lnSpc>
              <a:spcAft>
                <a:spcPts val="300"/>
              </a:spcAft>
            </a:pPr>
            <a:r>
              <a:rPr lang="ko-KR" altLang="en-US" sz="20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존중 받는 교직 문화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EE9738F-69DB-4B97-9B3B-0E45CBD7F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110729" y="2528472"/>
            <a:ext cx="672198" cy="672200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47E1784E-69C1-434D-AA40-DC52B4F4DA85}"/>
              </a:ext>
            </a:extLst>
          </p:cNvPr>
          <p:cNvSpPr/>
          <p:nvPr/>
        </p:nvSpPr>
        <p:spPr>
          <a:xfrm>
            <a:off x="4134085" y="4215793"/>
            <a:ext cx="1723550" cy="656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latinLnBrk="1">
              <a:lnSpc>
                <a:spcPts val="2200"/>
              </a:lnSpc>
              <a:spcAft>
                <a:spcPts val="300"/>
              </a:spcAft>
            </a:pPr>
            <a:r>
              <a:rPr lang="ko-KR" altLang="en-US" sz="2000" b="1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민주적 학점제</a:t>
            </a:r>
            <a:r>
              <a:rPr lang="en-US" altLang="ko-KR" sz="2000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000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문화 조성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CFB29D2-3574-4D0A-A606-C60CCD223EB1}"/>
              </a:ext>
            </a:extLst>
          </p:cNvPr>
          <p:cNvSpPr/>
          <p:nvPr/>
        </p:nvSpPr>
        <p:spPr>
          <a:xfrm>
            <a:off x="6965977" y="3277787"/>
            <a:ext cx="1842171" cy="656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latinLnBrk="1">
              <a:lnSpc>
                <a:spcPts val="2200"/>
              </a:lnSpc>
              <a:spcAft>
                <a:spcPts val="300"/>
              </a:spcAft>
            </a:pPr>
            <a:r>
              <a:rPr lang="ko-KR" altLang="en-US" sz="2000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‘학생이 </a:t>
            </a:r>
            <a:r>
              <a:rPr lang="ko-KR" altLang="en-US" sz="2000" b="1" spc="-1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주인’인</a:t>
            </a:r>
            <a:r>
              <a:rPr lang="en-US" altLang="ko-KR" sz="2000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000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000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문화 실현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93A2FE19-F0C0-4702-A428-4C12F81395C2}"/>
              </a:ext>
            </a:extLst>
          </p:cNvPr>
          <p:cNvSpPr/>
          <p:nvPr/>
        </p:nvSpPr>
        <p:spPr>
          <a:xfrm>
            <a:off x="3954520" y="4908085"/>
            <a:ext cx="2130711" cy="1020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indent="-88900" fontAlgn="base" latinLnBrk="1">
              <a:spcAft>
                <a:spcPts val="500"/>
              </a:spcAft>
              <a:buClr>
                <a:schemeClr val="bg1"/>
              </a:buClr>
              <a:buSzPct val="75000"/>
              <a:buFont typeface="Wingdings" panose="05000000000000000000" pitchFamily="2" charset="2"/>
              <a:buChar char="§"/>
            </a:pPr>
            <a:r>
              <a:rPr lang="ko-KR" altLang="en-US" sz="1300" b="1" spc="-100" dirty="0" err="1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학급제</a:t>
            </a:r>
            <a:r>
              <a:rPr lang="en-US" altLang="ko-KR" sz="13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‧</a:t>
            </a:r>
            <a:r>
              <a:rPr lang="ko-KR" altLang="en-US" sz="13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학점제 문화의 융합</a:t>
            </a:r>
          </a:p>
          <a:p>
            <a:pPr marL="88900" indent="-88900" fontAlgn="base" latinLnBrk="1">
              <a:spcAft>
                <a:spcPts val="500"/>
              </a:spcAft>
              <a:buClr>
                <a:schemeClr val="bg1"/>
              </a:buClr>
              <a:buSzPct val="75000"/>
              <a:buFont typeface="Wingdings" panose="05000000000000000000" pitchFamily="2" charset="2"/>
              <a:buChar char="§"/>
            </a:pPr>
            <a:r>
              <a:rPr lang="ko-KR" altLang="en-US" sz="13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지역공동체 문화 형성 주도</a:t>
            </a:r>
          </a:p>
          <a:p>
            <a:pPr marL="88900" indent="-88900" fontAlgn="base" latinLnBrk="1">
              <a:spcAft>
                <a:spcPts val="500"/>
              </a:spcAft>
              <a:buClr>
                <a:schemeClr val="bg1"/>
              </a:buClr>
              <a:buSzPct val="75000"/>
              <a:buFont typeface="Wingdings" panose="05000000000000000000" pitchFamily="2" charset="2"/>
              <a:buChar char="§"/>
            </a:pPr>
            <a:r>
              <a:rPr lang="ko-KR" altLang="en-US" sz="13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다양성 존중 및 협력과</a:t>
            </a:r>
            <a:r>
              <a:rPr lang="en-US" altLang="ko-KR" sz="13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3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3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통합 문화 정착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2927F2F0-9B0F-40A0-AF90-C629F9D31A65}"/>
              </a:ext>
            </a:extLst>
          </p:cNvPr>
          <p:cNvSpPr/>
          <p:nvPr/>
        </p:nvSpPr>
        <p:spPr>
          <a:xfrm>
            <a:off x="6848983" y="3992245"/>
            <a:ext cx="2153154" cy="820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indent="-88900" fontAlgn="base" latinLnBrk="1">
              <a:spcAft>
                <a:spcPts val="500"/>
              </a:spcAft>
              <a:buClr>
                <a:schemeClr val="bg1"/>
              </a:buClr>
              <a:buSzPct val="75000"/>
              <a:buFont typeface="Wingdings" panose="05000000000000000000" pitchFamily="2" charset="2"/>
              <a:buChar char="§"/>
            </a:pPr>
            <a:r>
              <a:rPr lang="ko-KR" altLang="en-US" sz="13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학생 자치 문화 활성화</a:t>
            </a:r>
          </a:p>
          <a:p>
            <a:pPr marL="88900" indent="-88900" fontAlgn="base" latinLnBrk="1">
              <a:spcAft>
                <a:spcPts val="500"/>
              </a:spcAft>
              <a:buClr>
                <a:schemeClr val="bg1"/>
              </a:buClr>
              <a:buSzPct val="75000"/>
              <a:buFont typeface="Wingdings" panose="05000000000000000000" pitchFamily="2" charset="2"/>
              <a:buChar char="§"/>
            </a:pPr>
            <a:r>
              <a:rPr lang="ko-KR" altLang="en-US" sz="13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교육과정 편성에</a:t>
            </a:r>
          </a:p>
          <a:p>
            <a:pPr marL="88900" indent="-88900" fontAlgn="base" latinLnBrk="1">
              <a:spcAft>
                <a:spcPts val="500"/>
              </a:spcAft>
              <a:buClr>
                <a:schemeClr val="bg1"/>
              </a:buClr>
              <a:buSzPct val="75000"/>
              <a:buFont typeface="Wingdings" panose="05000000000000000000" pitchFamily="2" charset="2"/>
              <a:buChar char="§"/>
            </a:pPr>
            <a:r>
              <a:rPr lang="ko-KR" altLang="en-US" sz="13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학생이 참여하는 문화 실현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6222FE4-B5CF-4039-9308-E1460D633B1F}"/>
              </a:ext>
            </a:extLst>
          </p:cNvPr>
          <p:cNvSpPr/>
          <p:nvPr/>
        </p:nvSpPr>
        <p:spPr>
          <a:xfrm>
            <a:off x="826168" y="276169"/>
            <a:ext cx="164660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 latinLnBrk="1">
              <a:lnSpc>
                <a:spcPct val="90000"/>
              </a:lnSpc>
              <a:spcBef>
                <a:spcPct val="0"/>
              </a:spcBef>
            </a:pPr>
            <a:r>
              <a:rPr lang="ko-KR" altLang="en-US" sz="30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학교문화</a:t>
            </a:r>
            <a:endParaRPr lang="ko-KR" altLang="en-US" sz="30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j-cs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D89F9A0-33F4-4C5A-A582-666C5D950E3A}"/>
              </a:ext>
            </a:extLst>
          </p:cNvPr>
          <p:cNvGrpSpPr/>
          <p:nvPr/>
        </p:nvGrpSpPr>
        <p:grpSpPr>
          <a:xfrm>
            <a:off x="2765796" y="1920741"/>
            <a:ext cx="4374408" cy="492443"/>
            <a:chOff x="2780772" y="1882641"/>
            <a:chExt cx="4374408" cy="492443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A441954E-71B8-4BB1-9DD8-D4E665C2721D}"/>
                </a:ext>
              </a:extLst>
            </p:cNvPr>
            <p:cNvSpPr/>
            <p:nvPr/>
          </p:nvSpPr>
          <p:spPr>
            <a:xfrm>
              <a:off x="2795747" y="1882641"/>
              <a:ext cx="434445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latinLnBrk="1">
                <a:spcAft>
                  <a:spcPts val="300"/>
                </a:spcAft>
              </a:pPr>
              <a:r>
                <a:rPr lang="ko-KR" altLang="en-US" sz="2600" spc="-100" dirty="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단위학교의 배움 공동체 형성</a:t>
              </a:r>
            </a:p>
          </p:txBody>
        </p:sp>
        <p:sp>
          <p:nvSpPr>
            <p:cNvPr id="27" name="양쪽 대괄호 26">
              <a:extLst>
                <a:ext uri="{FF2B5EF4-FFF2-40B4-BE49-F238E27FC236}">
                  <a16:creationId xmlns:a16="http://schemas.microsoft.com/office/drawing/2014/main" id="{93A4577D-3B97-4079-BBB2-0D3574A5DCDD}"/>
                </a:ext>
              </a:extLst>
            </p:cNvPr>
            <p:cNvSpPr/>
            <p:nvPr/>
          </p:nvSpPr>
          <p:spPr>
            <a:xfrm>
              <a:off x="2780772" y="1945396"/>
              <a:ext cx="4374408" cy="366932"/>
            </a:xfrm>
            <a:prstGeom prst="bracketPair">
              <a:avLst>
                <a:gd name="adj" fmla="val 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9" name="그림 38">
            <a:extLst>
              <a:ext uri="{FF2B5EF4-FFF2-40B4-BE49-F238E27FC236}">
                <a16:creationId xmlns:a16="http://schemas.microsoft.com/office/drawing/2014/main" id="{332FE0D0-4BF5-4387-8294-A1058D359A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437256" y="3831607"/>
            <a:ext cx="827417" cy="82741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8FAF19E-7C64-4CAC-8D55-098E0D8A7C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86984" y="5706127"/>
            <a:ext cx="733855" cy="733855"/>
          </a:xfrm>
          <a:prstGeom prst="rect">
            <a:avLst/>
          </a:prstGeom>
        </p:spPr>
      </p:pic>
      <p:sp>
        <p:nvSpPr>
          <p:cNvPr id="40" name="타원 39">
            <a:extLst>
              <a:ext uri="{FF2B5EF4-FFF2-40B4-BE49-F238E27FC236}">
                <a16:creationId xmlns:a16="http://schemas.microsoft.com/office/drawing/2014/main" id="{293B3BDD-9F0A-4AFD-BD2D-E152539AAEAB}"/>
              </a:ext>
            </a:extLst>
          </p:cNvPr>
          <p:cNvSpPr/>
          <p:nvPr/>
        </p:nvSpPr>
        <p:spPr>
          <a:xfrm rot="724644" flipH="1">
            <a:off x="392554" y="2567574"/>
            <a:ext cx="3007327" cy="3007327"/>
          </a:xfrm>
          <a:prstGeom prst="ellipse">
            <a:avLst/>
          </a:prstGeom>
          <a:noFill/>
          <a:ln>
            <a:gradFill>
              <a:gsLst>
                <a:gs pos="70000">
                  <a:schemeClr val="accent1">
                    <a:lumMod val="2000"/>
                    <a:lumOff val="98000"/>
                    <a:alpha val="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65E08E7-7059-4F0C-9E1F-E7C7EFDD4A8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838707" y="2879582"/>
            <a:ext cx="359158" cy="35702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DA008694-7506-4196-8F18-D632E9DAA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9248" y="2518724"/>
            <a:ext cx="2127504" cy="1824616"/>
          </a:xfrm>
          <a:prstGeom prst="rect">
            <a:avLst/>
          </a:prstGeom>
          <a:effectLst>
            <a:outerShdw blurRad="25400" dist="38100" dir="5400000" algn="t" rotWithShape="0">
              <a:prstClr val="black">
                <a:alpha val="15000"/>
              </a:prstClr>
            </a:outerShdw>
          </a:effectLst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C8581979-443E-4E51-98B0-457150CA81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47402" y="2555875"/>
            <a:ext cx="931170" cy="143299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FDBFA4B3-F552-4EA3-8999-9488BD54B9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66340" y="2536825"/>
            <a:ext cx="1023111" cy="129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39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모서리가 둥근 직사각형 179"/>
          <p:cNvSpPr/>
          <p:nvPr/>
        </p:nvSpPr>
        <p:spPr>
          <a:xfrm>
            <a:off x="5167718" y="3375359"/>
            <a:ext cx="4252971" cy="266698"/>
          </a:xfrm>
          <a:prstGeom prst="roundRect">
            <a:avLst>
              <a:gd name="adj" fmla="val 982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dist="38100" dir="5400000" algn="t" rotWithShape="0">
              <a:schemeClr val="tx2">
                <a:lumMod val="60000"/>
                <a:lumOff val="4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indent="-349250" algn="ctr">
              <a:tabLst>
                <a:tab pos="360045" algn="l"/>
              </a:tabLst>
              <a:defRPr lang="ko-KR" altLang="en-US"/>
            </a:pPr>
            <a:endParaRPr lang="ko-KR" altLang="en-US" sz="1200" b="1" spc="-1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/>
              <a:ea typeface="맑은 고딕"/>
              <a:cs typeface="+mj-cs"/>
            </a:endParaRPr>
          </a:p>
        </p:txBody>
      </p:sp>
      <p:grpSp>
        <p:nvGrpSpPr>
          <p:cNvPr id="165" name="그룹 164"/>
          <p:cNvGrpSpPr/>
          <p:nvPr/>
        </p:nvGrpSpPr>
        <p:grpSpPr>
          <a:xfrm>
            <a:off x="5053419" y="5256891"/>
            <a:ext cx="1370445" cy="276999"/>
            <a:chOff x="454821" y="2495550"/>
            <a:chExt cx="1370445" cy="276999"/>
          </a:xfrm>
        </p:grpSpPr>
        <p:sp>
          <p:nvSpPr>
            <p:cNvPr id="166" name="모서리가 둥근 직사각형 179"/>
            <p:cNvSpPr/>
            <p:nvPr/>
          </p:nvSpPr>
          <p:spPr>
            <a:xfrm>
              <a:off x="454821" y="2500314"/>
              <a:ext cx="1370445" cy="266698"/>
            </a:xfrm>
            <a:prstGeom prst="roundRect">
              <a:avLst>
                <a:gd name="adj" fmla="val 982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dist="38100" dir="5400000" algn="t" rotWithShape="0">
                <a:schemeClr val="tx2">
                  <a:lumMod val="60000"/>
                  <a:lumOff val="4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indent="-349250" algn="ctr">
                <a:tabLst>
                  <a:tab pos="360045" algn="l"/>
                </a:tabLst>
                <a:defRPr lang="ko-KR" altLang="en-US"/>
              </a:pPr>
              <a:endParaRPr lang="ko-KR" altLang="en-US" sz="12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맑은 고딕"/>
                <a:ea typeface="맑은 고딕"/>
                <a:cs typeface="+mj-cs"/>
              </a:endParaRPr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765581" y="2495550"/>
              <a:ext cx="737536" cy="265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00000" latinLnBrk="1">
                <a:spcAft>
                  <a:spcPts val="300"/>
                </a:spcAft>
                <a:defRPr lang="ko-KR" altLang="en-US"/>
              </a:pPr>
              <a:r>
                <a:rPr lang="ko-KR" altLang="en-US" sz="1200" b="1" spc="-10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latin typeface="맑은 고딕"/>
                </a:rPr>
                <a:t>교육과정</a:t>
              </a:r>
              <a:endParaRPr lang="ko-KR" altLang="en-US" sz="1200" b="1" spc="-100">
                <a:latin typeface="맑은 고딕"/>
              </a:endParaRPr>
            </a:p>
          </p:txBody>
        </p:sp>
      </p:grpSp>
      <p:grpSp>
        <p:nvGrpSpPr>
          <p:cNvPr id="168" name="그룹 167"/>
          <p:cNvGrpSpPr/>
          <p:nvPr/>
        </p:nvGrpSpPr>
        <p:grpSpPr>
          <a:xfrm>
            <a:off x="6618625" y="5256891"/>
            <a:ext cx="1370445" cy="276999"/>
            <a:chOff x="454821" y="2495550"/>
            <a:chExt cx="1370445" cy="276999"/>
          </a:xfrm>
        </p:grpSpPr>
        <p:sp>
          <p:nvSpPr>
            <p:cNvPr id="169" name="모서리가 둥근 직사각형 179"/>
            <p:cNvSpPr/>
            <p:nvPr/>
          </p:nvSpPr>
          <p:spPr>
            <a:xfrm>
              <a:off x="454821" y="2500314"/>
              <a:ext cx="1370445" cy="266698"/>
            </a:xfrm>
            <a:prstGeom prst="roundRect">
              <a:avLst>
                <a:gd name="adj" fmla="val 982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dist="38100" dir="5400000" algn="t" rotWithShape="0">
                <a:schemeClr val="tx2">
                  <a:lumMod val="60000"/>
                  <a:lumOff val="4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indent="-349250" algn="ctr">
                <a:tabLst>
                  <a:tab pos="360045" algn="l"/>
                </a:tabLst>
                <a:defRPr lang="ko-KR" altLang="en-US"/>
              </a:pPr>
              <a:endParaRPr lang="ko-KR" altLang="en-US" sz="12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맑은 고딕"/>
                <a:ea typeface="맑은 고딕"/>
                <a:cs typeface="+mj-cs"/>
              </a:endParaRPr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906646" y="2495550"/>
              <a:ext cx="466793" cy="265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00000" latinLnBrk="1">
                <a:spcAft>
                  <a:spcPts val="300"/>
                </a:spcAft>
                <a:defRPr lang="ko-KR" altLang="en-US"/>
              </a:pPr>
              <a:r>
                <a:rPr lang="ko-KR" altLang="en-US" sz="1200" b="1" spc="-10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latin typeface="맑은 고딕"/>
                </a:rPr>
                <a:t>평가</a:t>
              </a:r>
              <a:endParaRPr lang="ko-KR" altLang="en-US" sz="1200" b="1" spc="-100">
                <a:latin typeface="맑은 고딕"/>
              </a:endParaRPr>
            </a:p>
          </p:txBody>
        </p:sp>
      </p:grpSp>
      <p:grpSp>
        <p:nvGrpSpPr>
          <p:cNvPr id="171" name="그룹 170"/>
          <p:cNvGrpSpPr/>
          <p:nvPr/>
        </p:nvGrpSpPr>
        <p:grpSpPr>
          <a:xfrm>
            <a:off x="8129150" y="5256891"/>
            <a:ext cx="1370445" cy="276999"/>
            <a:chOff x="454821" y="2495550"/>
            <a:chExt cx="1370445" cy="276999"/>
          </a:xfrm>
        </p:grpSpPr>
        <p:sp>
          <p:nvSpPr>
            <p:cNvPr id="172" name="모서리가 둥근 직사각형 179"/>
            <p:cNvSpPr/>
            <p:nvPr/>
          </p:nvSpPr>
          <p:spPr>
            <a:xfrm>
              <a:off x="454821" y="2500314"/>
              <a:ext cx="1370445" cy="266698"/>
            </a:xfrm>
            <a:prstGeom prst="roundRect">
              <a:avLst>
                <a:gd name="adj" fmla="val 982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dist="38100" dir="5400000" algn="t" rotWithShape="0">
                <a:schemeClr val="tx2">
                  <a:lumMod val="60000"/>
                  <a:lumOff val="4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indent="-349250" algn="ctr">
                <a:tabLst>
                  <a:tab pos="360045" algn="l"/>
                </a:tabLst>
                <a:defRPr lang="ko-KR" altLang="en-US"/>
              </a:pPr>
              <a:endParaRPr lang="ko-KR" altLang="en-US" sz="12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맑은 고딕"/>
                <a:ea typeface="맑은 고딕"/>
                <a:cs typeface="+mj-cs"/>
              </a:endParaRPr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581" y="2495550"/>
              <a:ext cx="738380" cy="265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00000" latinLnBrk="1">
                <a:spcAft>
                  <a:spcPts val="300"/>
                </a:spcAft>
                <a:defRPr lang="ko-KR" altLang="en-US"/>
              </a:pPr>
              <a:r>
                <a:rPr lang="ko-KR" altLang="en-US" sz="1200" b="1" spc="-10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latin typeface="맑은 고딕"/>
                </a:rPr>
                <a:t>졸업제도</a:t>
              </a:r>
              <a:endParaRPr lang="ko-KR" altLang="en-US" sz="1200" b="1" spc="-100">
                <a:latin typeface="맑은 고딕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826168" y="276169"/>
            <a:ext cx="3189572" cy="4934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lang="ko-KR" altLang="en-US"/>
            </a:pPr>
            <a:r>
              <a:rPr lang="ko-KR" altLang="en-US" sz="3000" b="0" spc="-15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  <a:cs typeface="+mj-cs"/>
              </a:rPr>
              <a:t>고교학점제 운영상</a:t>
            </a:r>
            <a:endParaRPr lang="ko-KR" altLang="en-US" sz="2400" b="0" spc="-100">
              <a:ln w="9525">
                <a:solidFill>
                  <a:schemeClr val="bg2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361951" y="3977038"/>
            <a:ext cx="9182099" cy="2461861"/>
            <a:chOff x="361951" y="3977039"/>
            <a:chExt cx="9182099" cy="2087212"/>
          </a:xfrm>
        </p:grpSpPr>
        <p:sp>
          <p:nvSpPr>
            <p:cNvPr id="18" name="사각형: 둥근 모서리 17"/>
            <p:cNvSpPr/>
            <p:nvPr/>
          </p:nvSpPr>
          <p:spPr>
            <a:xfrm>
              <a:off x="361951" y="3977039"/>
              <a:ext cx="4491038" cy="2087212"/>
            </a:xfrm>
            <a:prstGeom prst="roundRect">
              <a:avLst>
                <a:gd name="adj" fmla="val 5015"/>
              </a:avLst>
            </a:prstGeom>
            <a:noFill/>
            <a:ln w="19050">
              <a:solidFill>
                <a:srgbClr val="BFCC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latin typeface="맑은 고딕"/>
                <a:ea typeface="맑은 고딕"/>
              </a:endParaRPr>
            </a:p>
          </p:txBody>
        </p:sp>
        <p:sp>
          <p:nvSpPr>
            <p:cNvPr id="19" name="사각형: 둥근 모서리 18"/>
            <p:cNvSpPr/>
            <p:nvPr/>
          </p:nvSpPr>
          <p:spPr>
            <a:xfrm>
              <a:off x="5054600" y="4836780"/>
              <a:ext cx="4489450" cy="1227470"/>
            </a:xfrm>
            <a:prstGeom prst="roundRect">
              <a:avLst>
                <a:gd name="adj" fmla="val 8814"/>
              </a:avLst>
            </a:prstGeom>
            <a:noFill/>
            <a:ln w="19050">
              <a:solidFill>
                <a:srgbClr val="BFCC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latin typeface="맑은 고딕"/>
                <a:ea typeface="맑은 고딕"/>
              </a:endParaRPr>
            </a:p>
          </p:txBody>
        </p:sp>
      </p:grpSp>
      <p:sp>
        <p:nvSpPr>
          <p:cNvPr id="21" name="사각형: 둥근 모서리 20"/>
          <p:cNvSpPr/>
          <p:nvPr/>
        </p:nvSpPr>
        <p:spPr>
          <a:xfrm>
            <a:off x="361951" y="1503347"/>
            <a:ext cx="4491038" cy="2049478"/>
          </a:xfrm>
          <a:prstGeom prst="roundRect">
            <a:avLst>
              <a:gd name="adj" fmla="val 4542"/>
            </a:avLst>
          </a:prstGeom>
          <a:noFill/>
          <a:ln w="19050">
            <a:solidFill>
              <a:srgbClr val="BFC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23" name="사각형: 둥근 모서리 22"/>
          <p:cNvSpPr/>
          <p:nvPr/>
        </p:nvSpPr>
        <p:spPr>
          <a:xfrm>
            <a:off x="5054600" y="1618848"/>
            <a:ext cx="4489450" cy="2865521"/>
          </a:xfrm>
          <a:prstGeom prst="roundRect">
            <a:avLst>
              <a:gd name="adj" fmla="val 3569"/>
            </a:avLst>
          </a:prstGeom>
          <a:noFill/>
          <a:ln w="19050">
            <a:solidFill>
              <a:srgbClr val="BFC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25" name="사각형: 둥근 위쪽 모서리 24"/>
          <p:cNvSpPr/>
          <p:nvPr/>
        </p:nvSpPr>
        <p:spPr>
          <a:xfrm>
            <a:off x="355655" y="1196404"/>
            <a:ext cx="4508391" cy="535531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7" name="사각형: 둥근 위쪽 모서리 26"/>
          <p:cNvSpPr/>
          <p:nvPr/>
        </p:nvSpPr>
        <p:spPr>
          <a:xfrm>
            <a:off x="5045320" y="1196404"/>
            <a:ext cx="4508391" cy="535531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8" name="사각형: 둥근 위쪽 모서리 27"/>
          <p:cNvSpPr/>
          <p:nvPr/>
        </p:nvSpPr>
        <p:spPr>
          <a:xfrm>
            <a:off x="355655" y="3723738"/>
            <a:ext cx="4508391" cy="535531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648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2258472" y="1256420"/>
            <a:ext cx="69046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00000" latinLnBrk="1">
              <a:spcAft>
                <a:spcPts val="300"/>
              </a:spcAft>
              <a:defRPr lang="ko-KR" altLang="en-US"/>
            </a:pPr>
            <a:r>
              <a:rPr lang="ko-KR" altLang="en-US" sz="2100" b="1" spc="-8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/>
              </a:rPr>
              <a:t>교실</a:t>
            </a:r>
            <a:endParaRPr lang="ko-KR" altLang="en-US" sz="2100" b="1" spc="-80">
              <a:solidFill>
                <a:schemeClr val="lt1"/>
              </a:solidFill>
              <a:latin typeface="맑은 고딕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948137" y="1256420"/>
            <a:ext cx="70275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00000" latinLnBrk="1">
              <a:spcAft>
                <a:spcPts val="300"/>
              </a:spcAft>
              <a:defRPr lang="ko-KR" altLang="en-US"/>
            </a:pPr>
            <a:r>
              <a:rPr lang="ko-KR" altLang="en-US" sz="2100" b="1" spc="-8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/>
              </a:rPr>
              <a:t>학교</a:t>
            </a:r>
            <a:endParaRPr lang="ko-KR" altLang="en-US" sz="2100" b="1" spc="-80">
              <a:solidFill>
                <a:schemeClr val="lt1"/>
              </a:solidFill>
              <a:latin typeface="맑은 고딕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128949" y="3783754"/>
            <a:ext cx="9618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00000" latinLnBrk="1">
              <a:spcAft>
                <a:spcPts val="300"/>
              </a:spcAft>
              <a:defRPr lang="ko-KR" altLang="en-US"/>
            </a:pPr>
            <a:r>
              <a:rPr lang="ko-KR" altLang="en-US" sz="2100" b="1" spc="-8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맑은 고딕"/>
              </a:rPr>
              <a:t>교육청</a:t>
            </a:r>
            <a:endParaRPr lang="ko-KR" altLang="en-US" sz="2100" b="1" spc="-80">
              <a:solidFill>
                <a:schemeClr val="lt1"/>
              </a:solidFill>
              <a:latin typeface="맑은 고딕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5045320" y="4617072"/>
            <a:ext cx="4508391" cy="535531"/>
            <a:chOff x="5045320" y="4498962"/>
            <a:chExt cx="4508391" cy="535531"/>
          </a:xfrm>
        </p:grpSpPr>
        <p:sp>
          <p:nvSpPr>
            <p:cNvPr id="33" name="사각형: 둥근 위쪽 모서리 32"/>
            <p:cNvSpPr/>
            <p:nvPr/>
          </p:nvSpPr>
          <p:spPr>
            <a:xfrm>
              <a:off x="5045320" y="4498962"/>
              <a:ext cx="4508391" cy="535531"/>
            </a:xfrm>
            <a:prstGeom prst="round2SameRect">
              <a:avLst>
                <a:gd name="adj1" fmla="val 14888"/>
                <a:gd name="adj2" fmla="val 0"/>
              </a:avLst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6818614" y="4558978"/>
              <a:ext cx="94997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00000" latinLnBrk="1">
                <a:spcAft>
                  <a:spcPts val="300"/>
                </a:spcAft>
                <a:defRPr lang="ko-KR" altLang="en-US"/>
              </a:pPr>
              <a:r>
                <a:rPr lang="ko-KR" altLang="en-US" sz="2100" b="1" spc="-8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lt1"/>
                  </a:solidFill>
                  <a:latin typeface="맑은 고딕"/>
                </a:rPr>
                <a:t>교육부</a:t>
              </a:r>
              <a:endParaRPr lang="ko-KR" altLang="en-US" sz="2100" b="1" spc="-80">
                <a:solidFill>
                  <a:schemeClr val="lt1"/>
                </a:solidFill>
                <a:latin typeface="맑은 고딕"/>
              </a:endParaRPr>
            </a:p>
          </p:txBody>
        </p:sp>
      </p:grpSp>
      <p:sp>
        <p:nvSpPr>
          <p:cNvPr id="35" name="직사각형 34"/>
          <p:cNvSpPr/>
          <p:nvPr/>
        </p:nvSpPr>
        <p:spPr>
          <a:xfrm>
            <a:off x="481698" y="1809954"/>
            <a:ext cx="2533917" cy="293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spcAft>
                <a:spcPts val="300"/>
              </a:spcAft>
              <a:defRPr lang="ko-KR" altLang="en-US"/>
            </a:pPr>
            <a:r>
              <a:rPr lang="ko-KR" altLang="en-US" sz="1400" b="1" spc="-10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</a:rPr>
              <a:t>꿈을 향해 스스로 성장하는 </a:t>
            </a:r>
            <a:r>
              <a:rPr lang="ko-KR" altLang="en-US" sz="1400" b="1" spc="-10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rgbClr val="255D8F"/>
                </a:solidFill>
                <a:latin typeface="맑은 고딕"/>
              </a:rPr>
              <a:t>학생</a:t>
            </a:r>
            <a:endParaRPr lang="ko-KR" altLang="en-US" sz="1400" b="1" spc="-100">
              <a:ln w="9525">
                <a:solidFill>
                  <a:schemeClr val="bg2">
                    <a:lumMod val="50000"/>
                    <a:alpha val="0"/>
                  </a:schemeClr>
                </a:solidFill>
              </a:ln>
              <a:solidFill>
                <a:srgbClr val="255D8F"/>
              </a:solidFill>
              <a:latin typeface="맑은 고딕"/>
              <a:ea typeface="맑은 고딕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81698" y="2062297"/>
            <a:ext cx="3362592" cy="297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spcAft>
                <a:spcPts val="300"/>
              </a:spcAft>
              <a:defRPr lang="ko-KR" altLang="en-US"/>
            </a:pPr>
            <a:r>
              <a:rPr lang="ko-KR" altLang="en-US" sz="1400" b="1" spc="-10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</a:rPr>
              <a:t>가르치는 전문성과 자율성을 존중받는 </a:t>
            </a:r>
            <a:r>
              <a:rPr lang="ko-KR" altLang="en-US" sz="1400" b="1" spc="-10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rgbClr val="255D8F"/>
                </a:solidFill>
                <a:latin typeface="맑은 고딕"/>
              </a:rPr>
              <a:t>교사</a:t>
            </a:r>
            <a:endParaRPr lang="ko-KR" altLang="en-US" sz="1400" b="1" spc="-100">
              <a:solidFill>
                <a:srgbClr val="255D8F"/>
              </a:solidFill>
              <a:latin typeface="맑은 고딕"/>
            </a:endParaRPr>
          </a:p>
        </p:txBody>
      </p:sp>
      <p:cxnSp>
        <p:nvCxnSpPr>
          <p:cNvPr id="45" name="직선 연결선 44"/>
          <p:cNvCxnSpPr/>
          <p:nvPr/>
        </p:nvCxnSpPr>
        <p:spPr>
          <a:xfrm>
            <a:off x="2607470" y="2495550"/>
            <a:ext cx="0" cy="92202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  <a:alpha val="5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407184" y="2886600"/>
            <a:ext cx="2322681" cy="483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자발적 학습 동기 유발</a:t>
            </a:r>
          </a:p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학생 맞춤형 수업 및 책임지도 강화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2628414" y="2886600"/>
            <a:ext cx="2025501" cy="483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전과목 성취평가 실시</a:t>
            </a:r>
          </a:p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과정적 처방을 통한 이수 지원</a:t>
            </a:r>
          </a:p>
        </p:txBody>
      </p:sp>
      <p:cxnSp>
        <p:nvCxnSpPr>
          <p:cNvPr id="61" name="직선 연결선 60"/>
          <p:cNvCxnSpPr/>
          <p:nvPr/>
        </p:nvCxnSpPr>
        <p:spPr>
          <a:xfrm>
            <a:off x="6585794" y="1855470"/>
            <a:ext cx="0" cy="135636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  <a:alpha val="5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직사각형 62"/>
          <p:cNvSpPr/>
          <p:nvPr/>
        </p:nvSpPr>
        <p:spPr>
          <a:xfrm>
            <a:off x="5068602" y="2199486"/>
            <a:ext cx="1614138" cy="1056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학생 수요를 적극 수용</a:t>
            </a:r>
            <a:r>
              <a:rPr lang="en-US" altLang="ko-KR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/>
            </a:r>
            <a:br>
              <a:rPr lang="en-US" altLang="ko-KR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</a:br>
            <a:r>
              <a:rPr lang="en-US" altLang="ko-KR" sz="105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(</a:t>
            </a:r>
            <a:r>
              <a:rPr lang="ko-KR" altLang="en-US" sz="105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수강신청 통한 수요조사</a:t>
            </a:r>
            <a:r>
              <a:rPr lang="en-US" altLang="ko-KR" sz="105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)</a:t>
            </a:r>
          </a:p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학교 간 공동개설 및</a:t>
            </a:r>
            <a:r>
              <a:rPr lang="en-US" altLang="ko-KR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/>
            </a:r>
            <a:br>
              <a:rPr lang="en-US" altLang="ko-KR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</a:b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학교 밖 학습경험 인정</a:t>
            </a:r>
          </a:p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학교 신설 과목 활성화</a:t>
            </a:r>
            <a:endParaRPr lang="en-US" altLang="ko-KR" sz="1200" b="0" spc="-150">
              <a:ln w="9525">
                <a:solidFill>
                  <a:schemeClr val="bg2">
                    <a:lumMod val="50000"/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/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8086235" y="1855470"/>
            <a:ext cx="0" cy="135636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  <a:alpha val="5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직사각형 64"/>
          <p:cNvSpPr/>
          <p:nvPr/>
        </p:nvSpPr>
        <p:spPr>
          <a:xfrm>
            <a:off x="8143267" y="2199486"/>
            <a:ext cx="987397" cy="713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집중이수제</a:t>
            </a:r>
          </a:p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무학년 수업</a:t>
            </a:r>
          </a:p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계절제 등</a:t>
            </a:r>
            <a:endParaRPr lang="en-US" altLang="ko-KR" sz="1050" b="0" spc="-150">
              <a:ln w="9525">
                <a:solidFill>
                  <a:schemeClr val="bg2">
                    <a:lumMod val="50000"/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5119402" y="3713486"/>
            <a:ext cx="4211288" cy="713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학생 중심 교육을 위한 주요 의사결정에 구성원 의견 민주적 반영</a:t>
            </a:r>
          </a:p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공동교육과정</a:t>
            </a:r>
            <a:r>
              <a:rPr lang="en-US" altLang="ko-KR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, </a:t>
            </a: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지역대학 협력 등 배움을 위한 지역 공동체 문화 형성</a:t>
            </a:r>
          </a:p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상호 비교</a:t>
            </a:r>
            <a:r>
              <a:rPr lang="en-US" altLang="ko-KR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‧</a:t>
            </a: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경쟁이 아닌 다양성 존중 및 협력과 통합의 문화 정착</a:t>
            </a:r>
          </a:p>
        </p:txBody>
      </p:sp>
      <p:cxnSp>
        <p:nvCxnSpPr>
          <p:cNvPr id="79" name="직선 연결선 78"/>
          <p:cNvCxnSpPr/>
          <p:nvPr/>
        </p:nvCxnSpPr>
        <p:spPr>
          <a:xfrm>
            <a:off x="2607470" y="4387850"/>
            <a:ext cx="0" cy="166370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  <a:alpha val="5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직사각형 79"/>
          <p:cNvSpPr/>
          <p:nvPr/>
        </p:nvSpPr>
        <p:spPr>
          <a:xfrm>
            <a:off x="407184" y="4750628"/>
            <a:ext cx="213712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유연한 교원 배치</a:t>
            </a:r>
            <a:r>
              <a:rPr lang="ko-KR" altLang="en-US" sz="900" b="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 </a:t>
            </a:r>
            <a:r>
              <a:rPr lang="en-US" altLang="ko-KR" sz="1050" b="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(</a:t>
            </a:r>
            <a:r>
              <a:rPr lang="ko-KR" altLang="en-US" sz="1050" b="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기준</a:t>
            </a:r>
            <a:r>
              <a:rPr lang="en-US" altLang="ko-KR" sz="1050" b="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, </a:t>
            </a:r>
            <a:r>
              <a:rPr lang="ko-KR" altLang="en-US" sz="1050" b="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시기 등</a:t>
            </a:r>
            <a:r>
              <a:rPr lang="en-US" altLang="ko-KR" sz="1050" b="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)</a:t>
            </a:r>
          </a:p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 dirty="0" err="1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교육지원청</a:t>
            </a:r>
            <a:r>
              <a:rPr lang="ko-KR" altLang="en-US" sz="1200" b="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 교과 순회교사 배치</a:t>
            </a:r>
          </a:p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기간제</a:t>
            </a:r>
            <a:r>
              <a:rPr lang="en-US" altLang="ko-KR" sz="1200" b="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‧</a:t>
            </a:r>
            <a:r>
              <a:rPr lang="ko-KR" altLang="en-US" sz="1200" b="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강사 지원</a:t>
            </a:r>
          </a:p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부전공 연수 활성화</a:t>
            </a:r>
          </a:p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교원의 행정업무 경감</a:t>
            </a:r>
            <a:endParaRPr lang="en-US" altLang="ko-KR" sz="1050" b="0" spc="-150" dirty="0">
              <a:ln w="9525">
                <a:solidFill>
                  <a:schemeClr val="bg2">
                    <a:lumMod val="50000"/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2628414" y="4750628"/>
            <a:ext cx="2025501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학점제형 학교 공간 조성 지원</a:t>
            </a:r>
          </a:p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학교 건축 기준 정비 및</a:t>
            </a:r>
            <a:r>
              <a:rPr lang="en-US" altLang="ko-KR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/>
            </a:r>
            <a:br>
              <a:rPr lang="en-US" altLang="ko-KR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</a:b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고교 학점제형 설립 기준 마련</a:t>
            </a:r>
          </a:p>
        </p:txBody>
      </p:sp>
      <p:grpSp>
        <p:nvGrpSpPr>
          <p:cNvPr id="94" name="그룹 93"/>
          <p:cNvGrpSpPr/>
          <p:nvPr/>
        </p:nvGrpSpPr>
        <p:grpSpPr>
          <a:xfrm>
            <a:off x="6594183" y="5261220"/>
            <a:ext cx="1424940" cy="1101480"/>
            <a:chOff x="6594183" y="2446020"/>
            <a:chExt cx="1424940" cy="1744980"/>
          </a:xfrm>
        </p:grpSpPr>
        <p:cxnSp>
          <p:nvCxnSpPr>
            <p:cNvPr id="95" name="직선 연결선 94"/>
            <p:cNvCxnSpPr/>
            <p:nvPr/>
          </p:nvCxnSpPr>
          <p:spPr>
            <a:xfrm>
              <a:off x="6594183" y="2446020"/>
              <a:ext cx="0" cy="1744980"/>
            </a:xfrm>
            <a:prstGeom prst="line">
              <a:avLst/>
            </a:prstGeom>
            <a:ln w="12700" cap="rnd">
              <a:solidFill>
                <a:schemeClr val="tx2">
                  <a:lumMod val="60000"/>
                  <a:lumOff val="40000"/>
                  <a:alpha val="58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연결선 95"/>
            <p:cNvCxnSpPr/>
            <p:nvPr/>
          </p:nvCxnSpPr>
          <p:spPr>
            <a:xfrm>
              <a:off x="8019123" y="2446020"/>
              <a:ext cx="0" cy="1744980"/>
            </a:xfrm>
            <a:prstGeom prst="line">
              <a:avLst/>
            </a:prstGeom>
            <a:ln w="12700" cap="rnd">
              <a:solidFill>
                <a:schemeClr val="tx2">
                  <a:lumMod val="60000"/>
                  <a:lumOff val="40000"/>
                  <a:alpha val="58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직사각형 96"/>
          <p:cNvSpPr/>
          <p:nvPr/>
        </p:nvSpPr>
        <p:spPr>
          <a:xfrm>
            <a:off x="5005102" y="5605236"/>
            <a:ext cx="1563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진로와 적성</a:t>
            </a:r>
            <a:r>
              <a:rPr lang="en-US" altLang="ko-KR" sz="120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,</a:t>
            </a:r>
            <a:br>
              <a:rPr lang="en-US" altLang="ko-KR" sz="120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</a:br>
            <a:r>
              <a:rPr lang="ko-KR" altLang="en-US" sz="120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학업수준에 따라 </a:t>
            </a:r>
            <a:r>
              <a:rPr lang="en-US" altLang="ko-KR" sz="120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/>
            </a:r>
            <a:br>
              <a:rPr lang="en-US" altLang="ko-KR" sz="120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</a:br>
            <a:r>
              <a:rPr lang="ko-KR" altLang="en-US" sz="120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선택 가능한 교육과정</a:t>
            </a:r>
            <a:endParaRPr lang="ko-KR" altLang="en-US" sz="1200" b="0" spc="-150" dirty="0">
              <a:ln w="9525">
                <a:solidFill>
                  <a:schemeClr val="bg2">
                    <a:lumMod val="50000"/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/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6541896" y="5605236"/>
            <a:ext cx="1492716" cy="500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2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전과목</a:t>
            </a:r>
            <a:r>
              <a:rPr lang="en-US" altLang="ko-KR" sz="1200" b="0" spc="-2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 </a:t>
            </a:r>
            <a:r>
              <a:rPr lang="ko-KR" altLang="en-US" sz="1200" b="0" spc="-2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성취평가제</a:t>
            </a:r>
          </a:p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20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과정중심 평가 활성화</a:t>
            </a:r>
            <a:endParaRPr lang="ko-KR" altLang="en-US" sz="1200" b="0" spc="-150" dirty="0">
              <a:ln w="9525">
                <a:solidFill>
                  <a:schemeClr val="bg2">
                    <a:lumMod val="50000"/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/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8122412" y="5605236"/>
            <a:ext cx="12939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졸업 이수학점 등</a:t>
            </a:r>
            <a:r>
              <a:rPr lang="en-US" altLang="ko-KR" sz="1200" b="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/>
            </a:r>
            <a:br>
              <a:rPr lang="en-US" altLang="ko-KR" sz="1200" b="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</a:br>
            <a:r>
              <a:rPr lang="ko-KR" altLang="en-US" sz="1200" b="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학점제 기반의</a:t>
            </a:r>
            <a:r>
              <a:rPr lang="en-US" altLang="ko-KR" sz="1200" b="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/>
            </a:r>
            <a:br>
              <a:rPr lang="en-US" altLang="ko-KR" sz="1200" b="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</a:br>
            <a:r>
              <a:rPr lang="ko-KR" altLang="en-US" sz="1200" b="0" spc="-150" dirty="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졸업 요건 제시</a:t>
            </a:r>
          </a:p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None/>
              <a:defRPr lang="ko-KR" altLang="en-US"/>
            </a:pPr>
            <a:endParaRPr lang="en-US" altLang="ko-KR" sz="1050" b="0" spc="-150" dirty="0">
              <a:ln w="9525">
                <a:solidFill>
                  <a:schemeClr val="bg2">
                    <a:lumMod val="50000"/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54821" y="2495550"/>
            <a:ext cx="2069304" cy="292388"/>
            <a:chOff x="454821" y="2495550"/>
            <a:chExt cx="2069304" cy="292388"/>
          </a:xfrm>
        </p:grpSpPr>
        <p:sp>
          <p:nvSpPr>
            <p:cNvPr id="101" name="모서리가 둥근 직사각형 179"/>
            <p:cNvSpPr/>
            <p:nvPr/>
          </p:nvSpPr>
          <p:spPr>
            <a:xfrm>
              <a:off x="454821" y="2500314"/>
              <a:ext cx="2069304" cy="266698"/>
            </a:xfrm>
            <a:prstGeom prst="roundRect">
              <a:avLst>
                <a:gd name="adj" fmla="val 10714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dist="38100" dir="5400000" algn="t" rotWithShape="0">
                <a:schemeClr val="tx2">
                  <a:lumMod val="60000"/>
                  <a:lumOff val="4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indent="-349250" algn="ctr">
                <a:tabLst>
                  <a:tab pos="360045" algn="l"/>
                </a:tabLst>
                <a:defRPr lang="ko-KR" altLang="en-US"/>
              </a:pPr>
              <a:endParaRPr lang="ko-KR" altLang="en-US" sz="12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/>
                <a:ea typeface="맑은 고딕"/>
                <a:cs typeface="+mj-cs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249204" y="2495550"/>
              <a:ext cx="492443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00000" latinLnBrk="1">
                <a:spcAft>
                  <a:spcPts val="300"/>
                </a:spcAft>
                <a:defRPr lang="ko-KR" altLang="en-US"/>
              </a:pPr>
              <a:r>
                <a:rPr lang="ko-KR" altLang="en-US" sz="1300" b="1" spc="-10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latin typeface="맑은 고딕"/>
                </a:rPr>
                <a:t>수업</a:t>
              </a:r>
              <a:endParaRPr lang="ko-KR" altLang="en-US" sz="1300" b="1" spc="-100">
                <a:latin typeface="맑은 고딕"/>
              </a:endParaRPr>
            </a:p>
          </p:txBody>
        </p:sp>
      </p:grpSp>
      <p:grpSp>
        <p:nvGrpSpPr>
          <p:cNvPr id="109" name="그룹 108"/>
          <p:cNvGrpSpPr/>
          <p:nvPr/>
        </p:nvGrpSpPr>
        <p:grpSpPr>
          <a:xfrm>
            <a:off x="2665079" y="2495550"/>
            <a:ext cx="2069304" cy="292388"/>
            <a:chOff x="454821" y="2495550"/>
            <a:chExt cx="2069304" cy="292388"/>
          </a:xfrm>
        </p:grpSpPr>
        <p:sp>
          <p:nvSpPr>
            <p:cNvPr id="110" name="모서리가 둥근 직사각형 179"/>
            <p:cNvSpPr/>
            <p:nvPr/>
          </p:nvSpPr>
          <p:spPr>
            <a:xfrm>
              <a:off x="454821" y="2500314"/>
              <a:ext cx="2069304" cy="266698"/>
            </a:xfrm>
            <a:prstGeom prst="roundRect">
              <a:avLst>
                <a:gd name="adj" fmla="val 982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dist="38100" dir="5400000" algn="t" rotWithShape="0">
                <a:schemeClr val="tx2">
                  <a:lumMod val="60000"/>
                  <a:lumOff val="4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indent="-349250" algn="ctr">
                <a:tabLst>
                  <a:tab pos="360045" algn="l"/>
                </a:tabLst>
                <a:defRPr lang="ko-KR" altLang="en-US"/>
              </a:pPr>
              <a:endParaRPr lang="ko-KR" altLang="en-US" sz="12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맑은 고딕"/>
                <a:ea typeface="맑은 고딕"/>
                <a:cs typeface="+mj-cs"/>
              </a:endParaRP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1249204" y="2495550"/>
              <a:ext cx="492443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00000" latinLnBrk="1">
                <a:spcAft>
                  <a:spcPts val="300"/>
                </a:spcAft>
                <a:defRPr lang="ko-KR" altLang="en-US"/>
              </a:pPr>
              <a:r>
                <a:rPr lang="ko-KR" altLang="en-US" sz="1300" b="1" spc="-10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latin typeface="맑은 고딕"/>
                </a:rPr>
                <a:t>평가</a:t>
              </a:r>
              <a:endParaRPr lang="ko-KR" altLang="en-US" sz="1300" b="1" spc="-100">
                <a:latin typeface="맑은 고딕"/>
              </a:endParaRPr>
            </a:p>
          </p:txBody>
        </p:sp>
      </p:grpSp>
      <p:grpSp>
        <p:nvGrpSpPr>
          <p:cNvPr id="124" name="그룹 123"/>
          <p:cNvGrpSpPr/>
          <p:nvPr/>
        </p:nvGrpSpPr>
        <p:grpSpPr>
          <a:xfrm>
            <a:off x="454821" y="4372278"/>
            <a:ext cx="2069304" cy="292388"/>
            <a:chOff x="454821" y="2495550"/>
            <a:chExt cx="2069304" cy="292388"/>
          </a:xfrm>
        </p:grpSpPr>
        <p:sp>
          <p:nvSpPr>
            <p:cNvPr id="125" name="모서리가 둥근 직사각형 179"/>
            <p:cNvSpPr/>
            <p:nvPr/>
          </p:nvSpPr>
          <p:spPr>
            <a:xfrm>
              <a:off x="454821" y="2500314"/>
              <a:ext cx="2069304" cy="266698"/>
            </a:xfrm>
            <a:prstGeom prst="roundRect">
              <a:avLst>
                <a:gd name="adj" fmla="val 10714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dist="38100" dir="5400000" algn="t" rotWithShape="0">
                <a:schemeClr val="tx2">
                  <a:lumMod val="60000"/>
                  <a:lumOff val="4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indent="-349250" algn="ctr">
                <a:tabLst>
                  <a:tab pos="360045" algn="l"/>
                </a:tabLst>
                <a:defRPr lang="ko-KR" altLang="en-US"/>
              </a:pPr>
              <a:endParaRPr lang="ko-KR" altLang="en-US" sz="12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맑은 고딕"/>
                <a:ea typeface="맑은 고딕"/>
                <a:cs typeface="+mj-cs"/>
              </a:endParaRPr>
            </a:p>
          </p:txBody>
        </p:sp>
        <p:sp>
          <p:nvSpPr>
            <p:cNvPr id="126" name="직사각형 125"/>
            <p:cNvSpPr/>
            <p:nvPr/>
          </p:nvSpPr>
          <p:spPr>
            <a:xfrm>
              <a:off x="1249204" y="2495550"/>
              <a:ext cx="492443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00000" latinLnBrk="1">
                <a:spcAft>
                  <a:spcPts val="300"/>
                </a:spcAft>
                <a:defRPr lang="ko-KR" altLang="en-US"/>
              </a:pPr>
              <a:r>
                <a:rPr lang="ko-KR" altLang="en-US" sz="1300" b="1" spc="-10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latin typeface="맑은 고딕"/>
                </a:rPr>
                <a:t>교원</a:t>
              </a:r>
              <a:endParaRPr lang="ko-KR" altLang="en-US" sz="1300" b="1" spc="-100" dirty="0">
                <a:latin typeface="맑은 고딕"/>
              </a:endParaRPr>
            </a:p>
          </p:txBody>
        </p:sp>
      </p:grpSp>
      <p:grpSp>
        <p:nvGrpSpPr>
          <p:cNvPr id="147" name="그룹 146"/>
          <p:cNvGrpSpPr/>
          <p:nvPr/>
        </p:nvGrpSpPr>
        <p:grpSpPr>
          <a:xfrm>
            <a:off x="6618625" y="1855161"/>
            <a:ext cx="1370445" cy="276999"/>
            <a:chOff x="454821" y="2495550"/>
            <a:chExt cx="1370445" cy="276999"/>
          </a:xfrm>
        </p:grpSpPr>
        <p:sp>
          <p:nvSpPr>
            <p:cNvPr id="148" name="모서리가 둥근 직사각형 179"/>
            <p:cNvSpPr/>
            <p:nvPr/>
          </p:nvSpPr>
          <p:spPr>
            <a:xfrm>
              <a:off x="454821" y="2500314"/>
              <a:ext cx="1370445" cy="266698"/>
            </a:xfrm>
            <a:prstGeom prst="roundRect">
              <a:avLst>
                <a:gd name="adj" fmla="val 982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dist="38100" dir="5400000" algn="t" rotWithShape="0">
                <a:schemeClr val="tx2">
                  <a:lumMod val="60000"/>
                  <a:lumOff val="4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indent="-349250" algn="ctr">
                <a:tabLst>
                  <a:tab pos="360045" algn="l"/>
                </a:tabLst>
                <a:defRPr lang="ko-KR" altLang="en-US"/>
              </a:pPr>
              <a:endParaRPr lang="ko-KR" altLang="en-US" sz="12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맑은 고딕"/>
                <a:ea typeface="맑은 고딕"/>
                <a:cs typeface="+mj-cs"/>
              </a:endParaRP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584760" y="2495550"/>
              <a:ext cx="10951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00000" latinLnBrk="1">
                <a:spcAft>
                  <a:spcPts val="300"/>
                </a:spcAft>
                <a:defRPr lang="ko-KR" altLang="en-US"/>
              </a:pPr>
              <a:r>
                <a:rPr lang="ko-KR" altLang="en-US" sz="1200" b="1" spc="-10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latin typeface="맑은 고딕"/>
                </a:rPr>
                <a:t>진로</a:t>
              </a:r>
              <a:r>
                <a:rPr lang="en-US" altLang="ko-KR" sz="1200" b="1" spc="-10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latin typeface="맑은 고딕"/>
                </a:rPr>
                <a:t>‧</a:t>
              </a:r>
              <a:r>
                <a:rPr lang="ko-KR" altLang="en-US" sz="1200" b="1" spc="-10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latin typeface="맑은 고딕"/>
                </a:rPr>
                <a:t>학습설계</a:t>
              </a:r>
              <a:endParaRPr lang="ko-KR" altLang="en-US" sz="1200" b="1" spc="-100" dirty="0">
                <a:latin typeface="맑은 고딕"/>
              </a:endParaRPr>
            </a:p>
          </p:txBody>
        </p:sp>
      </p:grpSp>
      <p:grpSp>
        <p:nvGrpSpPr>
          <p:cNvPr id="129" name="그룹 128"/>
          <p:cNvGrpSpPr/>
          <p:nvPr/>
        </p:nvGrpSpPr>
        <p:grpSpPr>
          <a:xfrm>
            <a:off x="2665079" y="4372278"/>
            <a:ext cx="2069304" cy="292388"/>
            <a:chOff x="454821" y="2495550"/>
            <a:chExt cx="2069304" cy="292388"/>
          </a:xfrm>
        </p:grpSpPr>
        <p:sp>
          <p:nvSpPr>
            <p:cNvPr id="130" name="모서리가 둥근 직사각형 179"/>
            <p:cNvSpPr/>
            <p:nvPr/>
          </p:nvSpPr>
          <p:spPr>
            <a:xfrm>
              <a:off x="454821" y="2500314"/>
              <a:ext cx="2069304" cy="266698"/>
            </a:xfrm>
            <a:prstGeom prst="roundRect">
              <a:avLst>
                <a:gd name="adj" fmla="val 982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dist="38100" dir="5400000" algn="t" rotWithShape="0">
                <a:schemeClr val="tx2">
                  <a:lumMod val="60000"/>
                  <a:lumOff val="4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indent="-349250" algn="ctr">
                <a:tabLst>
                  <a:tab pos="360045" algn="l"/>
                </a:tabLst>
                <a:defRPr lang="ko-KR" altLang="en-US"/>
              </a:pPr>
              <a:endParaRPr lang="ko-KR" altLang="en-US" sz="12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맑은 고딕"/>
                <a:ea typeface="맑은 고딕"/>
                <a:cs typeface="+mj-cs"/>
              </a:endParaRPr>
            </a:p>
          </p:txBody>
        </p:sp>
        <p:sp>
          <p:nvSpPr>
            <p:cNvPr id="131" name="직사각형 130"/>
            <p:cNvSpPr/>
            <p:nvPr/>
          </p:nvSpPr>
          <p:spPr>
            <a:xfrm>
              <a:off x="1249204" y="2495550"/>
              <a:ext cx="492443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00000" latinLnBrk="1">
                <a:spcAft>
                  <a:spcPts val="300"/>
                </a:spcAft>
                <a:defRPr lang="ko-KR" altLang="en-US"/>
              </a:pPr>
              <a:r>
                <a:rPr lang="ko-KR" altLang="en-US" sz="1300" b="1" spc="-10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latin typeface="맑은 고딕"/>
                </a:rPr>
                <a:t>시설</a:t>
              </a:r>
              <a:endParaRPr lang="ko-KR" altLang="en-US" sz="1300" b="1" spc="-100">
                <a:latin typeface="맑은 고딕"/>
              </a:endParaRPr>
            </a:p>
          </p:txBody>
        </p:sp>
      </p:grpSp>
      <p:grpSp>
        <p:nvGrpSpPr>
          <p:cNvPr id="139" name="그룹 138"/>
          <p:cNvGrpSpPr/>
          <p:nvPr/>
        </p:nvGrpSpPr>
        <p:grpSpPr>
          <a:xfrm>
            <a:off x="5116919" y="1855161"/>
            <a:ext cx="1370445" cy="276999"/>
            <a:chOff x="454821" y="2495550"/>
            <a:chExt cx="1370445" cy="276999"/>
          </a:xfrm>
        </p:grpSpPr>
        <p:sp>
          <p:nvSpPr>
            <p:cNvPr id="140" name="모서리가 둥근 직사각형 179"/>
            <p:cNvSpPr/>
            <p:nvPr/>
          </p:nvSpPr>
          <p:spPr>
            <a:xfrm>
              <a:off x="454821" y="2500314"/>
              <a:ext cx="1370445" cy="266698"/>
            </a:xfrm>
            <a:prstGeom prst="roundRect">
              <a:avLst>
                <a:gd name="adj" fmla="val 982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dist="38100" dir="5400000" algn="t" rotWithShape="0">
                <a:schemeClr val="tx2">
                  <a:lumMod val="60000"/>
                  <a:lumOff val="4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indent="-349250" algn="ctr">
                <a:tabLst>
                  <a:tab pos="360045" algn="l"/>
                </a:tabLst>
                <a:defRPr lang="ko-KR" altLang="en-US"/>
              </a:pPr>
              <a:endParaRPr lang="ko-KR" altLang="en-US" sz="12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맑은 고딕"/>
                <a:ea typeface="맑은 고딕"/>
                <a:cs typeface="+mj-cs"/>
              </a:endParaRPr>
            </a:p>
          </p:txBody>
        </p:sp>
        <p:sp>
          <p:nvSpPr>
            <p:cNvPr id="141" name="직사각형 140"/>
            <p:cNvSpPr/>
            <p:nvPr/>
          </p:nvSpPr>
          <p:spPr>
            <a:xfrm>
              <a:off x="695049" y="2495550"/>
              <a:ext cx="8899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00000" latinLnBrk="1">
                <a:spcAft>
                  <a:spcPts val="300"/>
                </a:spcAft>
                <a:defRPr lang="ko-KR" altLang="en-US"/>
              </a:pPr>
              <a:r>
                <a:rPr lang="ko-KR" altLang="en-US" sz="1200" b="1" spc="-10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latin typeface="맑은 고딕"/>
                </a:rPr>
                <a:t>과목선택권</a:t>
              </a:r>
              <a:endParaRPr lang="ko-KR" altLang="en-US" sz="1200" b="1" spc="-100" dirty="0">
                <a:latin typeface="맑은 고딕"/>
              </a:endParaRPr>
            </a:p>
          </p:txBody>
        </p:sp>
      </p:grpSp>
      <p:grpSp>
        <p:nvGrpSpPr>
          <p:cNvPr id="153" name="그룹 152"/>
          <p:cNvGrpSpPr/>
          <p:nvPr/>
        </p:nvGrpSpPr>
        <p:grpSpPr>
          <a:xfrm>
            <a:off x="8150006" y="1855161"/>
            <a:ext cx="1370445" cy="276999"/>
            <a:chOff x="454821" y="2495550"/>
            <a:chExt cx="1370445" cy="276999"/>
          </a:xfrm>
        </p:grpSpPr>
        <p:sp>
          <p:nvSpPr>
            <p:cNvPr id="154" name="모서리가 둥근 직사각형 179"/>
            <p:cNvSpPr/>
            <p:nvPr/>
          </p:nvSpPr>
          <p:spPr>
            <a:xfrm>
              <a:off x="454821" y="2500314"/>
              <a:ext cx="1370445" cy="266698"/>
            </a:xfrm>
            <a:prstGeom prst="roundRect">
              <a:avLst>
                <a:gd name="adj" fmla="val 982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dist="38100" dir="5400000" algn="t" rotWithShape="0">
                <a:schemeClr val="tx2">
                  <a:lumMod val="60000"/>
                  <a:lumOff val="4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indent="-349250" algn="ctr">
                <a:tabLst>
                  <a:tab pos="360045" algn="l"/>
                </a:tabLst>
                <a:defRPr lang="ko-KR" altLang="en-US"/>
              </a:pPr>
              <a:endParaRPr lang="ko-KR" altLang="en-US" sz="12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맑은 고딕"/>
                <a:ea typeface="맑은 고딕"/>
                <a:cs typeface="+mj-cs"/>
              </a:endParaRP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626120" y="2495550"/>
              <a:ext cx="102784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00000" latinLnBrk="1">
                <a:spcAft>
                  <a:spcPts val="300"/>
                </a:spcAft>
                <a:defRPr lang="ko-KR" altLang="en-US"/>
              </a:pPr>
              <a:r>
                <a:rPr lang="ko-KR" altLang="en-US" sz="1200" b="1" spc="-15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latin typeface="맑은 고딕"/>
                </a:rPr>
                <a:t>교육과정 운영</a:t>
              </a:r>
              <a:endParaRPr lang="ko-KR" altLang="en-US" sz="1200" b="1" spc="-150" dirty="0">
                <a:latin typeface="맑은 고딕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355655" y="1139911"/>
            <a:ext cx="949270" cy="633412"/>
            <a:chOff x="355655" y="1139911"/>
            <a:chExt cx="949270" cy="633412"/>
          </a:xfrm>
        </p:grpSpPr>
        <p:sp>
          <p:nvSpPr>
            <p:cNvPr id="6" name="사각형: 둥근 위쪽 모서리 5"/>
            <p:cNvSpPr/>
            <p:nvPr/>
          </p:nvSpPr>
          <p:spPr>
            <a:xfrm>
              <a:off x="355655" y="1194283"/>
              <a:ext cx="949270" cy="53765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2A6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pic>
          <p:nvPicPr>
            <p:cNvPr id="5" name="그래픽 4" descr="이사회실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501524" y="1139911"/>
              <a:ext cx="633412" cy="633412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/>
          </p:nvSpPr>
          <p:spPr>
            <a:xfrm>
              <a:off x="1134936" y="1194283"/>
              <a:ext cx="169989" cy="441627"/>
            </a:xfrm>
            <a:prstGeom prst="rect">
              <a:avLst/>
            </a:prstGeom>
            <a:solidFill>
              <a:srgbClr val="2A6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55655" y="3723738"/>
            <a:ext cx="949270" cy="537652"/>
            <a:chOff x="355655" y="3723738"/>
            <a:chExt cx="949270" cy="537652"/>
          </a:xfrm>
          <a:solidFill>
            <a:srgbClr val="87A4F5"/>
          </a:solidFill>
        </p:grpSpPr>
        <p:sp>
          <p:nvSpPr>
            <p:cNvPr id="175" name="사각형: 둥근 위쪽 모서리 174"/>
            <p:cNvSpPr/>
            <p:nvPr/>
          </p:nvSpPr>
          <p:spPr>
            <a:xfrm>
              <a:off x="355655" y="3723738"/>
              <a:ext cx="949270" cy="537652"/>
            </a:xfrm>
            <a:prstGeom prst="round2SameRect">
              <a:avLst>
                <a:gd name="adj1" fmla="val 16667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1134936" y="3723738"/>
              <a:ext cx="169989" cy="441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10857" y="3772814"/>
            <a:ext cx="644525" cy="458989"/>
            <a:chOff x="469900" y="3726186"/>
            <a:chExt cx="740098" cy="527050"/>
          </a:xfrm>
          <a:solidFill>
            <a:schemeClr val="bg1">
              <a:alpha val="87000"/>
            </a:schemeClr>
          </a:solidFill>
        </p:grpSpPr>
        <p:pic>
          <p:nvPicPr>
            <p:cNvPr id="11" name="그래픽 10" descr="건물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69900" y="3726186"/>
              <a:ext cx="527050" cy="527050"/>
            </a:xfrm>
            <a:prstGeom prst="rect">
              <a:avLst/>
            </a:prstGeom>
          </p:spPr>
        </p:pic>
        <p:pic>
          <p:nvPicPr>
            <p:cNvPr id="178" name="그래픽 177" descr="건물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811211" y="3844573"/>
              <a:ext cx="398787" cy="398785"/>
            </a:xfrm>
            <a:prstGeom prst="rect">
              <a:avLst/>
            </a:prstGeom>
          </p:spPr>
        </p:pic>
      </p:grpSp>
      <p:grpSp>
        <p:nvGrpSpPr>
          <p:cNvPr id="179" name="그룹 178"/>
          <p:cNvGrpSpPr/>
          <p:nvPr/>
        </p:nvGrpSpPr>
        <p:grpSpPr>
          <a:xfrm>
            <a:off x="5044939" y="4618392"/>
            <a:ext cx="949270" cy="537652"/>
            <a:chOff x="355655" y="3721357"/>
            <a:chExt cx="949270" cy="537652"/>
          </a:xfrm>
          <a:solidFill>
            <a:srgbClr val="FFCD2D"/>
          </a:solidFill>
        </p:grpSpPr>
        <p:sp>
          <p:nvSpPr>
            <p:cNvPr id="180" name="사각형: 둥근 위쪽 모서리 179"/>
            <p:cNvSpPr/>
            <p:nvPr/>
          </p:nvSpPr>
          <p:spPr>
            <a:xfrm>
              <a:off x="355655" y="3721357"/>
              <a:ext cx="949270" cy="537652"/>
            </a:xfrm>
            <a:prstGeom prst="round2SameRect">
              <a:avLst>
                <a:gd name="adj1" fmla="val 1312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1134936" y="3723738"/>
              <a:ext cx="169989" cy="441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pic>
        <p:nvPicPr>
          <p:cNvPr id="13" name="그래픽 12" descr="도시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181103" y="4566061"/>
            <a:ext cx="636290" cy="636290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5044939" y="1194283"/>
            <a:ext cx="949270" cy="537652"/>
            <a:chOff x="5044939" y="1194283"/>
            <a:chExt cx="949270" cy="537652"/>
          </a:xfrm>
          <a:solidFill>
            <a:srgbClr val="2DC8FF"/>
          </a:solidFill>
        </p:grpSpPr>
        <p:sp>
          <p:nvSpPr>
            <p:cNvPr id="183" name="사각형: 둥근 위쪽 모서리 182"/>
            <p:cNvSpPr/>
            <p:nvPr/>
          </p:nvSpPr>
          <p:spPr>
            <a:xfrm>
              <a:off x="5044939" y="1194283"/>
              <a:ext cx="949270" cy="537652"/>
            </a:xfrm>
            <a:prstGeom prst="round2SameRect">
              <a:avLst>
                <a:gd name="adj1" fmla="val 16667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5824220" y="1194283"/>
              <a:ext cx="169989" cy="441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pic>
        <p:nvPicPr>
          <p:cNvPr id="22" name="그래픽 21" descr="학교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195104" y="1133475"/>
            <a:ext cx="640228" cy="640228"/>
          </a:xfrm>
          <a:prstGeom prst="rect">
            <a:avLst/>
          </a:prstGeom>
        </p:spPr>
      </p:pic>
      <p:sp>
        <p:nvSpPr>
          <p:cNvPr id="188" name="직사각형 187"/>
          <p:cNvSpPr/>
          <p:nvPr/>
        </p:nvSpPr>
        <p:spPr>
          <a:xfrm>
            <a:off x="6913701" y="3370595"/>
            <a:ext cx="8467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spcAft>
                <a:spcPts val="300"/>
              </a:spcAft>
              <a:defRPr lang="ko-KR" altLang="en-US"/>
            </a:pPr>
            <a:r>
              <a:rPr lang="ko-KR" altLang="en-US" sz="1300" b="1" spc="-10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latin typeface="맑은 고딕"/>
              </a:rPr>
              <a:t>학교 문화</a:t>
            </a:r>
            <a:endParaRPr lang="en-US" altLang="ko-KR" sz="1300" b="1" spc="-100">
              <a:ln w="9525">
                <a:solidFill>
                  <a:schemeClr val="bg2">
                    <a:lumMod val="50000"/>
                    <a:alpha val="0"/>
                  </a:schemeClr>
                </a:solidFill>
              </a:ln>
              <a:latin typeface="맑은 고딕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6541896" y="2199486"/>
            <a:ext cx="1633781" cy="9323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진로 및 학업 설계 지도</a:t>
            </a:r>
          </a:p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교육과정 이수 지도</a:t>
            </a:r>
          </a:p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이수이력 및 학습 관리</a:t>
            </a:r>
          </a:p>
          <a:p>
            <a:pPr marL="95250" indent="-95250" defTabSz="900000" latinLnBrk="1"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/>
              <a:buChar char="§"/>
              <a:defRPr lang="ko-KR" altLang="en-US"/>
            </a:pPr>
            <a:r>
              <a:rPr lang="ko-KR" altLang="en-US" sz="1200" b="0" spc="-150">
                <a:ln w="9525"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</a:rPr>
              <a:t>담임 역할 변화</a:t>
            </a:r>
          </a:p>
        </p:txBody>
      </p:sp>
    </p:spTree>
    <p:extLst>
      <p:ext uri="{BB962C8B-B14F-4D97-AF65-F5344CB8AC3E}">
        <p14:creationId xmlns:p14="http://schemas.microsoft.com/office/powerpoint/2010/main" val="120218335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/>
          <p:cNvSpPr/>
          <p:nvPr/>
        </p:nvSpPr>
        <p:spPr>
          <a:xfrm>
            <a:off x="763844" y="1794423"/>
            <a:ext cx="7687733" cy="95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03530" algn="just" fontAlgn="base">
              <a:spcBef>
                <a:spcPts val="500"/>
              </a:spcBef>
              <a:buBlip>
                <a:blip r:embed="rId3"/>
              </a:buBlip>
            </a:pPr>
            <a:r>
              <a:rPr lang="ko-KR" altLang="en-US" sz="1600" b="1" kern="0" spc="-100" dirty="0">
                <a:ln>
                  <a:solidFill>
                    <a:srgbClr val="6488F2">
                      <a:alpha val="0"/>
                    </a:srgbClr>
                  </a:solidFill>
                </a:ln>
                <a:latin typeface="+mj-lt"/>
                <a:ea typeface="맑은 고딕" panose="020B0503020000020004" pitchFamily="50" charset="-127"/>
              </a:rPr>
              <a:t>현</a:t>
            </a:r>
            <a:r>
              <a:rPr lang="ko-KR" altLang="en-US" sz="1600" b="1" kern="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rgbClr val="000000"/>
                </a:solidFill>
                <a:latin typeface="+mj-lt"/>
                <a:ea typeface="맑은 고딕" panose="020B0503020000020004" pitchFamily="50" charset="-127"/>
              </a:rPr>
              <a:t>행 교육과정의 현장 안착</a:t>
            </a:r>
            <a:r>
              <a:rPr lang="ko-KR" altLang="en-US" sz="1600" kern="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rgbClr val="000000"/>
                </a:solidFill>
                <a:latin typeface="+mj-lt"/>
                <a:ea typeface="맑은 고딕" panose="020B0503020000020004" pitchFamily="50" charset="-127"/>
              </a:rPr>
              <a:t>을 통해</a:t>
            </a:r>
            <a:r>
              <a:rPr lang="ko-KR" altLang="en-US" sz="1600" b="1" kern="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rgbClr val="000000"/>
                </a:solidFill>
                <a:latin typeface="+mj-lt"/>
                <a:ea typeface="맑은 고딕" panose="020B0503020000020004" pitchFamily="50" charset="-127"/>
              </a:rPr>
              <a:t> 고교학점제의 도입 기반</a:t>
            </a:r>
            <a:r>
              <a:rPr lang="ko-KR" altLang="en-US" sz="1600" kern="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rgbClr val="000000"/>
                </a:solidFill>
                <a:latin typeface="+mj-lt"/>
                <a:ea typeface="맑은 고딕" panose="020B0503020000020004" pitchFamily="50" charset="-127"/>
              </a:rPr>
              <a:t>을 마련</a:t>
            </a:r>
            <a:endParaRPr lang="en-US" altLang="ko-KR" sz="1600" kern="0" spc="-100" dirty="0">
              <a:ln>
                <a:solidFill>
                  <a:srgbClr val="6488F2">
                    <a:alpha val="0"/>
                  </a:srgbClr>
                </a:solidFill>
              </a:ln>
              <a:solidFill>
                <a:srgbClr val="000000"/>
              </a:solidFill>
              <a:latin typeface="+mj-lt"/>
              <a:ea typeface="맑은 고딕" panose="020B0503020000020004" pitchFamily="50" charset="-127"/>
            </a:endParaRPr>
          </a:p>
          <a:p>
            <a:pPr indent="-303530" algn="just" fontAlgn="base">
              <a:spcBef>
                <a:spcPts val="500"/>
              </a:spcBef>
              <a:buBlip>
                <a:blip r:embed="rId3"/>
              </a:buBlip>
            </a:pPr>
            <a:r>
              <a:rPr lang="ko-KR" altLang="en-US" sz="1600" b="1" kern="0" spc="-100" dirty="0">
                <a:ln>
                  <a:solidFill>
                    <a:srgbClr val="6488F2">
                      <a:alpha val="0"/>
                    </a:srgbClr>
                  </a:solidFill>
                </a:ln>
                <a:latin typeface="+mj-lt"/>
                <a:ea typeface="맑은 고딕" panose="020B0503020000020004" pitchFamily="50" charset="-127"/>
              </a:rPr>
              <a:t>‘</a:t>
            </a:r>
            <a:r>
              <a:rPr lang="en-US" altLang="ko-KR" sz="1600" b="1" kern="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rgbClr val="000000"/>
                </a:solidFill>
                <a:latin typeface="+mj-lt"/>
                <a:ea typeface="맑은 고딕" panose="020B0503020000020004" pitchFamily="50" charset="-127"/>
              </a:rPr>
              <a:t>22</a:t>
            </a:r>
            <a:r>
              <a:rPr lang="ko-KR" altLang="en-US" sz="1600" b="1" kern="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rgbClr val="000000"/>
                </a:solidFill>
                <a:latin typeface="+mj-lt"/>
                <a:ea typeface="맑은 고딕" panose="020B0503020000020004" pitchFamily="50" charset="-127"/>
              </a:rPr>
              <a:t>년 </a:t>
            </a:r>
            <a:r>
              <a:rPr lang="ko-KR" altLang="en-US" sz="1600" b="1" kern="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rgbClr val="0070C0"/>
                </a:solidFill>
                <a:latin typeface="+mj-lt"/>
                <a:ea typeface="맑은 고딕" panose="020B0503020000020004" pitchFamily="50" charset="-127"/>
              </a:rPr>
              <a:t>전체 고등학교를 대상</a:t>
            </a:r>
            <a:r>
              <a:rPr lang="ko-KR" altLang="en-US" sz="1600" b="1" kern="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rgbClr val="000000"/>
                </a:solidFill>
                <a:latin typeface="+mj-lt"/>
                <a:ea typeface="맑은 고딕" panose="020B0503020000020004" pitchFamily="50" charset="-127"/>
              </a:rPr>
              <a:t>으로 제도 부분 도입</a:t>
            </a:r>
            <a:endParaRPr lang="en-US" altLang="ko-KR" sz="1400" b="1" kern="0" spc="-100" dirty="0">
              <a:ln>
                <a:solidFill>
                  <a:srgbClr val="6488F2">
                    <a:alpha val="0"/>
                  </a:srgbClr>
                </a:solidFill>
              </a:ln>
              <a:solidFill>
                <a:srgbClr val="000000"/>
              </a:solidFill>
              <a:latin typeface="+mj-lt"/>
              <a:ea typeface="맑은 고딕" panose="020B0503020000020004" pitchFamily="50" charset="-127"/>
            </a:endParaRPr>
          </a:p>
          <a:p>
            <a:pPr indent="-303530" algn="just" fontAlgn="base">
              <a:spcBef>
                <a:spcPts val="500"/>
              </a:spcBef>
              <a:buBlip>
                <a:blip r:embed="rId3"/>
              </a:buBlip>
            </a:pPr>
            <a:r>
              <a:rPr lang="ko-KR" altLang="en-US" sz="1600" b="1" kern="0" spc="-100" dirty="0">
                <a:ln>
                  <a:solidFill>
                    <a:srgbClr val="6488F2">
                      <a:alpha val="0"/>
                    </a:srgbClr>
                  </a:solidFill>
                </a:ln>
                <a:latin typeface="+mj-lt"/>
                <a:ea typeface="맑은 고딕" panose="020B0503020000020004" pitchFamily="50" charset="-127"/>
              </a:rPr>
              <a:t>’</a:t>
            </a:r>
            <a:r>
              <a:rPr lang="en-US" altLang="ko-KR" sz="1600" b="1" kern="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rgbClr val="000000"/>
                </a:solidFill>
                <a:latin typeface="+mj-lt"/>
                <a:ea typeface="맑은 고딕" panose="020B0503020000020004" pitchFamily="50" charset="-127"/>
              </a:rPr>
              <a:t>25</a:t>
            </a:r>
            <a:r>
              <a:rPr lang="ko-KR" altLang="en-US" sz="1600" b="1" kern="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rgbClr val="000000"/>
                </a:solidFill>
                <a:latin typeface="+mj-lt"/>
                <a:ea typeface="맑은 고딕" panose="020B0503020000020004" pitchFamily="50" charset="-127"/>
              </a:rPr>
              <a:t>년 </a:t>
            </a:r>
            <a:r>
              <a:rPr lang="ko-KR" altLang="en-US" sz="1600" b="1" kern="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rgbClr val="0070C0"/>
                </a:solidFill>
                <a:latin typeface="+mj-lt"/>
                <a:ea typeface="맑은 고딕" panose="020B0503020000020004" pitchFamily="50" charset="-127"/>
              </a:rPr>
              <a:t>전과목 성취평가제 적용으로 </a:t>
            </a:r>
            <a:r>
              <a:rPr lang="ko-KR" altLang="en-US" sz="1600" b="1" kern="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rgbClr val="000000"/>
                </a:solidFill>
                <a:latin typeface="+mj-lt"/>
                <a:ea typeface="맑은 고딕" panose="020B0503020000020004" pitchFamily="50" charset="-127"/>
              </a:rPr>
              <a:t>완성된 형태의 고교학점제 본격 시행</a:t>
            </a:r>
            <a:endParaRPr lang="ko-KR" altLang="en-US" sz="1200" kern="0" spc="-100" dirty="0">
              <a:ln>
                <a:solidFill>
                  <a:srgbClr val="6488F2">
                    <a:alpha val="0"/>
                  </a:srgbClr>
                </a:solidFill>
              </a:ln>
              <a:solidFill>
                <a:srgbClr val="000000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815FD250-1D73-4E9A-92EC-8BC4490BA419}"/>
              </a:ext>
            </a:extLst>
          </p:cNvPr>
          <p:cNvGrpSpPr/>
          <p:nvPr/>
        </p:nvGrpSpPr>
        <p:grpSpPr>
          <a:xfrm>
            <a:off x="366457" y="2856741"/>
            <a:ext cx="9173086" cy="3359117"/>
            <a:chOff x="366457" y="2972205"/>
            <a:chExt cx="9173086" cy="3359117"/>
          </a:xfrm>
        </p:grpSpPr>
        <p:pic>
          <p:nvPicPr>
            <p:cNvPr id="32" name="Picture 4" descr="C:\Users\Administrator\Desktop\34쪽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6457" y="2972205"/>
              <a:ext cx="9173086" cy="3103255"/>
            </a:xfrm>
            <a:prstGeom prst="rect">
              <a:avLst/>
            </a:prstGeom>
            <a:noFill/>
          </p:spPr>
        </p:pic>
        <p:sp>
          <p:nvSpPr>
            <p:cNvPr id="35" name="TextBox 34"/>
            <p:cNvSpPr txBox="1"/>
            <p:nvPr/>
          </p:nvSpPr>
          <p:spPr>
            <a:xfrm>
              <a:off x="601770" y="3326911"/>
              <a:ext cx="2632134" cy="980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 latinLnBrk="0">
                <a:lnSpc>
                  <a:spcPct val="110000"/>
                </a:lnSpc>
              </a:pPr>
              <a:r>
                <a:rPr lang="ko-KR" altLang="en-US" b="1" kern="0" spc="-9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00A4AB"/>
                  </a:solidFill>
                  <a:latin typeface="+mj-lt"/>
                  <a:ea typeface="맑은 고딕" panose="020B0503020000020004" pitchFamily="50" charset="-127"/>
                </a:rPr>
                <a:t>학점제 </a:t>
              </a:r>
              <a:endParaRPr lang="ko-KR" altLang="en-US" b="1" kern="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rgbClr val="00A4AB"/>
                </a:solidFill>
                <a:latin typeface="+mj-lt"/>
                <a:ea typeface="맑은 고딕" panose="020B0503020000020004" pitchFamily="50" charset="-127"/>
              </a:endParaRPr>
            </a:p>
            <a:p>
              <a:pPr algn="ctr" fontAlgn="base" latinLnBrk="0">
                <a:lnSpc>
                  <a:spcPct val="110000"/>
                </a:lnSpc>
              </a:pPr>
              <a:r>
                <a:rPr lang="ko-KR" altLang="en-US" b="1" kern="0" spc="-9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00A4AB"/>
                  </a:solidFill>
                  <a:latin typeface="+mj-lt"/>
                  <a:ea typeface="맑은 고딕" panose="020B0503020000020004" pitchFamily="50" charset="-127"/>
                </a:rPr>
                <a:t>도입 기반 마련</a:t>
              </a:r>
              <a:endParaRPr lang="ko-KR" altLang="en-US" b="1" kern="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rgbClr val="00A4AB"/>
                </a:solidFill>
                <a:latin typeface="+mj-lt"/>
                <a:ea typeface="맑은 고딕" panose="020B0503020000020004" pitchFamily="50" charset="-127"/>
              </a:endParaRPr>
            </a:p>
            <a:p>
              <a:pPr algn="ctr" fontAlgn="base" latinLnBrk="0">
                <a:lnSpc>
                  <a:spcPct val="110000"/>
                </a:lnSpc>
              </a:pPr>
              <a:r>
                <a:rPr lang="en-US" altLang="ko-KR" kern="0" spc="-13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00A4AB"/>
                  </a:solidFill>
                  <a:latin typeface="+mj-lt"/>
                  <a:ea typeface="맑은 고딕" panose="020B0503020000020004" pitchFamily="50" charset="-127"/>
                </a:rPr>
                <a:t>( </a:t>
              </a:r>
              <a:r>
                <a:rPr lang="ko-KR" altLang="en-US" kern="0" spc="-3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00A4AB"/>
                  </a:solidFill>
                  <a:latin typeface="+mj-lt"/>
                  <a:ea typeface="맑은 고딕" panose="020B0503020000020004" pitchFamily="50" charset="-127"/>
                </a:rPr>
                <a:t>’</a:t>
              </a:r>
              <a:r>
                <a:rPr lang="en-US" altLang="ko-KR" kern="0" spc="-13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00A4AB"/>
                  </a:solidFill>
                  <a:latin typeface="+mj-lt"/>
                  <a:ea typeface="맑은 고딕" panose="020B0503020000020004" pitchFamily="50" charset="-127"/>
                </a:rPr>
                <a:t>18~</a:t>
              </a:r>
              <a:r>
                <a:rPr lang="ko-KR" altLang="en-US" kern="0" spc="-3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00A4AB"/>
                  </a:solidFill>
                  <a:latin typeface="+mj-lt"/>
                  <a:ea typeface="맑은 고딕" panose="020B0503020000020004" pitchFamily="50" charset="-127"/>
                </a:rPr>
                <a:t>’</a:t>
              </a:r>
              <a:r>
                <a:rPr lang="en-US" altLang="ko-KR" kern="0" spc="-13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00A4AB"/>
                  </a:solidFill>
                  <a:latin typeface="+mj-lt"/>
                  <a:ea typeface="맑은 고딕" panose="020B0503020000020004" pitchFamily="50" charset="-127"/>
                </a:rPr>
                <a:t>21</a:t>
              </a:r>
              <a:r>
                <a:rPr lang="ko-KR" altLang="en-US" kern="0" spc="-13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00A4AB"/>
                  </a:solidFill>
                  <a:latin typeface="+mj-lt"/>
                  <a:ea typeface="맑은 고딕" panose="020B0503020000020004" pitchFamily="50" charset="-127"/>
                </a:rPr>
                <a:t>년 </a:t>
              </a:r>
              <a:r>
                <a:rPr lang="en-US" altLang="ko-KR" kern="0" spc="-13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00A4AB"/>
                  </a:solidFill>
                  <a:latin typeface="+mj-lt"/>
                  <a:ea typeface="맑은 고딕" panose="020B0503020000020004" pitchFamily="50" charset="-127"/>
                </a:rPr>
                <a:t>)</a:t>
              </a:r>
              <a:endParaRPr lang="ko-KR" altLang="en-US" kern="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rgbClr val="00A4AB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8677" y="4439351"/>
              <a:ext cx="2775650" cy="109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185420" algn="ctr" fontAlgn="base">
                <a:lnSpc>
                  <a:spcPct val="110000"/>
                </a:lnSpc>
              </a:pPr>
              <a:r>
                <a:rPr lang="ko-KR" altLang="en-US" sz="1200" kern="0" spc="-5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▶ </a:t>
              </a:r>
              <a:r>
                <a:rPr lang="en-US" altLang="ko-KR" sz="1200" b="1" kern="0" spc="-5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2015 </a:t>
              </a:r>
              <a:r>
                <a:rPr lang="ko-KR" altLang="en-US" sz="1200" b="1" kern="0" spc="-5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개정 교육과정 현장 안착</a:t>
              </a:r>
              <a:r>
                <a:rPr lang="en-US" altLang="ko-KR" sz="1200" b="1" kern="0" spc="-5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/>
              </a:r>
              <a:br>
                <a:rPr lang="en-US" altLang="ko-KR" sz="1200" b="1" kern="0" spc="-5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</a:br>
              <a:r>
                <a:rPr lang="ko-KR" altLang="en-US" sz="1200" kern="0" spc="-5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 ▶ </a:t>
              </a:r>
              <a:r>
                <a:rPr lang="en-US" altLang="ko-KR" sz="1200" b="1" kern="0" spc="-5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’19</a:t>
              </a:r>
              <a:r>
                <a:rPr lang="ko-KR" altLang="en-US" sz="1200" b="1" kern="0" spc="-5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년 고</a:t>
              </a:r>
              <a:r>
                <a:rPr lang="en-US" altLang="ko-KR" sz="1200" b="1" kern="0" spc="-5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1 </a:t>
              </a:r>
              <a:r>
                <a:rPr lang="ko-KR" altLang="en-US" sz="1200" b="1" kern="0" spc="-5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진로선택과목</a:t>
              </a:r>
              <a:endParaRPr lang="en-US" altLang="ko-KR" sz="1200" b="1" kern="0" spc="-5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endParaRPr>
            </a:p>
            <a:p>
              <a:pPr indent="-185420" algn="ctr" fontAlgn="base">
                <a:lnSpc>
                  <a:spcPct val="110000"/>
                </a:lnSpc>
              </a:pPr>
              <a:r>
                <a:rPr lang="ko-KR" altLang="en-US" sz="1200" b="1" kern="0" spc="-5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성취평가제</a:t>
              </a:r>
              <a:endParaRPr lang="en-US" altLang="ko-KR" sz="1200" b="1" kern="0" spc="-5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endParaRPr>
            </a:p>
            <a:p>
              <a:pPr indent="-185420" algn="ctr" fontAlgn="base">
                <a:lnSpc>
                  <a:spcPct val="110000"/>
                </a:lnSpc>
              </a:pPr>
              <a:r>
                <a:rPr lang="ko-KR" altLang="en-US" sz="1200" kern="0" spc="-5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 ▶</a:t>
              </a:r>
              <a:r>
                <a:rPr lang="en-US" altLang="ko-KR" sz="1200" kern="0" spc="-5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’20</a:t>
              </a:r>
              <a:r>
                <a:rPr lang="ko-KR" altLang="en-US" sz="1200" kern="0" spc="-5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년 </a:t>
              </a:r>
              <a:r>
                <a:rPr lang="ko-KR" altLang="en-US" sz="1200" kern="0" spc="-50" dirty="0" err="1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마이스터고</a:t>
              </a:r>
              <a:r>
                <a:rPr lang="ko-KR" altLang="en-US" sz="1200" kern="0" spc="-5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 학점제 </a:t>
              </a:r>
              <a:endParaRPr lang="en-US" altLang="ko-KR" sz="1200" kern="0" spc="-5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endParaRPr>
            </a:p>
            <a:p>
              <a:pPr indent="-185420" algn="ctr" fontAlgn="base">
                <a:lnSpc>
                  <a:spcPct val="110000"/>
                </a:lnSpc>
              </a:pPr>
              <a:r>
                <a:rPr lang="ko-KR" altLang="en-US" sz="1200" b="1" kern="0" spc="-5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우선 도입</a:t>
              </a:r>
              <a:endParaRPr lang="en-US" altLang="ko-KR" sz="1200" b="1" kern="0" spc="-5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85454" y="3326910"/>
              <a:ext cx="2632134" cy="980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 latinLnBrk="0">
                <a:lnSpc>
                  <a:spcPct val="110000"/>
                </a:lnSpc>
              </a:pPr>
              <a:r>
                <a:rPr lang="ko-KR" altLang="en-US" b="1" kern="0" spc="-9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664F9E"/>
                  </a:solidFill>
                  <a:latin typeface="+mj-lt"/>
                  <a:ea typeface="맑은 고딕" panose="020B0503020000020004" pitchFamily="50" charset="-127"/>
                </a:rPr>
                <a:t>학점제 </a:t>
              </a:r>
              <a:endParaRPr lang="ko-KR" altLang="en-US" b="1" kern="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rgbClr val="664F9E"/>
                </a:solidFill>
                <a:latin typeface="+mj-lt"/>
                <a:ea typeface="맑은 고딕" panose="020B0503020000020004" pitchFamily="50" charset="-127"/>
              </a:endParaRPr>
            </a:p>
            <a:p>
              <a:pPr algn="ctr" fontAlgn="base" latinLnBrk="0">
                <a:lnSpc>
                  <a:spcPct val="110000"/>
                </a:lnSpc>
              </a:pPr>
              <a:r>
                <a:rPr lang="ko-KR" altLang="en-US" b="1" kern="0" spc="-13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664F9E"/>
                  </a:solidFill>
                  <a:latin typeface="+mj-lt"/>
                  <a:ea typeface="맑은 고딕" panose="020B0503020000020004" pitchFamily="50" charset="-127"/>
                </a:rPr>
                <a:t>제도 부분  도입</a:t>
              </a:r>
              <a:endParaRPr lang="en-US" altLang="ko-KR" b="1" kern="0" spc="-13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rgbClr val="664F9E"/>
                </a:solidFill>
                <a:latin typeface="+mj-lt"/>
                <a:ea typeface="맑은 고딕" panose="020B0503020000020004" pitchFamily="50" charset="-127"/>
              </a:endParaRPr>
            </a:p>
            <a:p>
              <a:pPr algn="ctr" fontAlgn="base" latinLnBrk="0">
                <a:lnSpc>
                  <a:spcPct val="110000"/>
                </a:lnSpc>
              </a:pPr>
              <a:r>
                <a:rPr lang="ko-KR" altLang="en-US" kern="0" spc="-13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664F9E"/>
                  </a:solidFill>
                  <a:latin typeface="+mj-lt"/>
                  <a:ea typeface="맑은 고딕" panose="020B0503020000020004" pitchFamily="50" charset="-127"/>
                </a:rPr>
                <a:t> </a:t>
              </a:r>
              <a:r>
                <a:rPr lang="en-US" altLang="ko-KR" kern="0" spc="-13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664F9E"/>
                  </a:solidFill>
                  <a:latin typeface="+mj-lt"/>
                  <a:ea typeface="맑은 고딕" panose="020B0503020000020004" pitchFamily="50" charset="-127"/>
                </a:rPr>
                <a:t>( </a:t>
              </a:r>
              <a:r>
                <a:rPr lang="ko-KR" altLang="en-US" kern="0" spc="-13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664F9E"/>
                  </a:solidFill>
                  <a:latin typeface="+mj-lt"/>
                  <a:ea typeface="맑은 고딕" panose="020B0503020000020004" pitchFamily="50" charset="-127"/>
                </a:rPr>
                <a:t>’</a:t>
              </a:r>
              <a:r>
                <a:rPr lang="en-US" altLang="ko-KR" kern="0" spc="-13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664F9E"/>
                  </a:solidFill>
                  <a:latin typeface="+mj-lt"/>
                  <a:ea typeface="맑은 고딕" panose="020B0503020000020004" pitchFamily="50" charset="-127"/>
                </a:rPr>
                <a:t>22~</a:t>
              </a:r>
              <a:r>
                <a:rPr lang="ko-KR" altLang="en-US" kern="0" spc="-13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664F9E"/>
                  </a:solidFill>
                  <a:latin typeface="+mj-lt"/>
                  <a:ea typeface="맑은 고딕" panose="020B0503020000020004" pitchFamily="50" charset="-127"/>
                </a:rPr>
                <a:t>’</a:t>
              </a:r>
              <a:r>
                <a:rPr lang="en-US" altLang="ko-KR" kern="0" spc="-13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664F9E"/>
                  </a:solidFill>
                  <a:latin typeface="+mj-lt"/>
                  <a:ea typeface="맑은 고딕" panose="020B0503020000020004" pitchFamily="50" charset="-127"/>
                </a:rPr>
                <a:t>24</a:t>
              </a:r>
              <a:r>
                <a:rPr lang="ko-KR" altLang="en-US" kern="0" spc="-13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664F9E"/>
                  </a:solidFill>
                  <a:latin typeface="+mj-lt"/>
                  <a:ea typeface="맑은 고딕" panose="020B0503020000020004" pitchFamily="50" charset="-127"/>
                </a:rPr>
                <a:t>년 </a:t>
              </a:r>
              <a:r>
                <a:rPr lang="en-US" altLang="ko-KR" b="1" kern="0" spc="-13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664F9E"/>
                  </a:solidFill>
                  <a:latin typeface="+mj-lt"/>
                  <a:ea typeface="맑은 고딕" panose="020B0503020000020004" pitchFamily="50" charset="-127"/>
                </a:rPr>
                <a:t>)</a:t>
              </a:r>
              <a:endParaRPr lang="ko-KR" altLang="en-US" b="1" kern="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rgbClr val="664F9E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92588" y="4431709"/>
              <a:ext cx="2877065" cy="761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 latinLnBrk="0">
                <a:lnSpc>
                  <a:spcPct val="110000"/>
                </a:lnSpc>
              </a:pPr>
              <a:r>
                <a:rPr lang="ko-KR" altLang="en-US" sz="1200" kern="0" spc="-10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▶</a:t>
              </a:r>
              <a:r>
                <a:rPr lang="ko-KR" altLang="en-US" sz="1200" kern="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 </a:t>
              </a:r>
              <a:r>
                <a:rPr lang="en-US" altLang="ko-KR" sz="1200" b="1" kern="0" spc="-4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2015 </a:t>
              </a:r>
              <a:r>
                <a:rPr lang="ko-KR" altLang="en-US" sz="1200" b="1" kern="0" spc="-4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교육과정 일부 개정</a:t>
              </a:r>
              <a:endParaRPr lang="en-US" altLang="ko-KR" sz="1200" b="1" kern="0" spc="-4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endParaRPr>
            </a:p>
            <a:p>
              <a:pPr algn="ctr" fontAlgn="base">
                <a:lnSpc>
                  <a:spcPct val="110000"/>
                </a:lnSpc>
                <a:spcBef>
                  <a:spcPts val="300"/>
                </a:spcBef>
              </a:pPr>
              <a:r>
                <a:rPr lang="en-US" altLang="ko-KR" sz="1200" kern="0" spc="1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※ </a:t>
              </a:r>
              <a:r>
                <a:rPr lang="ko-KR" altLang="en-US" sz="1200" kern="0" spc="1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 </a:t>
              </a:r>
              <a:r>
                <a:rPr lang="en-US" altLang="ko-KR" sz="1200" kern="0" spc="1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(’20)</a:t>
              </a:r>
              <a:r>
                <a:rPr lang="ko-KR" altLang="en-US" sz="1200" kern="0" spc="1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일부 개정 고시    </a:t>
              </a:r>
              <a:endParaRPr lang="en-US" altLang="ko-KR" sz="1200" kern="0" spc="1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endParaRPr>
            </a:p>
            <a:p>
              <a:pPr algn="ctr" fontAlgn="base">
                <a:lnSpc>
                  <a:spcPct val="110000"/>
                </a:lnSpc>
                <a:spcBef>
                  <a:spcPts val="300"/>
                </a:spcBef>
              </a:pPr>
              <a:r>
                <a:rPr lang="ko-KR" altLang="en-US" sz="1200" kern="0" spc="1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→ </a:t>
              </a:r>
              <a:r>
                <a:rPr lang="en-US" altLang="ko-KR" sz="1200" kern="0" spc="1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(’22) </a:t>
              </a:r>
              <a:r>
                <a:rPr lang="ko-KR" altLang="en-US" sz="1200" kern="0" spc="1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고</a:t>
              </a:r>
              <a:r>
                <a:rPr lang="en-US" altLang="ko-KR" sz="1200" kern="0" spc="1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1 </a:t>
              </a:r>
              <a:r>
                <a:rPr lang="ko-KR" altLang="en-US" sz="1200" kern="0" spc="1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lt"/>
                  <a:ea typeface="맑은 고딕" panose="020B0503020000020004" pitchFamily="50" charset="-127"/>
                </a:rPr>
                <a:t>적용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33680" y="3326911"/>
              <a:ext cx="2632134" cy="980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 latinLnBrk="0">
                <a:lnSpc>
                  <a:spcPct val="110000"/>
                </a:lnSpc>
              </a:pPr>
              <a:r>
                <a:rPr lang="ko-KR" altLang="en-US" b="1" kern="0" spc="-9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004EA2"/>
                  </a:solidFill>
                  <a:latin typeface="+mj-lt"/>
                  <a:ea typeface="맑은 고딕" panose="020B0503020000020004" pitchFamily="50" charset="-127"/>
                </a:rPr>
                <a:t>학점제 </a:t>
              </a:r>
              <a:endParaRPr lang="ko-KR" altLang="en-US" b="1" kern="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rgbClr val="004EA2"/>
                </a:solidFill>
                <a:latin typeface="+mj-lt"/>
                <a:ea typeface="맑은 고딕" panose="020B0503020000020004" pitchFamily="50" charset="-127"/>
              </a:endParaRPr>
            </a:p>
            <a:p>
              <a:pPr algn="ctr" fontAlgn="base">
                <a:lnSpc>
                  <a:spcPct val="110000"/>
                </a:lnSpc>
              </a:pPr>
              <a:r>
                <a:rPr lang="ko-KR" altLang="en-US" b="1" kern="0" spc="-13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004EA2"/>
                  </a:solidFill>
                  <a:latin typeface="+mj-lt"/>
                  <a:ea typeface="맑은 고딕" panose="020B0503020000020004" pitchFamily="50" charset="-127"/>
                </a:rPr>
                <a:t>본격 시행</a:t>
              </a:r>
              <a:endParaRPr lang="en-US" altLang="ko-KR" kern="0" spc="-13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rgbClr val="004EA2"/>
                </a:solidFill>
                <a:latin typeface="+mj-lt"/>
                <a:ea typeface="맑은 고딕" panose="020B0503020000020004" pitchFamily="50" charset="-127"/>
              </a:endParaRPr>
            </a:p>
            <a:p>
              <a:pPr algn="ctr" fontAlgn="base">
                <a:lnSpc>
                  <a:spcPct val="110000"/>
                </a:lnSpc>
              </a:pPr>
              <a:r>
                <a:rPr lang="en-US" altLang="ko-KR" kern="0" spc="-13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004EA2"/>
                  </a:solidFill>
                  <a:latin typeface="+mj-lt"/>
                  <a:ea typeface="맑은 고딕" panose="020B0503020000020004" pitchFamily="50" charset="-127"/>
                </a:rPr>
                <a:t>( </a:t>
              </a:r>
              <a:r>
                <a:rPr lang="ko-KR" altLang="en-US" kern="0" spc="-13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004EA2"/>
                  </a:solidFill>
                  <a:latin typeface="+mj-lt"/>
                  <a:ea typeface="맑은 고딕" panose="020B0503020000020004" pitchFamily="50" charset="-127"/>
                </a:rPr>
                <a:t>’</a:t>
              </a:r>
              <a:r>
                <a:rPr lang="en-US" altLang="ko-KR" kern="0" spc="-13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004EA2"/>
                  </a:solidFill>
                  <a:latin typeface="+mj-lt"/>
                  <a:ea typeface="맑은 고딕" panose="020B0503020000020004" pitchFamily="50" charset="-127"/>
                </a:rPr>
                <a:t>25</a:t>
              </a:r>
              <a:r>
                <a:rPr lang="ko-KR" altLang="en-US" kern="0" spc="-13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004EA2"/>
                  </a:solidFill>
                  <a:latin typeface="+mj-lt"/>
                  <a:ea typeface="맑은 고딕" panose="020B0503020000020004" pitchFamily="50" charset="-127"/>
                </a:rPr>
                <a:t>년</a:t>
              </a:r>
              <a:r>
                <a:rPr lang="en-US" altLang="ko-KR" kern="0" spc="-13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rgbClr val="004EA2"/>
                  </a:solidFill>
                  <a:latin typeface="+mj-lt"/>
                  <a:ea typeface="맑은 고딕" panose="020B0503020000020004" pitchFamily="50" charset="-127"/>
                </a:rPr>
                <a:t>~ )</a:t>
              </a:r>
              <a:endParaRPr lang="ko-KR" altLang="en-US" kern="0" spc="-13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rgbClr val="004EA2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723903" y="4441792"/>
              <a:ext cx="2617379" cy="1633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10000"/>
                </a:lnSpc>
                <a:spcBef>
                  <a:spcPts val="300"/>
                </a:spcBef>
              </a:pPr>
              <a:r>
                <a:rPr lang="ko-KR" altLang="en-US" sz="1200" kern="0" spc="-10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▶</a:t>
              </a:r>
              <a:r>
                <a:rPr lang="ko-KR" altLang="en-US" sz="1200" b="1" kern="0" spc="-4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차기 교육과정 개정 </a:t>
              </a:r>
              <a:r>
                <a:rPr lang="ko-KR" altLang="en-US" sz="1200" kern="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ko-KR" altLang="en-US" sz="1200" kern="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z="1200" kern="0" spc="1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※</a:t>
              </a:r>
              <a:r>
                <a:rPr lang="ko-KR" altLang="en-US" sz="1200" kern="0" spc="1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200" kern="0" spc="1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(’22)</a:t>
              </a:r>
              <a:r>
                <a:rPr lang="ko-KR" altLang="en-US" sz="1200" kern="0" spc="1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개정 고시    </a:t>
              </a:r>
              <a:endParaRPr lang="en-US" altLang="ko-KR" sz="1200" kern="0" spc="1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fontAlgn="base">
                <a:lnSpc>
                  <a:spcPct val="110000"/>
                </a:lnSpc>
                <a:spcBef>
                  <a:spcPts val="300"/>
                </a:spcBef>
              </a:pPr>
              <a:r>
                <a:rPr lang="ko-KR" altLang="en-US" sz="1200" kern="0" spc="1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→ </a:t>
              </a:r>
              <a:r>
                <a:rPr lang="en-US" altLang="ko-KR" sz="1200" kern="0" spc="1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(’25)</a:t>
              </a:r>
              <a:r>
                <a:rPr lang="ko-KR" altLang="en-US" sz="1200" kern="0" spc="1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r>
                <a:rPr lang="en-US" altLang="ko-KR" sz="1200" kern="0" spc="1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 </a:t>
              </a:r>
              <a:r>
                <a:rPr lang="ko-KR" altLang="en-US" sz="1200" kern="0" spc="1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적용</a:t>
              </a:r>
              <a:endParaRPr lang="en-US" altLang="ko-KR" sz="1200" kern="0" spc="1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indent="-185420" algn="ctr" fontAlgn="base">
                <a:lnSpc>
                  <a:spcPct val="110000"/>
                </a:lnSpc>
              </a:pPr>
              <a:r>
                <a:rPr lang="ko-KR" altLang="en-US" sz="1200" kern="0" spc="-10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▶</a:t>
              </a:r>
              <a:r>
                <a:rPr lang="ko-KR" altLang="en-US" sz="1200" kern="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200" b="1" kern="0" spc="-4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’25</a:t>
              </a:r>
              <a:r>
                <a:rPr lang="ko-KR" altLang="en-US" sz="1200" b="1" kern="0" spc="-4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 전 과목</a:t>
              </a:r>
              <a:endParaRPr lang="en-US" altLang="ko-KR" sz="1200" b="1" kern="0" spc="-4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indent="-185420" algn="ctr" fontAlgn="base">
                <a:lnSpc>
                  <a:spcPct val="110000"/>
                </a:lnSpc>
              </a:pPr>
              <a:r>
                <a:rPr lang="ko-KR" altLang="en-US" sz="1200" b="1" kern="0" spc="-4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성취평가제 </a:t>
              </a:r>
              <a:endParaRPr lang="en-US" altLang="ko-KR" sz="1200" b="1" kern="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fontAlgn="base">
                <a:spcBef>
                  <a:spcPts val="300"/>
                </a:spcBef>
              </a:pPr>
              <a:endParaRPr lang="ko-KR" altLang="en-US" sz="1400" kern="0" spc="1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indent="-185420" algn="ctr" fontAlgn="base">
                <a:lnSpc>
                  <a:spcPct val="120000"/>
                </a:lnSpc>
              </a:pPr>
              <a:endParaRPr lang="en-US" altLang="ko-KR" sz="1400" kern="0" spc="1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모서리가 둥근 사각형 설명선 44"/>
            <p:cNvSpPr/>
            <p:nvPr/>
          </p:nvSpPr>
          <p:spPr>
            <a:xfrm>
              <a:off x="479075" y="6035043"/>
              <a:ext cx="2854854" cy="296279"/>
            </a:xfrm>
            <a:prstGeom prst="wedgeRoundRectCallout">
              <a:avLst>
                <a:gd name="adj1" fmla="val -21310"/>
                <a:gd name="adj2" fmla="val -49765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indent="-185420" algn="ctr" fontAlgn="base">
                <a:lnSpc>
                  <a:spcPct val="110000"/>
                </a:lnSpc>
              </a:pPr>
              <a:r>
                <a:rPr lang="en-US" altLang="ko-KR" sz="120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※ </a:t>
              </a:r>
              <a:r>
                <a:rPr lang="en-US" altLang="ko-KR" sz="1200" kern="0" spc="-5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맑은 고딕" panose="020B0503020000020004" pitchFamily="50" charset="-127"/>
                </a:rPr>
                <a:t>’20</a:t>
              </a:r>
              <a:r>
                <a:rPr lang="ko-KR" altLang="en-US" sz="1200" kern="0" spc="-5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맑은 고딕" panose="020B0503020000020004" pitchFamily="50" charset="-127"/>
                </a:rPr>
                <a:t>년 고교학점제</a:t>
              </a:r>
              <a:r>
                <a:rPr lang="en-US" altLang="ko-KR" sz="1200" kern="0" spc="-5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맑은 고딕" panose="020B0503020000020004" pitchFamily="50" charset="-127"/>
                </a:rPr>
                <a:t/>
              </a:r>
              <a:br>
                <a:rPr lang="en-US" altLang="ko-KR" sz="1200" kern="0" spc="-5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맑은 고딕" panose="020B0503020000020004" pitchFamily="50" charset="-127"/>
                </a:rPr>
              </a:br>
              <a:r>
                <a:rPr lang="ko-KR" altLang="en-US" sz="1200" kern="0" spc="-50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맑은 고딕" panose="020B0503020000020004" pitchFamily="50" charset="-127"/>
                </a:rPr>
                <a:t>종합 추진 계획 마련</a:t>
              </a:r>
              <a:endParaRPr lang="en-US" altLang="ko-KR" sz="1200" kern="0" spc="-5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</p:grp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F3DD96B0-6FD8-4467-A014-45BA9A74EE24}"/>
              </a:ext>
            </a:extLst>
          </p:cNvPr>
          <p:cNvSpPr/>
          <p:nvPr/>
        </p:nvSpPr>
        <p:spPr>
          <a:xfrm>
            <a:off x="826168" y="276169"/>
            <a:ext cx="453201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 latinLnBrk="1">
              <a:lnSpc>
                <a:spcPct val="90000"/>
              </a:lnSpc>
              <a:spcBef>
                <a:spcPct val="0"/>
              </a:spcBef>
            </a:pPr>
            <a:r>
              <a:rPr lang="ko-KR" altLang="en-US" sz="3000" spc="-15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고교학점제 도입 기반 마련</a:t>
            </a:r>
            <a:endParaRPr lang="ko-KR" altLang="en-US" sz="3000" spc="-150" dirty="0">
              <a:ln>
                <a:solidFill>
                  <a:srgbClr val="6488F2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j-cs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2B4004C9-0793-4FC7-8D7A-BA0F8070E290}"/>
              </a:ext>
            </a:extLst>
          </p:cNvPr>
          <p:cNvGrpSpPr/>
          <p:nvPr/>
        </p:nvGrpSpPr>
        <p:grpSpPr>
          <a:xfrm>
            <a:off x="556282" y="1155011"/>
            <a:ext cx="7681913" cy="528637"/>
            <a:chOff x="556282" y="1155011"/>
            <a:chExt cx="7681913" cy="528637"/>
          </a:xfrm>
        </p:grpSpPr>
        <p:pic>
          <p:nvPicPr>
            <p:cNvPr id="20" name="Picture 1" descr="C:\Users\Administrator\Desktop\파란띠.png">
              <a:extLst>
                <a:ext uri="{FF2B5EF4-FFF2-40B4-BE49-F238E27FC236}">
                  <a16:creationId xmlns:a16="http://schemas.microsoft.com/office/drawing/2014/main" id="{B10C0722-B96D-448F-A02D-C80D439FA2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556282" y="1155011"/>
              <a:ext cx="7681913" cy="528637"/>
            </a:xfrm>
            <a:prstGeom prst="rect">
              <a:avLst/>
            </a:prstGeom>
            <a:noFill/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A9B612-C945-40FE-A8A6-83A26905270F}"/>
                </a:ext>
              </a:extLst>
            </p:cNvPr>
            <p:cNvSpPr txBox="1"/>
            <p:nvPr/>
          </p:nvSpPr>
          <p:spPr>
            <a:xfrm>
              <a:off x="1005065" y="1212505"/>
              <a:ext cx="69581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b="1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</a:rPr>
                <a:t>고교학점제 도입 일정</a:t>
              </a:r>
              <a:r>
                <a:rPr lang="en-US" altLang="ko-KR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</a:rPr>
                <a:t>(‘</a:t>
              </a:r>
              <a:r>
                <a:rPr lang="ko-KR" altLang="en-US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</a:rPr>
                <a:t>고교교육 혁신방향‘ 발표 내용</a:t>
              </a:r>
              <a:r>
                <a:rPr lang="en-US" altLang="ko-KR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</a:rPr>
                <a:t>, ’18.8.17.)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157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38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385" y="1741142"/>
            <a:ext cx="8083760" cy="49124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04191" y="3056422"/>
            <a:ext cx="2357561" cy="48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sz="2000" b="1" kern="100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연구학교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7872" y="3790204"/>
            <a:ext cx="2427830" cy="95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3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학점제 도입에 필요한</a:t>
            </a:r>
          </a:p>
          <a:p>
            <a:pPr algn="ctr">
              <a:lnSpc>
                <a:spcPct val="110000"/>
              </a:lnSpc>
            </a:pPr>
            <a:r>
              <a:rPr lang="ko-KR" altLang="en-US" sz="13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제도 개선 사항 발굴 및</a:t>
            </a:r>
          </a:p>
          <a:p>
            <a:pPr algn="ctr">
              <a:lnSpc>
                <a:spcPct val="110000"/>
              </a:lnSpc>
            </a:pPr>
            <a:r>
              <a:rPr lang="ko-KR" altLang="en-US" sz="13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인프라 소요 파악</a:t>
            </a:r>
            <a:r>
              <a:rPr lang="en-US" altLang="ko-KR" sz="13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algn="ctr">
              <a:lnSpc>
                <a:spcPct val="110000"/>
              </a:lnSpc>
            </a:pPr>
            <a:r>
              <a:rPr lang="ko-KR" altLang="en-US" sz="13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</a:t>
            </a:r>
            <a:r>
              <a:rPr lang="en-US" altLang="ko-KR" sz="13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300" b="1" kern="1000" spc="-150" dirty="0" err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사립별</a:t>
            </a:r>
            <a:r>
              <a:rPr lang="en-US" altLang="ko-KR" sz="13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지역별 운영 모델 도출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4191" y="5134680"/>
            <a:ext cx="2357452" cy="1077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3A9C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▣ </a:t>
            </a:r>
            <a:r>
              <a:rPr lang="ko-KR" altLang="en-US" sz="1400" b="1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3A9C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연구학교 현황</a:t>
            </a:r>
            <a:endParaRPr lang="en-US" altLang="ko-KR" sz="1400" b="1" spc="-7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rgbClr val="3A9C8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    (1</a:t>
            </a:r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차</a:t>
            </a:r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) 18~’20  </a:t>
            </a:r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연구학교  </a:t>
            </a:r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54</a:t>
            </a:r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개교     </a:t>
            </a:r>
            <a:endParaRPr lang="en-US" altLang="ko-KR" sz="1050" spc="-7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(</a:t>
            </a:r>
            <a:r>
              <a:rPr lang="ko-KR" altLang="en-US" sz="1050" spc="-70" dirty="0" err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일반고</a:t>
            </a:r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31, </a:t>
            </a:r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직업계고 </a:t>
            </a:r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23) </a:t>
            </a:r>
          </a:p>
          <a:p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    (2</a:t>
            </a:r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차</a:t>
            </a:r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)  ’19~’21 </a:t>
            </a:r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연구학교 </a:t>
            </a:r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102</a:t>
            </a:r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개교 </a:t>
            </a:r>
            <a:endParaRPr lang="en-US" altLang="ko-KR" sz="1050" spc="-7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(</a:t>
            </a:r>
            <a:r>
              <a:rPr lang="ko-KR" altLang="en-US" sz="1050" spc="-70" dirty="0" err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일반고</a:t>
            </a:r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64, </a:t>
            </a:r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직업계고 </a:t>
            </a:r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38)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4537" y="3056421"/>
            <a:ext cx="1683019" cy="48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sz="2000" b="1" kern="100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선도학교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89896" y="3790203"/>
            <a:ext cx="2484233" cy="95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3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고교학점제 관련</a:t>
            </a:r>
            <a:endParaRPr lang="en-US" altLang="ko-KR" sz="1300" b="1" kern="1000" spc="-15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13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</a:t>
            </a:r>
            <a:r>
              <a:rPr lang="en-US" altLang="ko-KR" sz="13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3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 자율 특색 사업과 연계하여</a:t>
            </a:r>
            <a:endParaRPr lang="en-US" altLang="ko-KR" sz="1300" b="1" kern="1000" spc="-15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13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교육과정 다양화</a:t>
            </a:r>
            <a:r>
              <a:rPr lang="en-US" altLang="ko-KR" sz="13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3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endParaRPr lang="en-US" altLang="ko-KR" sz="1300" b="1" kern="1000" spc="-15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13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 혁신 사례 발굴</a:t>
            </a:r>
            <a:r>
              <a:rPr lang="en-US" altLang="ko-KR" sz="13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3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75985" y="5166157"/>
            <a:ext cx="2357561" cy="916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▣ </a:t>
            </a:r>
            <a:r>
              <a:rPr lang="ko-KR" altLang="en-US" sz="1400" b="1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선도학교 현황</a:t>
            </a:r>
            <a:endParaRPr lang="en-US" altLang="ko-KR" sz="1400" b="1" spc="-7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    (1</a:t>
            </a:r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차</a:t>
            </a:r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)  ’18 </a:t>
            </a:r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선도학교 </a:t>
            </a:r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51</a:t>
            </a:r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개교</a:t>
            </a:r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spc="-70" dirty="0" err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일반고</a:t>
            </a:r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(2</a:t>
            </a:r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차</a:t>
            </a:r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) ’19~’21 </a:t>
            </a:r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선도학교 </a:t>
            </a:r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252</a:t>
            </a:r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개교</a:t>
            </a:r>
            <a:endParaRPr lang="en-US" altLang="ko-KR" sz="1050" spc="-7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(</a:t>
            </a:r>
            <a:r>
              <a:rPr lang="ko-KR" altLang="en-US" sz="1050" spc="-70" dirty="0" err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일반고</a:t>
            </a:r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178, </a:t>
            </a:r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직업계고 </a:t>
            </a:r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74)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97778" y="3056421"/>
            <a:ext cx="1683020" cy="48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sz="2000" b="1" kern="100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일반학교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71174" y="3790203"/>
            <a:ext cx="2186484" cy="111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3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학점제 도입에 대비한</a:t>
            </a:r>
          </a:p>
          <a:p>
            <a:pPr algn="ctr">
              <a:lnSpc>
                <a:spcPct val="110000"/>
              </a:lnSpc>
            </a:pPr>
            <a:r>
              <a:rPr lang="ko-KR" altLang="en-US" sz="13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고교 전반의 역량 제고 및</a:t>
            </a:r>
          </a:p>
          <a:p>
            <a:pPr algn="ctr">
              <a:lnSpc>
                <a:spcPct val="110000"/>
              </a:lnSpc>
            </a:pPr>
            <a:r>
              <a:rPr lang="ko-KR" altLang="en-US" sz="13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저변 확대를 위해</a:t>
            </a:r>
          </a:p>
          <a:p>
            <a:pPr algn="ctr">
              <a:lnSpc>
                <a:spcPct val="110000"/>
              </a:lnSpc>
            </a:pPr>
            <a:r>
              <a:rPr lang="ko-KR" altLang="en-US" sz="1300" b="1" kern="1000" spc="-150" dirty="0" err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일반고</a:t>
            </a:r>
            <a:r>
              <a:rPr lang="ko-KR" altLang="en-US" sz="13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지원 사업 등 강화</a:t>
            </a:r>
            <a:endParaRPr lang="en-US" altLang="ko-KR" sz="1300" b="1" kern="1000" spc="-15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10000"/>
              </a:lnSpc>
            </a:pPr>
            <a:r>
              <a:rPr lang="en-US" altLang="ko-KR" sz="9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900" b="1" kern="1000" spc="-150" dirty="0" err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온오프라인</a:t>
            </a:r>
            <a:r>
              <a:rPr lang="ko-KR" altLang="en-US" sz="9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공동교육과정</a:t>
            </a:r>
            <a:r>
              <a:rPr lang="en-US" altLang="ko-KR" sz="9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lang="ko-KR" altLang="en-US" sz="900" b="1" kern="1000" spc="-150" dirty="0" err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교과중점학교</a:t>
            </a:r>
            <a:r>
              <a:rPr lang="ko-KR" altLang="en-US" sz="9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등</a:t>
            </a:r>
            <a:r>
              <a:rPr lang="en-US" altLang="ko-KR" sz="900" b="1" kern="1000" spc="-15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900" b="1" kern="1000" spc="-15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1174" y="5170493"/>
            <a:ext cx="2211947" cy="1077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▣ </a:t>
            </a:r>
            <a:r>
              <a:rPr lang="ko-KR" altLang="en-US" sz="1400" b="1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학점제 도입 대비 지원</a:t>
            </a:r>
            <a:endParaRPr lang="en-US" altLang="ko-KR" sz="1400" b="1" spc="-7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◦ 학점제 관련 요소를 사업 과제에</a:t>
            </a:r>
          </a:p>
          <a:p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  반영</a:t>
            </a:r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미리 경험</a:t>
            </a:r>
          </a:p>
          <a:p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◦ 고교 </a:t>
            </a:r>
            <a:r>
              <a:rPr lang="ko-KR" altLang="en-US" sz="1050" spc="-70" dirty="0" err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교육력</a:t>
            </a:r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제고 사업을 통해</a:t>
            </a:r>
          </a:p>
          <a:p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  행정</a:t>
            </a:r>
            <a:r>
              <a:rPr lang="en-US" altLang="ko-KR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050" spc="-7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재정 지원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3DD96B0-6FD8-4467-A014-45BA9A74EE24}"/>
              </a:ext>
            </a:extLst>
          </p:cNvPr>
          <p:cNvSpPr/>
          <p:nvPr/>
        </p:nvSpPr>
        <p:spPr>
          <a:xfrm>
            <a:off x="826168" y="276169"/>
            <a:ext cx="453201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 latinLnBrk="1">
              <a:lnSpc>
                <a:spcPct val="90000"/>
              </a:lnSpc>
              <a:spcBef>
                <a:spcPct val="0"/>
              </a:spcBef>
            </a:pPr>
            <a:r>
              <a:rPr lang="ko-KR" altLang="en-US" sz="3000" spc="-15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고교학점제 도입 기반 마련</a:t>
            </a:r>
            <a:endParaRPr lang="ko-KR" altLang="en-US" sz="3000" spc="-15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j-cs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BC51798-EC8A-417A-8665-3C0EC6CC79CE}"/>
              </a:ext>
            </a:extLst>
          </p:cNvPr>
          <p:cNvGrpSpPr/>
          <p:nvPr/>
        </p:nvGrpSpPr>
        <p:grpSpPr>
          <a:xfrm>
            <a:off x="556282" y="1155011"/>
            <a:ext cx="7681913" cy="528637"/>
            <a:chOff x="556282" y="1155011"/>
            <a:chExt cx="7681913" cy="528637"/>
          </a:xfrm>
        </p:grpSpPr>
        <p:pic>
          <p:nvPicPr>
            <p:cNvPr id="24" name="Picture 1" descr="C:\Users\Administrator\Desktop\파란띠.png">
              <a:extLst>
                <a:ext uri="{FF2B5EF4-FFF2-40B4-BE49-F238E27FC236}">
                  <a16:creationId xmlns:a16="http://schemas.microsoft.com/office/drawing/2014/main" id="{3E147D3B-A3EF-49C9-B25A-68C8E77C3D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556282" y="1155011"/>
              <a:ext cx="7681913" cy="528637"/>
            </a:xfrm>
            <a:prstGeom prst="rect">
              <a:avLst/>
            </a:prstGeom>
            <a:noFill/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914EBD-5F76-453E-AB4A-560960F6C982}"/>
                </a:ext>
              </a:extLst>
            </p:cNvPr>
            <p:cNvSpPr txBox="1"/>
            <p:nvPr/>
          </p:nvSpPr>
          <p:spPr>
            <a:xfrm>
              <a:off x="1005065" y="1212505"/>
              <a:ext cx="69581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b="1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고교학점제 연구</a:t>
              </a:r>
              <a:r>
                <a:rPr lang="en-US" altLang="ko-KR" b="1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·</a:t>
              </a:r>
              <a:r>
                <a:rPr lang="ko-KR" altLang="en-US" b="1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선도학교 운영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3337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>
            <a:extLst>
              <a:ext uri="{FF2B5EF4-FFF2-40B4-BE49-F238E27FC236}">
                <a16:creationId xmlns:a16="http://schemas.microsoft.com/office/drawing/2014/main" id="{F3DD96B0-6FD8-4467-A014-45BA9A74EE24}"/>
              </a:ext>
            </a:extLst>
          </p:cNvPr>
          <p:cNvSpPr/>
          <p:nvPr/>
        </p:nvSpPr>
        <p:spPr>
          <a:xfrm>
            <a:off x="826168" y="276169"/>
            <a:ext cx="526297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 latinLnBrk="1">
              <a:lnSpc>
                <a:spcPct val="90000"/>
              </a:lnSpc>
              <a:spcBef>
                <a:spcPct val="0"/>
              </a:spcBef>
            </a:pPr>
            <a:r>
              <a:rPr lang="ko-KR" altLang="en-US" sz="30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고교학점제 연구학교 운영 방안</a:t>
            </a:r>
            <a:endParaRPr lang="ko-KR" altLang="en-US" sz="30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j-cs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274173B7-3BA1-47E9-9405-BA786B183C4C}"/>
              </a:ext>
            </a:extLst>
          </p:cNvPr>
          <p:cNvGrpSpPr/>
          <p:nvPr/>
        </p:nvGrpSpPr>
        <p:grpSpPr>
          <a:xfrm>
            <a:off x="556282" y="1155011"/>
            <a:ext cx="7681913" cy="528637"/>
            <a:chOff x="556282" y="1155011"/>
            <a:chExt cx="7681913" cy="528637"/>
          </a:xfrm>
        </p:grpSpPr>
        <p:pic>
          <p:nvPicPr>
            <p:cNvPr id="44" name="Picture 1" descr="C:\Users\Administrator\Desktop\파란띠.png">
              <a:extLst>
                <a:ext uri="{FF2B5EF4-FFF2-40B4-BE49-F238E27FC236}">
                  <a16:creationId xmlns:a16="http://schemas.microsoft.com/office/drawing/2014/main" id="{8205E010-B4FA-44FD-A7CE-CFD1348243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556282" y="1155011"/>
              <a:ext cx="7681913" cy="528637"/>
            </a:xfrm>
            <a:prstGeom prst="rect">
              <a:avLst/>
            </a:prstGeom>
            <a:noFill/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B0790DB-DFE2-4AAD-9E16-51AB17C98972}"/>
                </a:ext>
              </a:extLst>
            </p:cNvPr>
            <p:cNvSpPr txBox="1"/>
            <p:nvPr/>
          </p:nvSpPr>
          <p:spPr>
            <a:xfrm>
              <a:off x="1005065" y="1212505"/>
              <a:ext cx="69581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b="1" dirty="0">
                  <a:solidFill>
                    <a:schemeClr val="bg1"/>
                  </a:solidFill>
                </a:rPr>
                <a:t> </a:t>
              </a:r>
              <a:r>
                <a:rPr lang="en-US" altLang="ko-KR" b="1" dirty="0">
                  <a:solidFill>
                    <a:schemeClr val="bg1"/>
                  </a:solidFill>
                </a:rPr>
                <a:t>1) </a:t>
              </a:r>
              <a:r>
                <a:rPr lang="ko-KR" altLang="en-US" b="1" dirty="0">
                  <a:solidFill>
                    <a:schemeClr val="bg1"/>
                  </a:solidFill>
                </a:rPr>
                <a:t>교육과정 및 학생평가</a:t>
              </a:r>
              <a:r>
                <a:rPr lang="en-US" altLang="ko-KR" b="1" dirty="0">
                  <a:solidFill>
                    <a:schemeClr val="bg1"/>
                  </a:solidFill>
                </a:rPr>
                <a:t>(</a:t>
              </a:r>
              <a:r>
                <a:rPr lang="ko-KR" altLang="en-US" b="1" dirty="0">
                  <a:solidFill>
                    <a:schemeClr val="bg1"/>
                  </a:solidFill>
                </a:rPr>
                <a:t>제도</a:t>
              </a:r>
              <a:r>
                <a:rPr lang="en-US" altLang="ko-KR" b="1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A2D7FCF-9EDF-4538-9609-1244B6550E5B}"/>
              </a:ext>
            </a:extLst>
          </p:cNvPr>
          <p:cNvGrpSpPr/>
          <p:nvPr/>
        </p:nvGrpSpPr>
        <p:grpSpPr>
          <a:xfrm>
            <a:off x="581656" y="1889818"/>
            <a:ext cx="8823601" cy="1927440"/>
            <a:chOff x="581656" y="1918846"/>
            <a:chExt cx="8823601" cy="1927440"/>
          </a:xfrm>
        </p:grpSpPr>
        <p:sp>
          <p:nvSpPr>
            <p:cNvPr id="3" name="화살표: 오른쪽 2">
              <a:extLst>
                <a:ext uri="{FF2B5EF4-FFF2-40B4-BE49-F238E27FC236}">
                  <a16:creationId xmlns:a16="http://schemas.microsoft.com/office/drawing/2014/main" id="{DD910322-A0C9-4B65-AA18-94290381BBCA}"/>
                </a:ext>
              </a:extLst>
            </p:cNvPr>
            <p:cNvSpPr/>
            <p:nvPr/>
          </p:nvSpPr>
          <p:spPr>
            <a:xfrm>
              <a:off x="2388491" y="2139950"/>
              <a:ext cx="943429" cy="510624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5775D55-07BC-47B9-B075-9F9C1086ED60}"/>
                </a:ext>
              </a:extLst>
            </p:cNvPr>
            <p:cNvSpPr txBox="1"/>
            <p:nvPr/>
          </p:nvSpPr>
          <p:spPr>
            <a:xfrm>
              <a:off x="581656" y="1918846"/>
              <a:ext cx="2118001" cy="952833"/>
            </a:xfrm>
            <a:prstGeom prst="roundRect">
              <a:avLst>
                <a:gd name="adj" fmla="val 8833"/>
              </a:avLst>
            </a:prstGeom>
            <a:solidFill>
              <a:srgbClr val="6488F2"/>
            </a:solidFill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anchor="ctr" anchorCtr="0">
              <a:normAutofit/>
            </a:bodyPr>
            <a:lstStyle/>
            <a:p>
              <a:pPr algn="ctr" fontAlgn="base" latinLnBrk="1"/>
              <a:r>
                <a:rPr lang="ko-KR" altLang="en-US" sz="2000" b="1" spc="-15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교육과정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38E8CF77-7C33-4070-8A5D-21D9E7523F91}"/>
                </a:ext>
              </a:extLst>
            </p:cNvPr>
            <p:cNvGrpSpPr/>
            <p:nvPr/>
          </p:nvGrpSpPr>
          <p:grpSpPr>
            <a:xfrm>
              <a:off x="3421245" y="1918846"/>
              <a:ext cx="5984012" cy="1927440"/>
              <a:chOff x="3421245" y="1918846"/>
              <a:chExt cx="5525952" cy="1927440"/>
            </a:xfrm>
          </p:grpSpPr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1FF1096A-C81F-4165-81D8-891B0F9A61C4}"/>
                  </a:ext>
                </a:extLst>
              </p:cNvPr>
              <p:cNvGrpSpPr/>
              <p:nvPr/>
            </p:nvGrpSpPr>
            <p:grpSpPr>
              <a:xfrm>
                <a:off x="3421245" y="1918846"/>
                <a:ext cx="2658927" cy="1927440"/>
                <a:chOff x="3421245" y="1918846"/>
                <a:chExt cx="2658927" cy="1927440"/>
              </a:xfrm>
            </p:grpSpPr>
            <p:sp>
              <p:nvSpPr>
                <p:cNvPr id="6" name="직사각형 5">
                  <a:extLst>
                    <a:ext uri="{FF2B5EF4-FFF2-40B4-BE49-F238E27FC236}">
                      <a16:creationId xmlns:a16="http://schemas.microsoft.com/office/drawing/2014/main" id="{3D25966F-899E-4EC9-BFE8-D5170B114A72}"/>
                    </a:ext>
                  </a:extLst>
                </p:cNvPr>
                <p:cNvSpPr/>
                <p:nvPr/>
              </p:nvSpPr>
              <p:spPr>
                <a:xfrm>
                  <a:off x="3421245" y="1918846"/>
                  <a:ext cx="2658927" cy="19274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D65CC33-393C-43A1-B433-141362265F24}"/>
                    </a:ext>
                  </a:extLst>
                </p:cNvPr>
                <p:cNvSpPr txBox="1"/>
                <p:nvPr/>
              </p:nvSpPr>
              <p:spPr>
                <a:xfrm>
                  <a:off x="4083687" y="2018869"/>
                  <a:ext cx="1334044" cy="3231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buClr>
                      <a:schemeClr val="tx1">
                        <a:lumMod val="65000"/>
                        <a:lumOff val="35000"/>
                      </a:schemeClr>
                    </a:buClr>
                    <a:defRPr lang="ko-KR" altLang="en-US"/>
                  </a:pPr>
                  <a:r>
                    <a:rPr lang="ko-KR" altLang="en-US" sz="1500" b="1" spc="-15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2">
                          <a:lumMod val="50000"/>
                        </a:schemeClr>
                      </a:solidFill>
                    </a:rPr>
                    <a:t>과목선택권 확대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DCF686F-256B-428C-96D2-17655CEA203E}"/>
                    </a:ext>
                  </a:extLst>
                </p:cNvPr>
                <p:cNvSpPr txBox="1"/>
                <p:nvPr/>
              </p:nvSpPr>
              <p:spPr>
                <a:xfrm>
                  <a:off x="3522647" y="2512049"/>
                  <a:ext cx="2456122" cy="9515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136525" indent="-136525">
                    <a:spcAft>
                      <a:spcPts val="700"/>
                    </a:spcAft>
                    <a:buClr>
                      <a:schemeClr val="tx1">
                        <a:lumMod val="65000"/>
                        <a:lumOff val="35000"/>
                      </a:schemeClr>
                    </a:buClr>
                    <a:buFont typeface="Arial" panose="020B0604020202020204" pitchFamily="34" charset="0"/>
                    <a:buChar char="•"/>
                    <a:defRPr lang="ko-KR" altLang="en-US"/>
                  </a:pP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학생의 과목 선택권 확대를 위해 </a:t>
                  </a:r>
                  <a:r>
                    <a:rPr lang="en-US" altLang="ko-KR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/>
                  </a:r>
                  <a:br>
                    <a:rPr lang="en-US" altLang="ko-KR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</a:b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최대한 학교내 다양한 과목 개설</a:t>
                  </a:r>
                  <a:endParaRPr lang="en-US" altLang="ko-KR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  <a:p>
                  <a:pPr marL="136525" indent="-136525">
                    <a:spcAft>
                      <a:spcPts val="700"/>
                    </a:spcAft>
                    <a:buClr>
                      <a:schemeClr val="tx1">
                        <a:lumMod val="65000"/>
                        <a:lumOff val="35000"/>
                      </a:schemeClr>
                    </a:buClr>
                    <a:buFont typeface="Arial" panose="020B0604020202020204" pitchFamily="34" charset="0"/>
                    <a:buChar char="•"/>
                    <a:defRPr lang="ko-KR" altLang="en-US"/>
                  </a:pP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공동교육과정</a:t>
                  </a:r>
                  <a:r>
                    <a:rPr lang="en-US" altLang="ko-KR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, </a:t>
                  </a: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지역사회 연계</a:t>
                  </a:r>
                  <a:r>
                    <a:rPr lang="en-US" altLang="ko-KR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, </a:t>
                  </a:r>
                  <a:br>
                    <a:rPr lang="en-US" altLang="ko-KR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</a:b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온라인 공동교육과정 등 개설</a:t>
                  </a:r>
                </a:p>
              </p:txBody>
            </p:sp>
            <p:cxnSp>
              <p:nvCxnSpPr>
                <p:cNvPr id="9" name="직선 연결선 8">
                  <a:extLst>
                    <a:ext uri="{FF2B5EF4-FFF2-40B4-BE49-F238E27FC236}">
                      <a16:creationId xmlns:a16="http://schemas.microsoft.com/office/drawing/2014/main" id="{74EC5064-A4EE-4609-ADF3-D38F4F78F9ED}"/>
                    </a:ext>
                  </a:extLst>
                </p:cNvPr>
                <p:cNvCxnSpPr/>
                <p:nvPr/>
              </p:nvCxnSpPr>
              <p:spPr>
                <a:xfrm>
                  <a:off x="3840974" y="2367270"/>
                  <a:ext cx="181946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그룹 57">
                <a:extLst>
                  <a:ext uri="{FF2B5EF4-FFF2-40B4-BE49-F238E27FC236}">
                    <a16:creationId xmlns:a16="http://schemas.microsoft.com/office/drawing/2014/main" id="{99E3148E-C524-43C5-BA73-988AB495B7DE}"/>
                  </a:ext>
                </a:extLst>
              </p:cNvPr>
              <p:cNvGrpSpPr/>
              <p:nvPr/>
            </p:nvGrpSpPr>
            <p:grpSpPr>
              <a:xfrm>
                <a:off x="6288270" y="1918846"/>
                <a:ext cx="2658927" cy="1927440"/>
                <a:chOff x="3421245" y="1918846"/>
                <a:chExt cx="2658927" cy="1927440"/>
              </a:xfrm>
            </p:grpSpPr>
            <p:sp>
              <p:nvSpPr>
                <p:cNvPr id="59" name="직사각형 58">
                  <a:extLst>
                    <a:ext uri="{FF2B5EF4-FFF2-40B4-BE49-F238E27FC236}">
                      <a16:creationId xmlns:a16="http://schemas.microsoft.com/office/drawing/2014/main" id="{2A23448F-1273-4AB9-B1EE-DFE0533774B9}"/>
                    </a:ext>
                  </a:extLst>
                </p:cNvPr>
                <p:cNvSpPr/>
                <p:nvPr/>
              </p:nvSpPr>
              <p:spPr>
                <a:xfrm>
                  <a:off x="3421245" y="1918846"/>
                  <a:ext cx="2658927" cy="19274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62A13E2-28DC-4B7F-9FF8-F19389DE0F01}"/>
                    </a:ext>
                  </a:extLst>
                </p:cNvPr>
                <p:cNvSpPr txBox="1"/>
                <p:nvPr/>
              </p:nvSpPr>
              <p:spPr>
                <a:xfrm>
                  <a:off x="3537458" y="2018869"/>
                  <a:ext cx="2426503" cy="3231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buClr>
                      <a:schemeClr val="tx1">
                        <a:lumMod val="65000"/>
                        <a:lumOff val="35000"/>
                      </a:schemeClr>
                    </a:buClr>
                    <a:defRPr lang="ko-KR" altLang="en-US"/>
                  </a:pPr>
                  <a:r>
                    <a:rPr lang="ko-KR" altLang="en-US" sz="1500" b="1" spc="-15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2">
                          <a:lumMod val="50000"/>
                        </a:schemeClr>
                      </a:solidFill>
                    </a:rPr>
                    <a:t>학생 선택형 교육과정 편성 운영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B8F6014-5D0B-4504-B5A0-9ADC6CCD82E7}"/>
                    </a:ext>
                  </a:extLst>
                </p:cNvPr>
                <p:cNvSpPr txBox="1"/>
                <p:nvPr/>
              </p:nvSpPr>
              <p:spPr>
                <a:xfrm>
                  <a:off x="3522647" y="2512049"/>
                  <a:ext cx="2457724" cy="11439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136525" indent="-136525">
                    <a:spcAft>
                      <a:spcPts val="700"/>
                    </a:spcAft>
                    <a:buClr>
                      <a:schemeClr val="tx1">
                        <a:lumMod val="65000"/>
                        <a:lumOff val="35000"/>
                      </a:schemeClr>
                    </a:buClr>
                    <a:buFont typeface="Arial" panose="020B0604020202020204" pitchFamily="34" charset="0"/>
                    <a:buChar char="•"/>
                    <a:defRPr lang="ko-KR" altLang="en-US"/>
                  </a:pP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학생수요조사 → 교원 협의</a:t>
                  </a:r>
                  <a:r>
                    <a:rPr lang="en-US" altLang="ko-KR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/>
                  </a:r>
                  <a:br>
                    <a:rPr lang="en-US" altLang="ko-KR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</a:b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→ 학생</a:t>
                  </a:r>
                  <a:r>
                    <a:rPr lang="en-US" altLang="ko-KR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-</a:t>
                  </a: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학부모안내 → 수강신청</a:t>
                  </a:r>
                  <a:endParaRPr lang="en-US" altLang="ko-KR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  <a:p>
                  <a:pPr marL="136525" indent="-136525">
                    <a:spcAft>
                      <a:spcPts val="700"/>
                    </a:spcAft>
                    <a:buClr>
                      <a:schemeClr val="tx1">
                        <a:lumMod val="65000"/>
                        <a:lumOff val="35000"/>
                      </a:schemeClr>
                    </a:buClr>
                    <a:buFont typeface="Arial" panose="020B0604020202020204" pitchFamily="34" charset="0"/>
                    <a:buChar char="•"/>
                    <a:defRPr lang="ko-KR" altLang="en-US"/>
                  </a:pP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필요시  교육과정 편성 규정</a:t>
                  </a:r>
                  <a:r>
                    <a:rPr lang="en-US" altLang="ko-KR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(</a:t>
                  </a: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소인</a:t>
                  </a:r>
                  <a:r>
                    <a:rPr lang="en-US" altLang="ko-KR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/>
                  </a:r>
                  <a:br>
                    <a:rPr lang="en-US" altLang="ko-KR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</a:br>
                  <a:r>
                    <a:rPr lang="ko-KR" altLang="en-US" sz="1250" spc="-100" dirty="0" err="1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수과목</a:t>
                  </a: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 개설</a:t>
                  </a:r>
                  <a:r>
                    <a:rPr lang="en-US" altLang="ko-KR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 </a:t>
                  </a: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기준</a:t>
                  </a:r>
                  <a:r>
                    <a:rPr lang="en-US" altLang="ko-KR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, </a:t>
                  </a: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공강시간 활용</a:t>
                  </a:r>
                  <a:r>
                    <a:rPr lang="en-US" altLang="ko-KR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,</a:t>
                  </a:r>
                  <a:br>
                    <a:rPr lang="en-US" altLang="ko-KR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</a:b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정정기간 및 절차 등</a:t>
                  </a:r>
                  <a:r>
                    <a:rPr lang="en-US" altLang="ko-KR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) </a:t>
                  </a: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마련</a:t>
                  </a:r>
                </a:p>
              </p:txBody>
            </p:sp>
            <p:cxnSp>
              <p:nvCxnSpPr>
                <p:cNvPr id="62" name="직선 연결선 61">
                  <a:extLst>
                    <a:ext uri="{FF2B5EF4-FFF2-40B4-BE49-F238E27FC236}">
                      <a16:creationId xmlns:a16="http://schemas.microsoft.com/office/drawing/2014/main" id="{044D33E2-A8D6-45E6-9853-727B19B519C0}"/>
                    </a:ext>
                  </a:extLst>
                </p:cNvPr>
                <p:cNvCxnSpPr/>
                <p:nvPr/>
              </p:nvCxnSpPr>
              <p:spPr>
                <a:xfrm>
                  <a:off x="3840974" y="2367270"/>
                  <a:ext cx="181946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D22EE8BD-CFE9-4B88-B4B6-4406054CB505}"/>
              </a:ext>
            </a:extLst>
          </p:cNvPr>
          <p:cNvGrpSpPr/>
          <p:nvPr/>
        </p:nvGrpSpPr>
        <p:grpSpPr>
          <a:xfrm>
            <a:off x="581656" y="4212104"/>
            <a:ext cx="8823601" cy="1927440"/>
            <a:chOff x="581656" y="1918846"/>
            <a:chExt cx="8823601" cy="1927440"/>
          </a:xfrm>
        </p:grpSpPr>
        <p:sp>
          <p:nvSpPr>
            <p:cNvPr id="64" name="화살표: 오른쪽 63">
              <a:extLst>
                <a:ext uri="{FF2B5EF4-FFF2-40B4-BE49-F238E27FC236}">
                  <a16:creationId xmlns:a16="http://schemas.microsoft.com/office/drawing/2014/main" id="{96E21369-13D8-4054-8741-DAF24CC8C145}"/>
                </a:ext>
              </a:extLst>
            </p:cNvPr>
            <p:cNvSpPr/>
            <p:nvPr/>
          </p:nvSpPr>
          <p:spPr>
            <a:xfrm>
              <a:off x="2388491" y="2139950"/>
              <a:ext cx="943429" cy="510624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F85E62A-B239-4CF4-B8F2-1A929E8E2FEE}"/>
                </a:ext>
              </a:extLst>
            </p:cNvPr>
            <p:cNvSpPr txBox="1"/>
            <p:nvPr/>
          </p:nvSpPr>
          <p:spPr>
            <a:xfrm>
              <a:off x="581656" y="1918846"/>
              <a:ext cx="2118001" cy="952833"/>
            </a:xfrm>
            <a:prstGeom prst="roundRect">
              <a:avLst>
                <a:gd name="adj" fmla="val 8833"/>
              </a:avLst>
            </a:prstGeom>
            <a:solidFill>
              <a:srgbClr val="6488F2"/>
            </a:solidFill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anchor="ctr" anchorCtr="0">
              <a:normAutofit/>
            </a:bodyPr>
            <a:lstStyle/>
            <a:p>
              <a:pPr algn="ctr" fontAlgn="base" latinLnBrk="1"/>
              <a:r>
                <a:rPr lang="ko-KR" altLang="en-US" sz="2000" b="1" spc="-15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학생평가</a:t>
              </a:r>
            </a:p>
          </p:txBody>
        </p: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A7C36BE1-6B4E-4346-B96F-4965E5171331}"/>
                </a:ext>
              </a:extLst>
            </p:cNvPr>
            <p:cNvGrpSpPr/>
            <p:nvPr/>
          </p:nvGrpSpPr>
          <p:grpSpPr>
            <a:xfrm>
              <a:off x="3421245" y="1918846"/>
              <a:ext cx="5984012" cy="1927440"/>
              <a:chOff x="3421245" y="1918846"/>
              <a:chExt cx="5525952" cy="1927440"/>
            </a:xfrm>
          </p:grpSpPr>
          <p:grpSp>
            <p:nvGrpSpPr>
              <p:cNvPr id="67" name="그룹 66">
                <a:extLst>
                  <a:ext uri="{FF2B5EF4-FFF2-40B4-BE49-F238E27FC236}">
                    <a16:creationId xmlns:a16="http://schemas.microsoft.com/office/drawing/2014/main" id="{F359A784-FE6D-4F6B-BE73-D9B9961CC89E}"/>
                  </a:ext>
                </a:extLst>
              </p:cNvPr>
              <p:cNvGrpSpPr/>
              <p:nvPr/>
            </p:nvGrpSpPr>
            <p:grpSpPr>
              <a:xfrm>
                <a:off x="3421245" y="1918846"/>
                <a:ext cx="2658927" cy="1927440"/>
                <a:chOff x="3421245" y="1918846"/>
                <a:chExt cx="2658927" cy="1927440"/>
              </a:xfrm>
            </p:grpSpPr>
            <p:sp>
              <p:nvSpPr>
                <p:cNvPr id="73" name="직사각형 72">
                  <a:extLst>
                    <a:ext uri="{FF2B5EF4-FFF2-40B4-BE49-F238E27FC236}">
                      <a16:creationId xmlns:a16="http://schemas.microsoft.com/office/drawing/2014/main" id="{D44B5CE5-E4DD-4FEC-B868-C5B3BC53EC1C}"/>
                    </a:ext>
                  </a:extLst>
                </p:cNvPr>
                <p:cNvSpPr/>
                <p:nvPr/>
              </p:nvSpPr>
              <p:spPr>
                <a:xfrm>
                  <a:off x="3421245" y="1918846"/>
                  <a:ext cx="2658927" cy="19274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05BDFCC-1DED-46A5-85F8-F4F8BB323A5F}"/>
                    </a:ext>
                  </a:extLst>
                </p:cNvPr>
                <p:cNvSpPr txBox="1"/>
                <p:nvPr/>
              </p:nvSpPr>
              <p:spPr>
                <a:xfrm>
                  <a:off x="3457520" y="2018869"/>
                  <a:ext cx="2586377" cy="3231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buClr>
                      <a:schemeClr val="tx1">
                        <a:lumMod val="65000"/>
                        <a:lumOff val="35000"/>
                      </a:schemeClr>
                    </a:buClr>
                    <a:defRPr lang="ko-KR" altLang="en-US"/>
                  </a:pPr>
                  <a:r>
                    <a:rPr lang="ko-KR" altLang="en-US" sz="1500" b="1" spc="-15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2">
                          <a:lumMod val="50000"/>
                        </a:schemeClr>
                      </a:solidFill>
                    </a:rPr>
                    <a:t>최소 학업성취수준 보장 프로그램 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83C40501-E5F1-4F49-AA0B-5DCE92098362}"/>
                    </a:ext>
                  </a:extLst>
                </p:cNvPr>
                <p:cNvSpPr txBox="1"/>
                <p:nvPr/>
              </p:nvSpPr>
              <p:spPr>
                <a:xfrm>
                  <a:off x="3636637" y="2512049"/>
                  <a:ext cx="2228144" cy="848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136525" indent="-136525">
                    <a:spcAft>
                      <a:spcPts val="700"/>
                    </a:spcAft>
                    <a:buClr>
                      <a:schemeClr val="tx1">
                        <a:lumMod val="65000"/>
                        <a:lumOff val="35000"/>
                      </a:schemeClr>
                    </a:buClr>
                    <a:buFont typeface="Arial" panose="020B0604020202020204" pitchFamily="34" charset="0"/>
                    <a:buChar char="•"/>
                    <a:defRPr lang="ko-KR" altLang="en-US"/>
                  </a:pP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대상교과  및 학생 선정</a:t>
                  </a:r>
                </a:p>
                <a:p>
                  <a:pPr marL="136525" indent="-136525">
                    <a:spcAft>
                      <a:spcPts val="700"/>
                    </a:spcAft>
                    <a:buClr>
                      <a:schemeClr val="tx1">
                        <a:lumMod val="65000"/>
                        <a:lumOff val="35000"/>
                      </a:schemeClr>
                    </a:buClr>
                    <a:buFont typeface="Arial" panose="020B0604020202020204" pitchFamily="34" charset="0"/>
                    <a:buChar char="•"/>
                    <a:defRPr lang="ko-KR" altLang="en-US"/>
                  </a:pP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교과별 최소 학업성취 수준 설정</a:t>
                  </a:r>
                </a:p>
                <a:p>
                  <a:pPr marL="136525" indent="-136525">
                    <a:spcAft>
                      <a:spcPts val="700"/>
                    </a:spcAft>
                    <a:buClr>
                      <a:schemeClr val="tx1">
                        <a:lumMod val="65000"/>
                        <a:lumOff val="35000"/>
                      </a:schemeClr>
                    </a:buClr>
                    <a:buFont typeface="Arial" panose="020B0604020202020204" pitchFamily="34" charset="0"/>
                    <a:buChar char="•"/>
                    <a:defRPr lang="ko-KR" altLang="en-US"/>
                  </a:pPr>
                  <a:r>
                    <a:rPr lang="ko-KR" altLang="en-US" sz="1250" spc="-100" dirty="0" err="1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미도달</a:t>
                  </a: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 예방 지원프로그램 운영</a:t>
                  </a:r>
                </a:p>
              </p:txBody>
            </p:sp>
            <p:cxnSp>
              <p:nvCxnSpPr>
                <p:cNvPr id="76" name="직선 연결선 75">
                  <a:extLst>
                    <a:ext uri="{FF2B5EF4-FFF2-40B4-BE49-F238E27FC236}">
                      <a16:creationId xmlns:a16="http://schemas.microsoft.com/office/drawing/2014/main" id="{DE8F01E1-937D-4056-908E-918644E418E4}"/>
                    </a:ext>
                  </a:extLst>
                </p:cNvPr>
                <p:cNvCxnSpPr/>
                <p:nvPr/>
              </p:nvCxnSpPr>
              <p:spPr>
                <a:xfrm>
                  <a:off x="3840974" y="2367270"/>
                  <a:ext cx="181946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그룹 67">
                <a:extLst>
                  <a:ext uri="{FF2B5EF4-FFF2-40B4-BE49-F238E27FC236}">
                    <a16:creationId xmlns:a16="http://schemas.microsoft.com/office/drawing/2014/main" id="{E6226ED6-8FB2-4FE3-97BD-A339F74AFCFB}"/>
                  </a:ext>
                </a:extLst>
              </p:cNvPr>
              <p:cNvGrpSpPr/>
              <p:nvPr/>
            </p:nvGrpSpPr>
            <p:grpSpPr>
              <a:xfrm>
                <a:off x="6288270" y="1918846"/>
                <a:ext cx="2658927" cy="1927440"/>
                <a:chOff x="3421245" y="1918846"/>
                <a:chExt cx="2658927" cy="1927440"/>
              </a:xfrm>
            </p:grpSpPr>
            <p:sp>
              <p:nvSpPr>
                <p:cNvPr id="69" name="직사각형 68">
                  <a:extLst>
                    <a:ext uri="{FF2B5EF4-FFF2-40B4-BE49-F238E27FC236}">
                      <a16:creationId xmlns:a16="http://schemas.microsoft.com/office/drawing/2014/main" id="{6ABB81AB-1441-4983-BB05-8A3F210D06A7}"/>
                    </a:ext>
                  </a:extLst>
                </p:cNvPr>
                <p:cNvSpPr/>
                <p:nvPr/>
              </p:nvSpPr>
              <p:spPr>
                <a:xfrm>
                  <a:off x="3421245" y="1918846"/>
                  <a:ext cx="2658927" cy="19274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F22C82D7-9ED3-4BDD-9A42-2E3A343AF45B}"/>
                    </a:ext>
                  </a:extLst>
                </p:cNvPr>
                <p:cNvSpPr txBox="1"/>
                <p:nvPr/>
              </p:nvSpPr>
              <p:spPr>
                <a:xfrm>
                  <a:off x="3901610" y="2018869"/>
                  <a:ext cx="1698197" cy="3231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buClr>
                      <a:schemeClr val="tx1">
                        <a:lumMod val="65000"/>
                        <a:lumOff val="35000"/>
                      </a:schemeClr>
                    </a:buClr>
                    <a:defRPr lang="ko-KR" altLang="en-US"/>
                  </a:pPr>
                  <a:r>
                    <a:rPr lang="ko-KR" altLang="en-US" sz="1500" b="1" spc="-15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2">
                          <a:lumMod val="50000"/>
                        </a:schemeClr>
                      </a:solidFill>
                    </a:rPr>
                    <a:t>과정중심 평가 활성화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CECAC99-590E-43CD-BC3E-C56E273B28F5}"/>
                    </a:ext>
                  </a:extLst>
                </p:cNvPr>
                <p:cNvSpPr txBox="1"/>
                <p:nvPr/>
              </p:nvSpPr>
              <p:spPr>
                <a:xfrm>
                  <a:off x="3594388" y="2512049"/>
                  <a:ext cx="2364331" cy="75918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136525" indent="-136525">
                    <a:spcAft>
                      <a:spcPts val="700"/>
                    </a:spcAft>
                    <a:buClr>
                      <a:schemeClr val="tx1">
                        <a:lumMod val="65000"/>
                        <a:lumOff val="35000"/>
                      </a:schemeClr>
                    </a:buClr>
                    <a:buFont typeface="Arial" panose="020B0604020202020204" pitchFamily="34" charset="0"/>
                    <a:buChar char="•"/>
                    <a:defRPr lang="ko-KR" altLang="en-US"/>
                  </a:pP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수업과 연계한 과정중심 평가 강화</a:t>
                  </a:r>
                </a:p>
                <a:p>
                  <a:pPr marL="136525" indent="-136525">
                    <a:spcAft>
                      <a:spcPts val="700"/>
                    </a:spcAft>
                    <a:buClr>
                      <a:schemeClr val="tx1">
                        <a:lumMod val="65000"/>
                        <a:lumOff val="35000"/>
                      </a:schemeClr>
                    </a:buClr>
                    <a:buFont typeface="Arial" panose="020B0604020202020204" pitchFamily="34" charset="0"/>
                    <a:buChar char="•"/>
                    <a:defRPr lang="ko-KR" altLang="en-US"/>
                  </a:pP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교수학습계획서</a:t>
                  </a:r>
                  <a:r>
                    <a:rPr lang="en-US" altLang="ko-KR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(Syllabus) </a:t>
                  </a: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제공을</a:t>
                  </a:r>
                  <a:r>
                    <a:rPr lang="en-US" altLang="ko-KR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/>
                  </a:r>
                  <a:br>
                    <a:rPr lang="en-US" altLang="ko-KR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</a:b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통한 평가 신뢰성 제고</a:t>
                  </a:r>
                </a:p>
              </p:txBody>
            </p:sp>
            <p:cxnSp>
              <p:nvCxnSpPr>
                <p:cNvPr id="72" name="직선 연결선 71">
                  <a:extLst>
                    <a:ext uri="{FF2B5EF4-FFF2-40B4-BE49-F238E27FC236}">
                      <a16:creationId xmlns:a16="http://schemas.microsoft.com/office/drawing/2014/main" id="{0672B83F-59D0-4735-BF2E-7D5C7C1A7150}"/>
                    </a:ext>
                  </a:extLst>
                </p:cNvPr>
                <p:cNvCxnSpPr/>
                <p:nvPr/>
              </p:nvCxnSpPr>
              <p:spPr>
                <a:xfrm>
                  <a:off x="3840974" y="2367270"/>
                  <a:ext cx="181946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3491891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>
            <a:extLst>
              <a:ext uri="{FF2B5EF4-FFF2-40B4-BE49-F238E27FC236}">
                <a16:creationId xmlns:a16="http://schemas.microsoft.com/office/drawing/2014/main" id="{CA945CC9-BE53-4BC1-BC58-CAD24F829D78}"/>
              </a:ext>
            </a:extLst>
          </p:cNvPr>
          <p:cNvGrpSpPr/>
          <p:nvPr/>
        </p:nvGrpSpPr>
        <p:grpSpPr>
          <a:xfrm>
            <a:off x="11640" y="0"/>
            <a:ext cx="9612639" cy="6858000"/>
            <a:chOff x="266700" y="0"/>
            <a:chExt cx="9612639" cy="6858000"/>
          </a:xfrm>
        </p:grpSpPr>
        <p:grpSp>
          <p:nvGrpSpPr>
            <p:cNvPr id="8" name="그룹 7"/>
            <p:cNvGrpSpPr/>
            <p:nvPr/>
          </p:nvGrpSpPr>
          <p:grpSpPr>
            <a:xfrm>
              <a:off x="266700" y="0"/>
              <a:ext cx="9612639" cy="6858000"/>
              <a:chOff x="293361" y="0"/>
              <a:chExt cx="9612639" cy="6858000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8F4221AE-5F36-471B-B9CF-4AD8BA0F1D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8"/>
              <a:stretch/>
            </p:blipFill>
            <p:spPr>
              <a:xfrm>
                <a:off x="293361" y="0"/>
                <a:ext cx="9612639" cy="6858000"/>
              </a:xfrm>
              <a:prstGeom prst="rect">
                <a:avLst/>
              </a:prstGeom>
            </p:spPr>
          </p:pic>
          <p:sp>
            <p:nvSpPr>
              <p:cNvPr id="2" name="직사각형 1"/>
              <p:cNvSpPr/>
              <p:nvPr/>
            </p:nvSpPr>
            <p:spPr>
              <a:xfrm>
                <a:off x="671119" y="982980"/>
                <a:ext cx="3207461" cy="1011566"/>
              </a:xfrm>
              <a:prstGeom prst="rect">
                <a:avLst/>
              </a:prstGeom>
              <a:solidFill>
                <a:srgbClr val="1369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5400" spc="-3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목 차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18C80BE-254E-4D96-A3C2-E6F34B0A8ACA}"/>
                </a:ext>
              </a:extLst>
            </p:cNvPr>
            <p:cNvSpPr txBox="1"/>
            <p:nvPr/>
          </p:nvSpPr>
          <p:spPr>
            <a:xfrm>
              <a:off x="1618864" y="1994546"/>
              <a:ext cx="1313180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 fontAlgn="base">
                <a:spcAft>
                  <a:spcPts val="1000"/>
                </a:spcAft>
              </a:pPr>
              <a:r>
                <a:rPr lang="en-US" altLang="ko-KR" sz="1600" spc="3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2FBE1491-D284-45D0-B1F9-DEB841F04D52}"/>
              </a:ext>
            </a:extLst>
          </p:cNvPr>
          <p:cNvGrpSpPr/>
          <p:nvPr/>
        </p:nvGrpSpPr>
        <p:grpSpPr>
          <a:xfrm>
            <a:off x="4334914" y="1695193"/>
            <a:ext cx="5075139" cy="3467614"/>
            <a:chOff x="4334914" y="1328226"/>
            <a:chExt cx="5075139" cy="3467614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9316864B-585F-4A64-908D-5505BF324C0C}"/>
                </a:ext>
              </a:extLst>
            </p:cNvPr>
            <p:cNvGrpSpPr/>
            <p:nvPr/>
          </p:nvGrpSpPr>
          <p:grpSpPr>
            <a:xfrm>
              <a:off x="4334914" y="2322933"/>
              <a:ext cx="3294203" cy="483492"/>
              <a:chOff x="4898368" y="2581635"/>
              <a:chExt cx="3294203" cy="483492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FE46BB-F23E-4334-B21B-BEA431975D94}"/>
                  </a:ext>
                </a:extLst>
              </p:cNvPr>
              <p:cNvSpPr txBox="1"/>
              <p:nvPr/>
            </p:nvSpPr>
            <p:spPr>
              <a:xfrm>
                <a:off x="5481572" y="2607938"/>
                <a:ext cx="2710999" cy="43088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ko-KR" altLang="en-US" sz="2200" b="1" spc="-15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003668"/>
                    </a:solidFill>
                    <a:latin typeface="+mn-ea"/>
                  </a:rPr>
                  <a:t>고교학점제 추진 방향</a:t>
                </a:r>
                <a:endParaRPr lang="en-US" altLang="ko-KR" sz="2200" b="1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668"/>
                  </a:solidFill>
                  <a:latin typeface="+mn-ea"/>
                </a:endParaRPr>
              </a:p>
            </p:txBody>
          </p:sp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9BEAF246-A1B8-4A7B-BD8B-B9423F87C3C9}"/>
                  </a:ext>
                </a:extLst>
              </p:cNvPr>
              <p:cNvSpPr/>
              <p:nvPr/>
            </p:nvSpPr>
            <p:spPr>
              <a:xfrm>
                <a:off x="4898368" y="2581635"/>
                <a:ext cx="483492" cy="4834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4000" b="1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8FAAD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40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8FAA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C8D6C932-C292-4A01-AAFA-66ED684AA645}"/>
                  </a:ext>
                </a:extLst>
              </p:cNvPr>
              <p:cNvSpPr/>
              <p:nvPr/>
            </p:nvSpPr>
            <p:spPr>
              <a:xfrm>
                <a:off x="5463466" y="2607938"/>
                <a:ext cx="203200" cy="273050"/>
              </a:xfrm>
              <a:custGeom>
                <a:avLst/>
                <a:gdLst>
                  <a:gd name="connsiteX0" fmla="*/ 203200 w 203200"/>
                  <a:gd name="connsiteY0" fmla="*/ 0 h 273050"/>
                  <a:gd name="connsiteX1" fmla="*/ 0 w 203200"/>
                  <a:gd name="connsiteY1" fmla="*/ 0 h 273050"/>
                  <a:gd name="connsiteX2" fmla="*/ 0 w 203200"/>
                  <a:gd name="connsiteY2" fmla="*/ 2730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200" h="273050">
                    <a:moveTo>
                      <a:pt x="203200" y="0"/>
                    </a:moveTo>
                    <a:lnTo>
                      <a:pt x="0" y="0"/>
                    </a:lnTo>
                    <a:lnTo>
                      <a:pt x="0" y="273050"/>
                    </a:lnTo>
                  </a:path>
                </a:pathLst>
              </a:custGeom>
              <a:noFill/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B02B581B-9A7C-4FBF-8E7D-3E3AB308A429}"/>
                </a:ext>
              </a:extLst>
            </p:cNvPr>
            <p:cNvGrpSpPr/>
            <p:nvPr/>
          </p:nvGrpSpPr>
          <p:grpSpPr>
            <a:xfrm>
              <a:off x="4334914" y="1328226"/>
              <a:ext cx="4243180" cy="483492"/>
              <a:chOff x="4898368" y="2581635"/>
              <a:chExt cx="4243180" cy="48349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F0D246-47FF-471A-8CB4-27F314130D4D}"/>
                  </a:ext>
                </a:extLst>
              </p:cNvPr>
              <p:cNvSpPr txBox="1"/>
              <p:nvPr/>
            </p:nvSpPr>
            <p:spPr>
              <a:xfrm>
                <a:off x="5481572" y="2607938"/>
                <a:ext cx="3659976" cy="43088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ko-KR" altLang="en-US" sz="2200" b="1" spc="-15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003668"/>
                    </a:solidFill>
                    <a:latin typeface="+mn-ea"/>
                  </a:rPr>
                  <a:t>고교학점제 추진 배경 및 목표</a:t>
                </a:r>
                <a:endParaRPr lang="en-US" altLang="ko-KR" sz="2200" b="1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668"/>
                  </a:solidFill>
                  <a:latin typeface="+mn-ea"/>
                </a:endParaRPr>
              </a:p>
            </p:txBody>
          </p:sp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154DD958-9717-4934-8B0F-51CE64C9F977}"/>
                  </a:ext>
                </a:extLst>
              </p:cNvPr>
              <p:cNvSpPr/>
              <p:nvPr/>
            </p:nvSpPr>
            <p:spPr>
              <a:xfrm>
                <a:off x="4898368" y="2581635"/>
                <a:ext cx="483492" cy="4834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4000" b="1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8FAAD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ko-KR" altLang="en-US" sz="40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8FAA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70FC515E-707F-4D7A-B8B3-D5CF46AE843B}"/>
                  </a:ext>
                </a:extLst>
              </p:cNvPr>
              <p:cNvSpPr/>
              <p:nvPr/>
            </p:nvSpPr>
            <p:spPr>
              <a:xfrm>
                <a:off x="5463466" y="2607938"/>
                <a:ext cx="203200" cy="273050"/>
              </a:xfrm>
              <a:custGeom>
                <a:avLst/>
                <a:gdLst>
                  <a:gd name="connsiteX0" fmla="*/ 203200 w 203200"/>
                  <a:gd name="connsiteY0" fmla="*/ 0 h 273050"/>
                  <a:gd name="connsiteX1" fmla="*/ 0 w 203200"/>
                  <a:gd name="connsiteY1" fmla="*/ 0 h 273050"/>
                  <a:gd name="connsiteX2" fmla="*/ 0 w 203200"/>
                  <a:gd name="connsiteY2" fmla="*/ 2730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200" h="273050">
                    <a:moveTo>
                      <a:pt x="203200" y="0"/>
                    </a:moveTo>
                    <a:lnTo>
                      <a:pt x="0" y="0"/>
                    </a:lnTo>
                    <a:lnTo>
                      <a:pt x="0" y="273050"/>
                    </a:lnTo>
                  </a:path>
                </a:pathLst>
              </a:custGeom>
              <a:noFill/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1466C55B-8034-4C31-9C7A-FBB59F7595E1}"/>
                </a:ext>
              </a:extLst>
            </p:cNvPr>
            <p:cNvGrpSpPr/>
            <p:nvPr/>
          </p:nvGrpSpPr>
          <p:grpSpPr>
            <a:xfrm>
              <a:off x="4334914" y="3317640"/>
              <a:ext cx="3819988" cy="483492"/>
              <a:chOff x="4898368" y="2581635"/>
              <a:chExt cx="3819988" cy="48349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B59E54-CD6F-4EE4-84E6-B5566A9B333A}"/>
                  </a:ext>
                </a:extLst>
              </p:cNvPr>
              <p:cNvSpPr txBox="1"/>
              <p:nvPr/>
            </p:nvSpPr>
            <p:spPr>
              <a:xfrm>
                <a:off x="5481572" y="2607938"/>
                <a:ext cx="3236784" cy="43088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ko-KR" altLang="en-US" sz="2200" b="1" spc="-15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003668"/>
                    </a:solidFill>
                    <a:latin typeface="+mn-ea"/>
                  </a:rPr>
                  <a:t>고교학점제 도입기반 마련</a:t>
                </a:r>
                <a:endParaRPr lang="en-US" altLang="ko-KR" sz="2200" b="1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668"/>
                  </a:solidFill>
                  <a:latin typeface="+mn-ea"/>
                </a:endParaRPr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4AAE758A-75EB-4BBF-AFB3-BF3F153BD5F9}"/>
                  </a:ext>
                </a:extLst>
              </p:cNvPr>
              <p:cNvSpPr/>
              <p:nvPr/>
            </p:nvSpPr>
            <p:spPr>
              <a:xfrm>
                <a:off x="4898368" y="2581635"/>
                <a:ext cx="483492" cy="4834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4000" b="1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8FAAD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8FAA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EB3963EB-D953-47C3-9AED-2C061F1A948D}"/>
                  </a:ext>
                </a:extLst>
              </p:cNvPr>
              <p:cNvSpPr/>
              <p:nvPr/>
            </p:nvSpPr>
            <p:spPr>
              <a:xfrm>
                <a:off x="5463466" y="2607938"/>
                <a:ext cx="203200" cy="273050"/>
              </a:xfrm>
              <a:custGeom>
                <a:avLst/>
                <a:gdLst>
                  <a:gd name="connsiteX0" fmla="*/ 203200 w 203200"/>
                  <a:gd name="connsiteY0" fmla="*/ 0 h 273050"/>
                  <a:gd name="connsiteX1" fmla="*/ 0 w 203200"/>
                  <a:gd name="connsiteY1" fmla="*/ 0 h 273050"/>
                  <a:gd name="connsiteX2" fmla="*/ 0 w 203200"/>
                  <a:gd name="connsiteY2" fmla="*/ 2730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200" h="273050">
                    <a:moveTo>
                      <a:pt x="203200" y="0"/>
                    </a:moveTo>
                    <a:lnTo>
                      <a:pt x="0" y="0"/>
                    </a:lnTo>
                    <a:lnTo>
                      <a:pt x="0" y="273050"/>
                    </a:lnTo>
                  </a:path>
                </a:pathLst>
              </a:custGeom>
              <a:noFill/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CBC60310-4BA9-4140-B241-2E0BB8393DB9}"/>
                </a:ext>
              </a:extLst>
            </p:cNvPr>
            <p:cNvGrpSpPr/>
            <p:nvPr/>
          </p:nvGrpSpPr>
          <p:grpSpPr>
            <a:xfrm>
              <a:off x="4334914" y="4312348"/>
              <a:ext cx="5075139" cy="483492"/>
              <a:chOff x="4898368" y="2581635"/>
              <a:chExt cx="5075139" cy="483492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5417D5-A876-41F6-95F7-51CC06C86A60}"/>
                  </a:ext>
                </a:extLst>
              </p:cNvPr>
              <p:cNvSpPr txBox="1"/>
              <p:nvPr/>
            </p:nvSpPr>
            <p:spPr>
              <a:xfrm>
                <a:off x="5481572" y="2607938"/>
                <a:ext cx="4491935" cy="43088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ko-KR" altLang="en-US" sz="2200" b="1" spc="-15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003668"/>
                    </a:solidFill>
                    <a:latin typeface="+mn-ea"/>
                  </a:rPr>
                  <a:t>고교학점제 연구</a:t>
                </a:r>
                <a:r>
                  <a:rPr lang="en-US" altLang="ko-KR" sz="2200" b="1" spc="-15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003668"/>
                    </a:solidFill>
                    <a:latin typeface="+mn-ea"/>
                  </a:rPr>
                  <a:t>‧</a:t>
                </a:r>
                <a:r>
                  <a:rPr lang="ko-KR" altLang="en-US" sz="2200" b="1" spc="-15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003668"/>
                    </a:solidFill>
                    <a:latin typeface="+mn-ea"/>
                  </a:rPr>
                  <a:t>선도학교 운영 사례</a:t>
                </a:r>
                <a:endParaRPr lang="en-US" altLang="ko-KR" sz="2200" b="1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668"/>
                  </a:solidFill>
                  <a:latin typeface="+mn-ea"/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2B63E7E3-3EE0-4465-BACD-8A090A0CE150}"/>
                  </a:ext>
                </a:extLst>
              </p:cNvPr>
              <p:cNvSpPr/>
              <p:nvPr/>
            </p:nvSpPr>
            <p:spPr>
              <a:xfrm>
                <a:off x="4898368" y="2581635"/>
                <a:ext cx="483492" cy="4834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4000" b="1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8FAAD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ko-KR" altLang="en-US" sz="40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8FAA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B2ED163B-30CD-49D9-A42A-706A45A31A9E}"/>
                  </a:ext>
                </a:extLst>
              </p:cNvPr>
              <p:cNvSpPr/>
              <p:nvPr/>
            </p:nvSpPr>
            <p:spPr>
              <a:xfrm>
                <a:off x="5463466" y="2607938"/>
                <a:ext cx="203200" cy="273050"/>
              </a:xfrm>
              <a:custGeom>
                <a:avLst/>
                <a:gdLst>
                  <a:gd name="connsiteX0" fmla="*/ 203200 w 203200"/>
                  <a:gd name="connsiteY0" fmla="*/ 0 h 273050"/>
                  <a:gd name="connsiteX1" fmla="*/ 0 w 203200"/>
                  <a:gd name="connsiteY1" fmla="*/ 0 h 273050"/>
                  <a:gd name="connsiteX2" fmla="*/ 0 w 203200"/>
                  <a:gd name="connsiteY2" fmla="*/ 2730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200" h="273050">
                    <a:moveTo>
                      <a:pt x="203200" y="0"/>
                    </a:moveTo>
                    <a:lnTo>
                      <a:pt x="0" y="0"/>
                    </a:lnTo>
                    <a:lnTo>
                      <a:pt x="0" y="273050"/>
                    </a:lnTo>
                  </a:path>
                </a:pathLst>
              </a:custGeom>
              <a:noFill/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BE0598B-544E-4974-87F2-2786C7C38D2D}"/>
              </a:ext>
            </a:extLst>
          </p:cNvPr>
          <p:cNvGrpSpPr/>
          <p:nvPr/>
        </p:nvGrpSpPr>
        <p:grpSpPr>
          <a:xfrm>
            <a:off x="7038621" y="316100"/>
            <a:ext cx="2543803" cy="474608"/>
            <a:chOff x="-3580451" y="6443687"/>
            <a:chExt cx="2958389" cy="562098"/>
          </a:xfrm>
        </p:grpSpPr>
        <p:pic>
          <p:nvPicPr>
            <p:cNvPr id="10" name="그래픽 9">
              <a:extLst>
                <a:ext uri="{FF2B5EF4-FFF2-40B4-BE49-F238E27FC236}">
                  <a16:creationId xmlns:a16="http://schemas.microsoft.com/office/drawing/2014/main" id="{DA4E304C-4BB7-4EAE-8298-46D08FADE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3580451" y="6476819"/>
              <a:ext cx="1202400" cy="495835"/>
            </a:xfrm>
            <a:prstGeom prst="rect">
              <a:avLst/>
            </a:prstGeom>
          </p:spPr>
        </p:pic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BBD01A7F-D8EB-44C6-A69F-23D61BA9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054862" y="6443687"/>
              <a:ext cx="1432800" cy="562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0675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>
            <a:extLst>
              <a:ext uri="{FF2B5EF4-FFF2-40B4-BE49-F238E27FC236}">
                <a16:creationId xmlns:a16="http://schemas.microsoft.com/office/drawing/2014/main" id="{F3DD96B0-6FD8-4467-A014-45BA9A74EE24}"/>
              </a:ext>
            </a:extLst>
          </p:cNvPr>
          <p:cNvSpPr/>
          <p:nvPr/>
        </p:nvSpPr>
        <p:spPr>
          <a:xfrm>
            <a:off x="826168" y="276169"/>
            <a:ext cx="526297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 latinLnBrk="1">
              <a:lnSpc>
                <a:spcPct val="90000"/>
              </a:lnSpc>
              <a:spcBef>
                <a:spcPct val="0"/>
              </a:spcBef>
            </a:pPr>
            <a:r>
              <a:rPr lang="ko-KR" altLang="en-US" sz="30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고교학점제 연구학교 운영 방안</a:t>
            </a:r>
            <a:endParaRPr lang="ko-KR" altLang="en-US" sz="30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j-cs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6C9E9574-15D0-4B0C-B974-6FB16794B3DC}"/>
              </a:ext>
            </a:extLst>
          </p:cNvPr>
          <p:cNvGrpSpPr/>
          <p:nvPr/>
        </p:nvGrpSpPr>
        <p:grpSpPr>
          <a:xfrm>
            <a:off x="556282" y="1155011"/>
            <a:ext cx="7681913" cy="528637"/>
            <a:chOff x="556282" y="1155011"/>
            <a:chExt cx="7681913" cy="528637"/>
          </a:xfrm>
        </p:grpSpPr>
        <p:pic>
          <p:nvPicPr>
            <p:cNvPr id="43" name="Picture 1" descr="C:\Users\Administrator\Desktop\파란띠.png">
              <a:extLst>
                <a:ext uri="{FF2B5EF4-FFF2-40B4-BE49-F238E27FC236}">
                  <a16:creationId xmlns:a16="http://schemas.microsoft.com/office/drawing/2014/main" id="{75EDCA7D-6778-4736-8356-BFF96BB4BF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556282" y="1155011"/>
              <a:ext cx="7681913" cy="528637"/>
            </a:xfrm>
            <a:prstGeom prst="rect">
              <a:avLst/>
            </a:prstGeom>
            <a:noFill/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9AFDC6D-D1D1-4AEA-9C64-20415DC8D585}"/>
                </a:ext>
              </a:extLst>
            </p:cNvPr>
            <p:cNvSpPr txBox="1"/>
            <p:nvPr/>
          </p:nvSpPr>
          <p:spPr>
            <a:xfrm>
              <a:off x="1005065" y="1212505"/>
              <a:ext cx="69581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b="1" dirty="0">
                  <a:solidFill>
                    <a:schemeClr val="bg1"/>
                  </a:solidFill>
                </a:rPr>
                <a:t> </a:t>
              </a:r>
              <a:r>
                <a:rPr lang="en-US" altLang="ko-KR" b="1" dirty="0">
                  <a:solidFill>
                    <a:schemeClr val="bg1"/>
                  </a:solidFill>
                </a:rPr>
                <a:t>2) </a:t>
              </a:r>
              <a:r>
                <a:rPr lang="ko-KR" altLang="en-US" b="1" dirty="0">
                  <a:solidFill>
                    <a:schemeClr val="bg1"/>
                  </a:solidFill>
                </a:rPr>
                <a:t>교원 및 시설</a:t>
              </a:r>
              <a:r>
                <a:rPr lang="en-US" altLang="ko-KR" b="1" dirty="0">
                  <a:solidFill>
                    <a:schemeClr val="bg1"/>
                  </a:solidFill>
                </a:rPr>
                <a:t>(</a:t>
              </a:r>
              <a:r>
                <a:rPr lang="ko-KR" altLang="en-US" b="1" dirty="0">
                  <a:solidFill>
                    <a:schemeClr val="bg1"/>
                  </a:solidFill>
                </a:rPr>
                <a:t>인프라</a:t>
              </a:r>
              <a:r>
                <a:rPr lang="en-US" altLang="ko-KR" b="1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8D73FE1B-D7D5-4205-A409-22DFC101AA7E}"/>
              </a:ext>
            </a:extLst>
          </p:cNvPr>
          <p:cNvGrpSpPr/>
          <p:nvPr/>
        </p:nvGrpSpPr>
        <p:grpSpPr>
          <a:xfrm>
            <a:off x="581656" y="1889818"/>
            <a:ext cx="8823601" cy="1927440"/>
            <a:chOff x="581656" y="1918846"/>
            <a:chExt cx="8823601" cy="1927440"/>
          </a:xfrm>
        </p:grpSpPr>
        <p:sp>
          <p:nvSpPr>
            <p:cNvPr id="46" name="화살표: 오른쪽 45">
              <a:extLst>
                <a:ext uri="{FF2B5EF4-FFF2-40B4-BE49-F238E27FC236}">
                  <a16:creationId xmlns:a16="http://schemas.microsoft.com/office/drawing/2014/main" id="{5BA1B407-2B17-44F2-96AC-5EBC7B0F8BBE}"/>
                </a:ext>
              </a:extLst>
            </p:cNvPr>
            <p:cNvSpPr/>
            <p:nvPr/>
          </p:nvSpPr>
          <p:spPr>
            <a:xfrm>
              <a:off x="2388491" y="2139950"/>
              <a:ext cx="943429" cy="510624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28E0A44-92D8-4EC9-A53D-DE33CD9768D4}"/>
                </a:ext>
              </a:extLst>
            </p:cNvPr>
            <p:cNvSpPr txBox="1"/>
            <p:nvPr/>
          </p:nvSpPr>
          <p:spPr>
            <a:xfrm>
              <a:off x="581656" y="1918846"/>
              <a:ext cx="2118001" cy="952833"/>
            </a:xfrm>
            <a:prstGeom prst="roundRect">
              <a:avLst>
                <a:gd name="adj" fmla="val 8833"/>
              </a:avLst>
            </a:prstGeom>
            <a:solidFill>
              <a:srgbClr val="6488F2"/>
            </a:solidFill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anchor="ctr" anchorCtr="0">
              <a:normAutofit/>
            </a:bodyPr>
            <a:lstStyle/>
            <a:p>
              <a:pPr algn="ctr" fontAlgn="base" latinLnBrk="1"/>
              <a:r>
                <a:rPr lang="ko-KR" altLang="en-US" sz="2000" b="1" spc="-15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교원</a:t>
              </a: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E344BA55-A064-4C9F-8F47-52551548A20D}"/>
                </a:ext>
              </a:extLst>
            </p:cNvPr>
            <p:cNvGrpSpPr/>
            <p:nvPr/>
          </p:nvGrpSpPr>
          <p:grpSpPr>
            <a:xfrm>
              <a:off x="3421245" y="1918846"/>
              <a:ext cx="5984012" cy="1927440"/>
              <a:chOff x="3421245" y="1918846"/>
              <a:chExt cx="5525952" cy="1927440"/>
            </a:xfrm>
          </p:grpSpPr>
          <p:grpSp>
            <p:nvGrpSpPr>
              <p:cNvPr id="55" name="그룹 54">
                <a:extLst>
                  <a:ext uri="{FF2B5EF4-FFF2-40B4-BE49-F238E27FC236}">
                    <a16:creationId xmlns:a16="http://schemas.microsoft.com/office/drawing/2014/main" id="{D78F295C-BA74-4D96-9C36-40053D12FAFD}"/>
                  </a:ext>
                </a:extLst>
              </p:cNvPr>
              <p:cNvGrpSpPr/>
              <p:nvPr/>
            </p:nvGrpSpPr>
            <p:grpSpPr>
              <a:xfrm>
                <a:off x="3421245" y="1918846"/>
                <a:ext cx="2658927" cy="1927440"/>
                <a:chOff x="3421245" y="1918846"/>
                <a:chExt cx="2658927" cy="1927440"/>
              </a:xfrm>
            </p:grpSpPr>
            <p:sp>
              <p:nvSpPr>
                <p:cNvPr id="61" name="직사각형 60">
                  <a:extLst>
                    <a:ext uri="{FF2B5EF4-FFF2-40B4-BE49-F238E27FC236}">
                      <a16:creationId xmlns:a16="http://schemas.microsoft.com/office/drawing/2014/main" id="{0564514B-34F9-4423-BDFE-34F1C565B5F5}"/>
                    </a:ext>
                  </a:extLst>
                </p:cNvPr>
                <p:cNvSpPr/>
                <p:nvPr/>
              </p:nvSpPr>
              <p:spPr>
                <a:xfrm>
                  <a:off x="3421245" y="1918846"/>
                  <a:ext cx="2658927" cy="19274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F7B7287-60D7-4C94-BB95-D5E884CF0419}"/>
                    </a:ext>
                  </a:extLst>
                </p:cNvPr>
                <p:cNvSpPr txBox="1"/>
                <p:nvPr/>
              </p:nvSpPr>
              <p:spPr>
                <a:xfrm>
                  <a:off x="3571504" y="2018869"/>
                  <a:ext cx="2358410" cy="3231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buClr>
                      <a:schemeClr val="tx1">
                        <a:lumMod val="65000"/>
                        <a:lumOff val="35000"/>
                      </a:schemeClr>
                    </a:buClr>
                    <a:defRPr lang="ko-KR" altLang="en-US"/>
                  </a:pPr>
                  <a:r>
                    <a:rPr lang="ko-KR" altLang="en-US" sz="1500" b="1" spc="-150" dirty="0" err="1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2">
                          <a:lumMod val="50000"/>
                        </a:schemeClr>
                      </a:solidFill>
                    </a:rPr>
                    <a:t>다교과</a:t>
                  </a:r>
                  <a:r>
                    <a:rPr lang="en-US" altLang="ko-KR" sz="1500" b="1" spc="-15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2">
                          <a:lumMod val="50000"/>
                        </a:schemeClr>
                      </a:solidFill>
                    </a:rPr>
                    <a:t>(</a:t>
                  </a:r>
                  <a:r>
                    <a:rPr lang="ko-KR" altLang="en-US" sz="1500" b="1" spc="-15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2">
                          <a:lumMod val="50000"/>
                        </a:schemeClr>
                      </a:solidFill>
                    </a:rPr>
                    <a:t>과목</a:t>
                  </a:r>
                  <a:r>
                    <a:rPr lang="en-US" altLang="ko-KR" sz="1500" b="1" spc="-15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2">
                          <a:lumMod val="50000"/>
                        </a:schemeClr>
                      </a:solidFill>
                    </a:rPr>
                    <a:t>) </a:t>
                  </a:r>
                  <a:r>
                    <a:rPr lang="ko-KR" altLang="en-US" sz="1500" b="1" spc="-15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2">
                          <a:lumMod val="50000"/>
                        </a:schemeClr>
                      </a:solidFill>
                    </a:rPr>
                    <a:t>담당 및 처우 개선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9322324-57D1-4F60-BF9D-1B2421474164}"/>
                    </a:ext>
                  </a:extLst>
                </p:cNvPr>
                <p:cNvSpPr txBox="1"/>
                <p:nvPr/>
              </p:nvSpPr>
              <p:spPr>
                <a:xfrm>
                  <a:off x="3522647" y="2512049"/>
                  <a:ext cx="2549072" cy="9515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136525" indent="-136525">
                    <a:spcAft>
                      <a:spcPts val="700"/>
                    </a:spcAft>
                    <a:buClr>
                      <a:schemeClr val="tx1">
                        <a:lumMod val="65000"/>
                        <a:lumOff val="35000"/>
                      </a:schemeClr>
                    </a:buClr>
                    <a:buFont typeface="Arial" panose="020B0604020202020204" pitchFamily="34" charset="0"/>
                    <a:buChar char="•"/>
                    <a:defRPr lang="ko-KR" altLang="en-US"/>
                  </a:pPr>
                  <a:r>
                    <a:rPr lang="ko-KR" altLang="en-US" sz="1250" spc="-12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수업 </a:t>
                  </a:r>
                  <a:r>
                    <a:rPr lang="ko-KR" altLang="en-US" sz="1250" spc="-120" dirty="0" err="1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시수</a:t>
                  </a:r>
                  <a:r>
                    <a:rPr lang="ko-KR" altLang="en-US" sz="1250" spc="-12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 경감</a:t>
                  </a:r>
                  <a:r>
                    <a:rPr lang="en-US" altLang="ko-KR" sz="1250" spc="-12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, </a:t>
                  </a:r>
                  <a:r>
                    <a:rPr lang="ko-KR" altLang="en-US" sz="1250" spc="-12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업무분장 사전 조정을 </a:t>
                  </a:r>
                  <a:r>
                    <a:rPr lang="en-US" altLang="ko-KR" sz="1250" spc="-12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/>
                  </a:r>
                  <a:br>
                    <a:rPr lang="en-US" altLang="ko-KR" sz="1250" spc="-12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</a:br>
                  <a:r>
                    <a:rPr lang="ko-KR" altLang="en-US" sz="1250" spc="-12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통한 업무 경감 등</a:t>
                  </a:r>
                  <a:endParaRPr lang="en-US" altLang="ko-KR" sz="1250" spc="-12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  <a:p>
                  <a:pPr marL="136525" indent="-136525">
                    <a:spcAft>
                      <a:spcPts val="700"/>
                    </a:spcAft>
                    <a:buClr>
                      <a:schemeClr val="tx1">
                        <a:lumMod val="65000"/>
                        <a:lumOff val="35000"/>
                      </a:schemeClr>
                    </a:buClr>
                    <a:buFont typeface="Arial" panose="020B0604020202020204" pitchFamily="34" charset="0"/>
                    <a:buChar char="•"/>
                    <a:defRPr lang="ko-KR" altLang="en-US"/>
                  </a:pPr>
                  <a:r>
                    <a:rPr lang="ko-KR" altLang="en-US" sz="1250" spc="-12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연구회 활동지원</a:t>
                  </a:r>
                  <a:r>
                    <a:rPr lang="en-US" altLang="ko-KR" sz="1250" spc="-12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, </a:t>
                  </a:r>
                  <a:r>
                    <a:rPr lang="ko-KR" altLang="en-US" sz="1250" spc="-12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부전공</a:t>
                  </a:r>
                  <a:r>
                    <a:rPr lang="en-US" altLang="ko-KR" sz="1250" spc="-12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, </a:t>
                  </a:r>
                  <a:r>
                    <a:rPr lang="ko-KR" altLang="en-US" sz="1250" spc="-12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복수전공 </a:t>
                  </a:r>
                  <a:r>
                    <a:rPr lang="en-US" altLang="ko-KR" sz="1250" spc="-12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/>
                  </a:r>
                  <a:br>
                    <a:rPr lang="en-US" altLang="ko-KR" sz="1250" spc="-12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</a:br>
                  <a:r>
                    <a:rPr lang="ko-KR" altLang="en-US" sz="1250" spc="-12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자격 활용</a:t>
                  </a:r>
                </a:p>
              </p:txBody>
            </p:sp>
            <p:cxnSp>
              <p:nvCxnSpPr>
                <p:cNvPr id="64" name="직선 연결선 63">
                  <a:extLst>
                    <a:ext uri="{FF2B5EF4-FFF2-40B4-BE49-F238E27FC236}">
                      <a16:creationId xmlns:a16="http://schemas.microsoft.com/office/drawing/2014/main" id="{73DEC0C4-CB88-45E1-832D-1407A2718055}"/>
                    </a:ext>
                  </a:extLst>
                </p:cNvPr>
                <p:cNvCxnSpPr/>
                <p:nvPr/>
              </p:nvCxnSpPr>
              <p:spPr>
                <a:xfrm>
                  <a:off x="3840974" y="2367270"/>
                  <a:ext cx="181946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그룹 55">
                <a:extLst>
                  <a:ext uri="{FF2B5EF4-FFF2-40B4-BE49-F238E27FC236}">
                    <a16:creationId xmlns:a16="http://schemas.microsoft.com/office/drawing/2014/main" id="{991FBF5B-6343-410F-9290-350474A0DD23}"/>
                  </a:ext>
                </a:extLst>
              </p:cNvPr>
              <p:cNvGrpSpPr/>
              <p:nvPr/>
            </p:nvGrpSpPr>
            <p:grpSpPr>
              <a:xfrm>
                <a:off x="6288270" y="1918846"/>
                <a:ext cx="2658927" cy="1927440"/>
                <a:chOff x="3421245" y="1918846"/>
                <a:chExt cx="2658927" cy="1927440"/>
              </a:xfrm>
            </p:grpSpPr>
            <p:sp>
              <p:nvSpPr>
                <p:cNvPr id="57" name="직사각형 56">
                  <a:extLst>
                    <a:ext uri="{FF2B5EF4-FFF2-40B4-BE49-F238E27FC236}">
                      <a16:creationId xmlns:a16="http://schemas.microsoft.com/office/drawing/2014/main" id="{B3BE240A-F82F-420A-8134-7D312EB72669}"/>
                    </a:ext>
                  </a:extLst>
                </p:cNvPr>
                <p:cNvSpPr/>
                <p:nvPr/>
              </p:nvSpPr>
              <p:spPr>
                <a:xfrm>
                  <a:off x="3421245" y="1918846"/>
                  <a:ext cx="2658927" cy="19274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B694DF5-73D2-4022-8E55-24F6F30D9C03}"/>
                    </a:ext>
                  </a:extLst>
                </p:cNvPr>
                <p:cNvSpPr txBox="1"/>
                <p:nvPr/>
              </p:nvSpPr>
              <p:spPr>
                <a:xfrm>
                  <a:off x="3981546" y="2018869"/>
                  <a:ext cx="1538325" cy="3231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buClr>
                      <a:schemeClr val="tx1">
                        <a:lumMod val="65000"/>
                        <a:lumOff val="35000"/>
                      </a:schemeClr>
                    </a:buClr>
                    <a:defRPr lang="ko-KR" altLang="en-US"/>
                  </a:pPr>
                  <a:r>
                    <a:rPr lang="ko-KR" altLang="en-US" sz="1500" b="1" spc="-15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2">
                          <a:lumMod val="50000"/>
                        </a:schemeClr>
                      </a:solidFill>
                    </a:rPr>
                    <a:t>교원의 역할의 변화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3D96936-43EB-4D99-AAEC-C9F718493CF9}"/>
                    </a:ext>
                  </a:extLst>
                </p:cNvPr>
                <p:cNvSpPr txBox="1"/>
                <p:nvPr/>
              </p:nvSpPr>
              <p:spPr>
                <a:xfrm>
                  <a:off x="3522647" y="2512049"/>
                  <a:ext cx="2171892" cy="75918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136525" indent="-136525">
                    <a:spcAft>
                      <a:spcPts val="700"/>
                    </a:spcAft>
                    <a:buClr>
                      <a:schemeClr val="tx1">
                        <a:lumMod val="65000"/>
                        <a:lumOff val="35000"/>
                      </a:schemeClr>
                    </a:buClr>
                    <a:buFont typeface="Arial" panose="020B0604020202020204" pitchFamily="34" charset="0"/>
                    <a:buChar char="•"/>
                    <a:defRPr lang="ko-KR" altLang="en-US"/>
                  </a:pP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진로 및 학업설계 지도</a:t>
                  </a:r>
                  <a:r>
                    <a:rPr lang="en-US" altLang="ko-KR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, </a:t>
                  </a: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교육과</a:t>
                  </a:r>
                  <a:r>
                    <a:rPr lang="en-US" altLang="ko-KR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/>
                  </a:r>
                  <a:br>
                    <a:rPr lang="en-US" altLang="ko-KR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</a:b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 이수 지도 등 교사의 역할 변화</a:t>
                  </a:r>
                  <a:endParaRPr lang="en-US" altLang="ko-KR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  <a:p>
                  <a:pPr marL="136525" indent="-136525">
                    <a:spcAft>
                      <a:spcPts val="700"/>
                    </a:spcAft>
                    <a:buClr>
                      <a:schemeClr val="tx1">
                        <a:lumMod val="65000"/>
                        <a:lumOff val="35000"/>
                      </a:schemeClr>
                    </a:buClr>
                    <a:buFont typeface="Arial" panose="020B0604020202020204" pitchFamily="34" charset="0"/>
                    <a:buChar char="•"/>
                    <a:defRPr lang="ko-KR" altLang="en-US"/>
                  </a:pPr>
                  <a:r>
                    <a:rPr lang="ko-KR" altLang="en-US" sz="1250" spc="-100" dirty="0">
                      <a:ln>
                        <a:solidFill>
                          <a:schemeClr val="accent4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교수학습전문가로서의 교사</a:t>
                  </a:r>
                </a:p>
              </p:txBody>
            </p:sp>
            <p:cxnSp>
              <p:nvCxnSpPr>
                <p:cNvPr id="60" name="직선 연결선 59">
                  <a:extLst>
                    <a:ext uri="{FF2B5EF4-FFF2-40B4-BE49-F238E27FC236}">
                      <a16:creationId xmlns:a16="http://schemas.microsoft.com/office/drawing/2014/main" id="{5C58626B-173E-4054-8A47-2AEDC5663CA5}"/>
                    </a:ext>
                  </a:extLst>
                </p:cNvPr>
                <p:cNvCxnSpPr/>
                <p:nvPr/>
              </p:nvCxnSpPr>
              <p:spPr>
                <a:xfrm>
                  <a:off x="3840974" y="2367270"/>
                  <a:ext cx="181946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6" name="화살표: 오른쪽 65">
            <a:extLst>
              <a:ext uri="{FF2B5EF4-FFF2-40B4-BE49-F238E27FC236}">
                <a16:creationId xmlns:a16="http://schemas.microsoft.com/office/drawing/2014/main" id="{FDA07C4A-B79F-4F39-9956-E57A82C6539A}"/>
              </a:ext>
            </a:extLst>
          </p:cNvPr>
          <p:cNvSpPr/>
          <p:nvPr/>
        </p:nvSpPr>
        <p:spPr>
          <a:xfrm>
            <a:off x="2388491" y="4433208"/>
            <a:ext cx="943429" cy="51062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391FAD3-262D-496A-82AC-C4B4198AF216}"/>
              </a:ext>
            </a:extLst>
          </p:cNvPr>
          <p:cNvSpPr txBox="1"/>
          <p:nvPr/>
        </p:nvSpPr>
        <p:spPr>
          <a:xfrm>
            <a:off x="581656" y="4212104"/>
            <a:ext cx="2118001" cy="952833"/>
          </a:xfrm>
          <a:prstGeom prst="roundRect">
            <a:avLst>
              <a:gd name="adj" fmla="val 8833"/>
            </a:avLst>
          </a:prstGeom>
          <a:solidFill>
            <a:srgbClr val="6488F2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 anchorCtr="0">
            <a:normAutofit/>
          </a:bodyPr>
          <a:lstStyle/>
          <a:p>
            <a:pPr algn="ctr" fontAlgn="base" latinLnBrk="1"/>
            <a:r>
              <a:rPr lang="ko-KR" altLang="en-US" sz="2000" b="1" spc="-15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시설</a:t>
            </a:r>
          </a:p>
        </p:txBody>
      </p: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04D0A0B1-8DF7-4BD8-81AD-6EA3A7E14E6C}"/>
              </a:ext>
            </a:extLst>
          </p:cNvPr>
          <p:cNvGrpSpPr/>
          <p:nvPr/>
        </p:nvGrpSpPr>
        <p:grpSpPr>
          <a:xfrm>
            <a:off x="3421245" y="4212104"/>
            <a:ext cx="5984012" cy="1927440"/>
            <a:chOff x="3421245" y="1918846"/>
            <a:chExt cx="2658927" cy="1927440"/>
          </a:xfrm>
        </p:grpSpPr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9C71E158-9ECD-430C-893C-D89C55BAEA5E}"/>
                </a:ext>
              </a:extLst>
            </p:cNvPr>
            <p:cNvSpPr/>
            <p:nvPr/>
          </p:nvSpPr>
          <p:spPr>
            <a:xfrm>
              <a:off x="3421245" y="1918846"/>
              <a:ext cx="2658927" cy="1927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81CD953-182A-4D6B-A43C-48AAA0734941}"/>
                </a:ext>
              </a:extLst>
            </p:cNvPr>
            <p:cNvSpPr txBox="1"/>
            <p:nvPr/>
          </p:nvSpPr>
          <p:spPr>
            <a:xfrm>
              <a:off x="3865634" y="2018869"/>
              <a:ext cx="1770148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buClr>
                  <a:schemeClr val="tx1">
                    <a:lumMod val="65000"/>
                    <a:lumOff val="35000"/>
                  </a:schemeClr>
                </a:buClr>
                <a:defRPr lang="ko-KR" altLang="en-US"/>
              </a:pPr>
              <a:r>
                <a:rPr lang="ko-KR" altLang="en-US" sz="1500" b="1" spc="-15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과목 선택권 확대에 따른 효율적인 학습환경 구축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8B5C80E-32E4-49A5-864B-879605AFC70F}"/>
                </a:ext>
              </a:extLst>
            </p:cNvPr>
            <p:cNvSpPr txBox="1"/>
            <p:nvPr/>
          </p:nvSpPr>
          <p:spPr>
            <a:xfrm>
              <a:off x="3973750" y="2512049"/>
              <a:ext cx="1654047" cy="104131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136525" indent="-136525">
                <a:spcAft>
                  <a:spcPts val="7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  <a:defRPr lang="ko-KR" altLang="en-US"/>
              </a:pPr>
              <a:r>
                <a:rPr lang="ko-KR" altLang="en-US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선택과목  확대에 따른 홈베이스</a:t>
              </a:r>
            </a:p>
            <a:p>
              <a:pPr marL="136525" indent="-136525">
                <a:spcAft>
                  <a:spcPts val="7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  <a:defRPr lang="ko-KR" altLang="en-US"/>
              </a:pPr>
              <a:r>
                <a:rPr lang="ko-KR" altLang="en-US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다양한 규모의 수업개설을 위한 가변형 교실</a:t>
              </a:r>
            </a:p>
            <a:p>
              <a:pPr marL="136525" indent="-136525">
                <a:spcAft>
                  <a:spcPts val="7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  <a:defRPr lang="ko-KR" altLang="en-US"/>
              </a:pPr>
              <a:r>
                <a:rPr lang="ko-KR" altLang="en-US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공강시간 학생 자기주도적 활동을 위한 공간 마련 등</a:t>
              </a:r>
              <a:r>
                <a:rPr lang="en-US" altLang="ko-KR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/>
              </a:r>
              <a:br>
                <a:rPr lang="en-US" altLang="ko-KR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altLang="ko-KR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</a:t>
              </a:r>
              <a:r>
                <a:rPr lang="ko-KR" altLang="en-US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연구학교의 경우 교과교실 도입 적극 권장</a:t>
              </a:r>
              <a:r>
                <a:rPr lang="en-US" altLang="ko-KR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)</a:t>
              </a:r>
            </a:p>
          </p:txBody>
        </p: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C713EA55-B6F1-4A7C-9142-4F66B558D9FA}"/>
                </a:ext>
              </a:extLst>
            </p:cNvPr>
            <p:cNvCxnSpPr/>
            <p:nvPr/>
          </p:nvCxnSpPr>
          <p:spPr>
            <a:xfrm>
              <a:off x="3840974" y="2367270"/>
              <a:ext cx="1819469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870636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F3DD96B0-6FD8-4467-A014-45BA9A74EE24}"/>
              </a:ext>
            </a:extLst>
          </p:cNvPr>
          <p:cNvSpPr/>
          <p:nvPr/>
        </p:nvSpPr>
        <p:spPr>
          <a:xfrm>
            <a:off x="826168" y="276169"/>
            <a:ext cx="526297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 latinLnBrk="1">
              <a:lnSpc>
                <a:spcPct val="90000"/>
              </a:lnSpc>
              <a:spcBef>
                <a:spcPct val="0"/>
              </a:spcBef>
            </a:pPr>
            <a:r>
              <a:rPr lang="ko-KR" altLang="en-US" sz="30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고교학점제 연구학교 운영 방안</a:t>
            </a:r>
            <a:endParaRPr lang="ko-KR" altLang="en-US" sz="30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j-cs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C7AA5EC8-2AF7-40E8-90DF-914D3946FA82}"/>
              </a:ext>
            </a:extLst>
          </p:cNvPr>
          <p:cNvGrpSpPr/>
          <p:nvPr/>
        </p:nvGrpSpPr>
        <p:grpSpPr>
          <a:xfrm>
            <a:off x="556282" y="1155011"/>
            <a:ext cx="7681913" cy="528637"/>
            <a:chOff x="556282" y="1155011"/>
            <a:chExt cx="7681913" cy="528637"/>
          </a:xfrm>
        </p:grpSpPr>
        <p:pic>
          <p:nvPicPr>
            <p:cNvPr id="43" name="Picture 1" descr="C:\Users\Administrator\Desktop\파란띠.png">
              <a:extLst>
                <a:ext uri="{FF2B5EF4-FFF2-40B4-BE49-F238E27FC236}">
                  <a16:creationId xmlns:a16="http://schemas.microsoft.com/office/drawing/2014/main" id="{2B0CCC71-F1B5-4DA3-9EA5-FA15767A1F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556282" y="1155011"/>
              <a:ext cx="7681913" cy="528637"/>
            </a:xfrm>
            <a:prstGeom prst="rect">
              <a:avLst/>
            </a:prstGeom>
            <a:noFill/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76563BD-3FD6-4928-A873-BDA59BC2CC09}"/>
                </a:ext>
              </a:extLst>
            </p:cNvPr>
            <p:cNvSpPr txBox="1"/>
            <p:nvPr/>
          </p:nvSpPr>
          <p:spPr>
            <a:xfrm>
              <a:off x="1005065" y="1212505"/>
              <a:ext cx="69581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b="1" dirty="0">
                  <a:solidFill>
                    <a:schemeClr val="bg1"/>
                  </a:solidFill>
                </a:rPr>
                <a:t> </a:t>
              </a:r>
              <a:r>
                <a:rPr lang="en-US" altLang="ko-KR" b="1" dirty="0">
                  <a:solidFill>
                    <a:schemeClr val="bg1"/>
                  </a:solidFill>
                </a:rPr>
                <a:t>3) </a:t>
              </a:r>
              <a:r>
                <a:rPr lang="ko-KR" altLang="en-US" b="1" dirty="0">
                  <a:solidFill>
                    <a:schemeClr val="bg1"/>
                  </a:solidFill>
                </a:rPr>
                <a:t>진로교육 및 인식개선</a:t>
              </a:r>
              <a:r>
                <a:rPr lang="en-US" altLang="ko-KR" b="1" dirty="0">
                  <a:solidFill>
                    <a:schemeClr val="bg1"/>
                  </a:solidFill>
                </a:rPr>
                <a:t>(</a:t>
              </a:r>
              <a:r>
                <a:rPr lang="ko-KR" altLang="en-US" b="1" dirty="0">
                  <a:solidFill>
                    <a:schemeClr val="bg1"/>
                  </a:solidFill>
                </a:rPr>
                <a:t>학교문화</a:t>
              </a:r>
              <a:r>
                <a:rPr lang="en-US" altLang="ko-KR" b="1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sp>
        <p:nvSpPr>
          <p:cNvPr id="46" name="화살표: 오른쪽 45">
            <a:extLst>
              <a:ext uri="{FF2B5EF4-FFF2-40B4-BE49-F238E27FC236}">
                <a16:creationId xmlns:a16="http://schemas.microsoft.com/office/drawing/2014/main" id="{AEB81216-5AB7-42F4-B199-B7425C13AC0E}"/>
              </a:ext>
            </a:extLst>
          </p:cNvPr>
          <p:cNvSpPr/>
          <p:nvPr/>
        </p:nvSpPr>
        <p:spPr>
          <a:xfrm>
            <a:off x="2388491" y="2110922"/>
            <a:ext cx="943429" cy="51062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A77A1F-4EB3-4A97-891B-24901D300E24}"/>
              </a:ext>
            </a:extLst>
          </p:cNvPr>
          <p:cNvSpPr txBox="1"/>
          <p:nvPr/>
        </p:nvSpPr>
        <p:spPr>
          <a:xfrm>
            <a:off x="581656" y="1889818"/>
            <a:ext cx="2118001" cy="952833"/>
          </a:xfrm>
          <a:prstGeom prst="roundRect">
            <a:avLst>
              <a:gd name="adj" fmla="val 8833"/>
            </a:avLst>
          </a:prstGeom>
          <a:solidFill>
            <a:srgbClr val="6488F2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 anchorCtr="0">
            <a:normAutofit/>
          </a:bodyPr>
          <a:lstStyle/>
          <a:p>
            <a:pPr algn="ctr" fontAlgn="base" latinLnBrk="1"/>
            <a:r>
              <a:rPr lang="ko-KR" altLang="en-US" sz="2000" b="1" spc="-15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진로교육 및</a:t>
            </a:r>
          </a:p>
          <a:p>
            <a:pPr algn="ctr" fontAlgn="base" latinLnBrk="1"/>
            <a:r>
              <a:rPr lang="ko-KR" altLang="en-US" sz="2000" b="1" spc="-15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생활지도</a:t>
            </a: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16037444-881A-4B63-BC0A-59DB0028ADA6}"/>
              </a:ext>
            </a:extLst>
          </p:cNvPr>
          <p:cNvGrpSpPr/>
          <p:nvPr/>
        </p:nvGrpSpPr>
        <p:grpSpPr>
          <a:xfrm>
            <a:off x="3421245" y="1889818"/>
            <a:ext cx="5984013" cy="1927440"/>
            <a:chOff x="3421245" y="1918846"/>
            <a:chExt cx="5525952" cy="1927440"/>
          </a:xfrm>
        </p:grpSpPr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FA8F4259-DAC3-4646-B8E0-DCD4346BF324}"/>
                </a:ext>
              </a:extLst>
            </p:cNvPr>
            <p:cNvGrpSpPr/>
            <p:nvPr/>
          </p:nvGrpSpPr>
          <p:grpSpPr>
            <a:xfrm>
              <a:off x="3421245" y="1918846"/>
              <a:ext cx="2658927" cy="1927440"/>
              <a:chOff x="3421245" y="1918846"/>
              <a:chExt cx="2658927" cy="1927440"/>
            </a:xfrm>
          </p:grpSpPr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3749FD0C-9537-407F-87B1-6828131A9E63}"/>
                  </a:ext>
                </a:extLst>
              </p:cNvPr>
              <p:cNvSpPr/>
              <p:nvPr/>
            </p:nvSpPr>
            <p:spPr>
              <a:xfrm>
                <a:off x="3421245" y="1918846"/>
                <a:ext cx="2658927" cy="19274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F12DBB0-7B02-4D61-B06F-0D0B7BEC11C1}"/>
                  </a:ext>
                </a:extLst>
              </p:cNvPr>
              <p:cNvSpPr txBox="1"/>
              <p:nvPr/>
            </p:nvSpPr>
            <p:spPr>
              <a:xfrm>
                <a:off x="3617393" y="2018869"/>
                <a:ext cx="2266632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buClr>
                    <a:schemeClr val="tx1">
                      <a:lumMod val="65000"/>
                      <a:lumOff val="35000"/>
                    </a:schemeClr>
                  </a:buClr>
                  <a:defRPr lang="ko-KR" altLang="en-US"/>
                </a:pPr>
                <a:r>
                  <a:rPr lang="ko-KR" altLang="en-US" sz="1500" b="1" spc="-15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2">
                        <a:lumMod val="50000"/>
                      </a:schemeClr>
                    </a:solidFill>
                  </a:rPr>
                  <a:t>진로 및 교육과정 지도 내실화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72D7897-D724-42F7-947A-469433221704}"/>
                  </a:ext>
                </a:extLst>
              </p:cNvPr>
              <p:cNvSpPr txBox="1"/>
              <p:nvPr/>
            </p:nvSpPr>
            <p:spPr>
              <a:xfrm>
                <a:off x="3522647" y="2512049"/>
                <a:ext cx="2460550" cy="9515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136525" indent="-136525">
                  <a:spcAft>
                    <a:spcPts val="70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Font typeface="Arial" panose="020B0604020202020204" pitchFamily="34" charset="0"/>
                  <a:buChar char="•"/>
                  <a:defRPr lang="ko-KR" altLang="en-US"/>
                </a:pPr>
                <a:r>
                  <a:rPr lang="ko-KR" altLang="en-US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진로 학업설계 </a:t>
                </a:r>
                <a:r>
                  <a:rPr lang="en-US" altLang="ko-KR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:  </a:t>
                </a:r>
                <a:r>
                  <a:rPr lang="ko-KR" altLang="en-US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진로와 연계된</a:t>
                </a:r>
                <a:r>
                  <a:rPr lang="en-US" altLang="ko-KR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/>
                </a:r>
                <a:br>
                  <a:rPr lang="en-US" altLang="ko-KR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ko-KR" altLang="en-US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학업계획서 작성  및  교과목 안내</a:t>
                </a:r>
                <a:endParaRPr lang="en-US" altLang="ko-KR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136525" indent="-136525">
                  <a:spcAft>
                    <a:spcPts val="70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Font typeface="Arial" panose="020B0604020202020204" pitchFamily="34" charset="0"/>
                  <a:buChar char="•"/>
                  <a:defRPr lang="ko-KR" altLang="en-US"/>
                </a:pPr>
                <a:r>
                  <a:rPr lang="ko-KR" altLang="en-US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교육과정 지원팀 중심으로 교육과정</a:t>
                </a:r>
                <a:r>
                  <a:rPr lang="en-US" altLang="ko-KR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/>
                </a:r>
                <a:br>
                  <a:rPr lang="en-US" altLang="ko-KR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ko-KR" altLang="en-US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코칭</a:t>
                </a:r>
              </a:p>
            </p:txBody>
          </p:sp>
          <p:cxnSp>
            <p:nvCxnSpPr>
              <p:cNvPr id="66" name="직선 연결선 65">
                <a:extLst>
                  <a:ext uri="{FF2B5EF4-FFF2-40B4-BE49-F238E27FC236}">
                    <a16:creationId xmlns:a16="http://schemas.microsoft.com/office/drawing/2014/main" id="{9479A3B9-C47E-4312-83FF-CCC4C635D7F6}"/>
                  </a:ext>
                </a:extLst>
              </p:cNvPr>
              <p:cNvCxnSpPr/>
              <p:nvPr/>
            </p:nvCxnSpPr>
            <p:spPr>
              <a:xfrm>
                <a:off x="3840974" y="2367270"/>
                <a:ext cx="1819469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CEDCAA27-9CB0-4843-80E3-258BF95D25C1}"/>
                </a:ext>
              </a:extLst>
            </p:cNvPr>
            <p:cNvGrpSpPr/>
            <p:nvPr/>
          </p:nvGrpSpPr>
          <p:grpSpPr>
            <a:xfrm>
              <a:off x="6288270" y="1918846"/>
              <a:ext cx="2658927" cy="1927440"/>
              <a:chOff x="3421245" y="1918846"/>
              <a:chExt cx="2658927" cy="1927440"/>
            </a:xfrm>
          </p:grpSpPr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BFDA84FC-F9DA-4A33-91FF-F337190A5AE8}"/>
                  </a:ext>
                </a:extLst>
              </p:cNvPr>
              <p:cNvSpPr/>
              <p:nvPr/>
            </p:nvSpPr>
            <p:spPr>
              <a:xfrm>
                <a:off x="3421245" y="1918846"/>
                <a:ext cx="2658927" cy="19274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0992AC6-0A52-48C8-ABEC-7BE818F1B50D}"/>
                  </a:ext>
                </a:extLst>
              </p:cNvPr>
              <p:cNvSpPr txBox="1"/>
              <p:nvPr/>
            </p:nvSpPr>
            <p:spPr>
              <a:xfrm>
                <a:off x="3857201" y="2018869"/>
                <a:ext cx="1787015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buClr>
                    <a:schemeClr val="tx1">
                      <a:lumMod val="65000"/>
                      <a:lumOff val="35000"/>
                    </a:schemeClr>
                  </a:buClr>
                  <a:defRPr lang="ko-KR" altLang="en-US"/>
                </a:pPr>
                <a:r>
                  <a:rPr lang="ko-KR" altLang="en-US" sz="1500" b="1" spc="-15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2">
                        <a:lumMod val="50000"/>
                      </a:schemeClr>
                    </a:solidFill>
                  </a:rPr>
                  <a:t>학생 생활 관리 내실화 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ACC3EA3-77FF-4669-8D10-B0EEB9C16E22}"/>
                  </a:ext>
                </a:extLst>
              </p:cNvPr>
              <p:cNvSpPr txBox="1"/>
              <p:nvPr/>
            </p:nvSpPr>
            <p:spPr>
              <a:xfrm>
                <a:off x="3522647" y="2512049"/>
                <a:ext cx="2500518" cy="12336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136525" indent="-136525">
                  <a:spcAft>
                    <a:spcPts val="70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Font typeface="Arial" panose="020B0604020202020204" pitchFamily="34" charset="0"/>
                  <a:buChar char="•"/>
                  <a:defRPr lang="ko-KR" altLang="en-US"/>
                </a:pPr>
                <a:r>
                  <a:rPr lang="ko-KR" altLang="en-US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학생 자율적 생활지도 문화 형성</a:t>
                </a:r>
                <a:r>
                  <a:rPr lang="en-US" altLang="ko-KR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/>
                </a:r>
                <a:br>
                  <a:rPr lang="en-US" altLang="ko-KR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altLang="ko-KR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</a:t>
                </a:r>
                <a:r>
                  <a:rPr lang="ko-KR" altLang="en-US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규칙 제정 등</a:t>
                </a:r>
                <a:r>
                  <a:rPr lang="en-US" altLang="ko-KR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</a:t>
                </a:r>
              </a:p>
              <a:p>
                <a:pPr marL="136525" indent="-136525">
                  <a:spcAft>
                    <a:spcPts val="70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Font typeface="Arial" panose="020B0604020202020204" pitchFamily="34" charset="0"/>
                  <a:buChar char="•"/>
                  <a:defRPr lang="ko-KR" altLang="en-US"/>
                </a:pPr>
                <a:r>
                  <a:rPr lang="ko-KR" altLang="en-US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공강시간 학생 관리 지도방안</a:t>
                </a:r>
              </a:p>
              <a:p>
                <a:pPr marL="136525" indent="-136525">
                  <a:spcAft>
                    <a:spcPts val="70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Font typeface="Arial" panose="020B0604020202020204" pitchFamily="34" charset="0"/>
                  <a:buChar char="•"/>
                  <a:defRPr lang="ko-KR" altLang="en-US"/>
                </a:pPr>
                <a:r>
                  <a:rPr lang="ko-KR" altLang="en-US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담임역할 변화에 따라 학생 생활지도</a:t>
                </a:r>
                <a:r>
                  <a:rPr lang="en-US" altLang="ko-KR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/>
                </a:r>
                <a:br>
                  <a:rPr lang="en-US" altLang="ko-KR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ko-KR" altLang="en-US" sz="1250" spc="-100" dirty="0" err="1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전담팀</a:t>
                </a:r>
                <a:r>
                  <a:rPr lang="ko-KR" altLang="en-US" sz="1250" spc="-1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구성</a:t>
                </a:r>
              </a:p>
            </p:txBody>
          </p:sp>
          <p:cxnSp>
            <p:nvCxnSpPr>
              <p:cNvPr id="62" name="직선 연결선 61">
                <a:extLst>
                  <a:ext uri="{FF2B5EF4-FFF2-40B4-BE49-F238E27FC236}">
                    <a16:creationId xmlns:a16="http://schemas.microsoft.com/office/drawing/2014/main" id="{C1C7EBD0-A127-4295-BF04-776F8AFCEF19}"/>
                  </a:ext>
                </a:extLst>
              </p:cNvPr>
              <p:cNvCxnSpPr/>
              <p:nvPr/>
            </p:nvCxnSpPr>
            <p:spPr>
              <a:xfrm>
                <a:off x="3840974" y="2367270"/>
                <a:ext cx="1819469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화살표: 오른쪽 67">
            <a:extLst>
              <a:ext uri="{FF2B5EF4-FFF2-40B4-BE49-F238E27FC236}">
                <a16:creationId xmlns:a16="http://schemas.microsoft.com/office/drawing/2014/main" id="{3DCFD220-7C36-481B-9E59-E21AF75D2757}"/>
              </a:ext>
            </a:extLst>
          </p:cNvPr>
          <p:cNvSpPr/>
          <p:nvPr/>
        </p:nvSpPr>
        <p:spPr>
          <a:xfrm>
            <a:off x="2388491" y="4433208"/>
            <a:ext cx="943429" cy="51062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AD1BF1C-1170-48C1-AE1E-45FC046A921F}"/>
              </a:ext>
            </a:extLst>
          </p:cNvPr>
          <p:cNvSpPr txBox="1"/>
          <p:nvPr/>
        </p:nvSpPr>
        <p:spPr>
          <a:xfrm>
            <a:off x="581656" y="4212104"/>
            <a:ext cx="2118001" cy="952833"/>
          </a:xfrm>
          <a:prstGeom prst="roundRect">
            <a:avLst>
              <a:gd name="adj" fmla="val 8833"/>
            </a:avLst>
          </a:prstGeom>
          <a:solidFill>
            <a:srgbClr val="6488F2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 anchorCtr="0">
            <a:normAutofit/>
          </a:bodyPr>
          <a:lstStyle/>
          <a:p>
            <a:pPr algn="ctr" fontAlgn="base" latinLnBrk="1"/>
            <a:r>
              <a:rPr lang="ko-KR" altLang="en-US" sz="2000" b="1" spc="-15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학교문화 및 </a:t>
            </a:r>
          </a:p>
          <a:p>
            <a:pPr algn="ctr" fontAlgn="base" latinLnBrk="1"/>
            <a:r>
              <a:rPr lang="ko-KR" altLang="en-US" sz="2000" b="1" spc="-15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인식 개선</a:t>
            </a:r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9CDD03E4-6BF7-4E5B-81A1-8DC3B5CA3A09}"/>
              </a:ext>
            </a:extLst>
          </p:cNvPr>
          <p:cNvGrpSpPr/>
          <p:nvPr/>
        </p:nvGrpSpPr>
        <p:grpSpPr>
          <a:xfrm>
            <a:off x="3421245" y="4212104"/>
            <a:ext cx="2879332" cy="1927440"/>
            <a:chOff x="3421245" y="1918846"/>
            <a:chExt cx="2658927" cy="1927440"/>
          </a:xfrm>
        </p:grpSpPr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10B17F23-F962-495F-B7AC-5753F10CE957}"/>
                </a:ext>
              </a:extLst>
            </p:cNvPr>
            <p:cNvSpPr/>
            <p:nvPr/>
          </p:nvSpPr>
          <p:spPr>
            <a:xfrm>
              <a:off x="3421245" y="1918846"/>
              <a:ext cx="2658927" cy="1927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278E38A-0447-4BF5-AAA2-06958EF9FBFA}"/>
                </a:ext>
              </a:extLst>
            </p:cNvPr>
            <p:cNvSpPr txBox="1"/>
            <p:nvPr/>
          </p:nvSpPr>
          <p:spPr>
            <a:xfrm>
              <a:off x="3981545" y="2018869"/>
              <a:ext cx="1538325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buClr>
                  <a:schemeClr val="tx1">
                    <a:lumMod val="65000"/>
                    <a:lumOff val="35000"/>
                  </a:schemeClr>
                </a:buClr>
                <a:defRPr lang="ko-KR" altLang="en-US"/>
              </a:pPr>
              <a:r>
                <a:rPr lang="ko-KR" altLang="en-US" sz="1500" b="1" spc="-15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학부모 이해도 제고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33B22A3-BB5D-4880-9F87-98BD897B379F}"/>
                </a:ext>
              </a:extLst>
            </p:cNvPr>
            <p:cNvSpPr txBox="1"/>
            <p:nvPr/>
          </p:nvSpPr>
          <p:spPr>
            <a:xfrm>
              <a:off x="3636637" y="2512049"/>
              <a:ext cx="2404300" cy="75918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136525" indent="-136525">
                <a:spcAft>
                  <a:spcPts val="7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  <a:defRPr lang="ko-KR" altLang="en-US"/>
              </a:pPr>
              <a:r>
                <a:rPr lang="ko-KR" altLang="en-US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자녀 교육에 대한 인식 변화</a:t>
              </a:r>
              <a:r>
                <a:rPr lang="en-US" altLang="ko-KR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</a:t>
              </a:r>
              <a:br>
                <a:rPr lang="en-US" altLang="ko-KR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ko-KR" altLang="en-US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교육과정 인식 제고</a:t>
              </a:r>
            </a:p>
            <a:p>
              <a:pPr marL="136525" indent="-136525">
                <a:spcAft>
                  <a:spcPts val="7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  <a:defRPr lang="ko-KR" altLang="en-US"/>
              </a:pPr>
              <a:r>
                <a:rPr lang="ko-KR" altLang="en-US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학부모 학교 참여 및 의사소통강화</a:t>
              </a:r>
            </a:p>
          </p:txBody>
        </p:sp>
        <p:cxnSp>
          <p:nvCxnSpPr>
            <p:cNvPr id="80" name="직선 연결선 79">
              <a:extLst>
                <a:ext uri="{FF2B5EF4-FFF2-40B4-BE49-F238E27FC236}">
                  <a16:creationId xmlns:a16="http://schemas.microsoft.com/office/drawing/2014/main" id="{D6B73334-F713-4976-8B04-B41942C790BD}"/>
                </a:ext>
              </a:extLst>
            </p:cNvPr>
            <p:cNvCxnSpPr/>
            <p:nvPr/>
          </p:nvCxnSpPr>
          <p:spPr>
            <a:xfrm>
              <a:off x="3840974" y="2367270"/>
              <a:ext cx="1819469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91565899-C72D-40A5-83B6-8AC5CBA9E85C}"/>
              </a:ext>
            </a:extLst>
          </p:cNvPr>
          <p:cNvGrpSpPr/>
          <p:nvPr/>
        </p:nvGrpSpPr>
        <p:grpSpPr>
          <a:xfrm>
            <a:off x="6525925" y="4212104"/>
            <a:ext cx="2879332" cy="1927440"/>
            <a:chOff x="3421245" y="1918846"/>
            <a:chExt cx="2658927" cy="1927440"/>
          </a:xfrm>
        </p:grpSpPr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1101DBDE-43BF-4B6D-9E1E-2B714FC4A5F8}"/>
                </a:ext>
              </a:extLst>
            </p:cNvPr>
            <p:cNvSpPr/>
            <p:nvPr/>
          </p:nvSpPr>
          <p:spPr>
            <a:xfrm>
              <a:off x="3421245" y="1918846"/>
              <a:ext cx="2658927" cy="1927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8D469CE-388A-434D-A0AD-6DCC77D8503A}"/>
                </a:ext>
              </a:extLst>
            </p:cNvPr>
            <p:cNvSpPr txBox="1"/>
            <p:nvPr/>
          </p:nvSpPr>
          <p:spPr>
            <a:xfrm>
              <a:off x="3879406" y="2018869"/>
              <a:ext cx="1742607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buClr>
                  <a:schemeClr val="tx1">
                    <a:lumMod val="65000"/>
                    <a:lumOff val="35000"/>
                  </a:schemeClr>
                </a:buClr>
                <a:defRPr lang="ko-KR" altLang="en-US"/>
              </a:pPr>
              <a:r>
                <a:rPr lang="ko-KR" altLang="en-US" sz="1500" b="1" spc="-15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협력적 교사 문화 형성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953517A-F36E-45DF-A327-3B437851CC66}"/>
                </a:ext>
              </a:extLst>
            </p:cNvPr>
            <p:cNvSpPr txBox="1"/>
            <p:nvPr/>
          </p:nvSpPr>
          <p:spPr>
            <a:xfrm>
              <a:off x="3540776" y="2512049"/>
              <a:ext cx="2441306" cy="123367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136525" indent="-136525">
                <a:spcAft>
                  <a:spcPts val="7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  <a:defRPr lang="ko-KR" altLang="en-US"/>
              </a:pPr>
              <a:r>
                <a:rPr lang="ko-KR" altLang="en-US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개설과목에 대한 교원 공감대 형성</a:t>
              </a:r>
            </a:p>
            <a:p>
              <a:pPr marL="136525" indent="-136525">
                <a:spcAft>
                  <a:spcPts val="7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  <a:defRPr lang="ko-KR" altLang="en-US"/>
              </a:pPr>
              <a:r>
                <a:rPr lang="ko-KR" altLang="en-US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개설과목 확대에 대한 교원 합의</a:t>
              </a:r>
              <a:r>
                <a:rPr lang="en-US" altLang="ko-KR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/>
              </a:r>
              <a:br>
                <a:rPr lang="en-US" altLang="ko-KR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ko-KR" altLang="en-US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절차화</a:t>
              </a:r>
            </a:p>
            <a:p>
              <a:pPr marL="136525" indent="-136525">
                <a:spcAft>
                  <a:spcPts val="7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  <a:defRPr lang="ko-KR" altLang="en-US"/>
              </a:pPr>
              <a:r>
                <a:rPr lang="ko-KR" altLang="en-US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교사학습공동체 운영</a:t>
              </a:r>
              <a:r>
                <a:rPr lang="en-US" altLang="ko-KR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</a:t>
              </a:r>
              <a:r>
                <a:rPr lang="ko-KR" altLang="en-US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교원역량강화</a:t>
              </a:r>
              <a:r>
                <a:rPr lang="en-US" altLang="ko-KR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/>
              </a:r>
              <a:br>
                <a:rPr lang="en-US" altLang="ko-KR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ko-KR" altLang="en-US" sz="1250" spc="-10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연수 등</a:t>
              </a:r>
            </a:p>
          </p:txBody>
        </p:sp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3F471D6A-37C6-43EC-87C0-195C1A2067C8}"/>
                </a:ext>
              </a:extLst>
            </p:cNvPr>
            <p:cNvCxnSpPr/>
            <p:nvPr/>
          </p:nvCxnSpPr>
          <p:spPr>
            <a:xfrm>
              <a:off x="3840974" y="2367270"/>
              <a:ext cx="1819469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131115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31"/>
          <p:cNvSpPr/>
          <p:nvPr/>
        </p:nvSpPr>
        <p:spPr>
          <a:xfrm>
            <a:off x="826168" y="276169"/>
            <a:ext cx="1856072" cy="493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71876" latinLnBrk="1">
              <a:lnSpc>
                <a:spcPct val="90000"/>
              </a:lnSpc>
              <a:spcBef>
                <a:spcPct val="0"/>
              </a:spcBef>
              <a:defRPr lang="ko-KR" altLang="en-US"/>
            </a:pPr>
            <a:r>
              <a:rPr lang="ko-KR" altLang="en-US" sz="3000" b="0" spc="-15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  <a:cs typeface="+mj-cs"/>
              </a:rPr>
              <a:t>교원 연수 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9501075-ADF4-40F4-9785-C9B3FFBE29CF}"/>
              </a:ext>
            </a:extLst>
          </p:cNvPr>
          <p:cNvGrpSpPr/>
          <p:nvPr/>
        </p:nvGrpSpPr>
        <p:grpSpPr>
          <a:xfrm>
            <a:off x="556282" y="1155011"/>
            <a:ext cx="7681913" cy="528637"/>
            <a:chOff x="556282" y="1155011"/>
            <a:chExt cx="7681913" cy="528637"/>
          </a:xfrm>
        </p:grpSpPr>
        <p:pic>
          <p:nvPicPr>
            <p:cNvPr id="22" name="Picture 1" descr="C:\Users\Administrator\Desktop\파란띠.png">
              <a:extLst>
                <a:ext uri="{FF2B5EF4-FFF2-40B4-BE49-F238E27FC236}">
                  <a16:creationId xmlns:a16="http://schemas.microsoft.com/office/drawing/2014/main" id="{E83A3919-4006-4469-9A88-17037C2A1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556282" y="1155011"/>
              <a:ext cx="7681913" cy="528637"/>
            </a:xfrm>
            <a:prstGeom prst="rect">
              <a:avLst/>
            </a:prstGeom>
            <a:noFill/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C92855-1D0D-4913-87A1-AE375F3E235B}"/>
                </a:ext>
              </a:extLst>
            </p:cNvPr>
            <p:cNvSpPr txBox="1"/>
            <p:nvPr/>
          </p:nvSpPr>
          <p:spPr>
            <a:xfrm>
              <a:off x="1005065" y="1221649"/>
              <a:ext cx="6958190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b="1" dirty="0">
                  <a:solidFill>
                    <a:schemeClr val="bg1"/>
                  </a:solidFill>
                </a:rPr>
                <a:t>대학원 협력 </a:t>
              </a:r>
              <a:r>
                <a:rPr lang="ko-KR" altLang="en-US" sz="1900" b="1" dirty="0">
                  <a:solidFill>
                    <a:srgbClr val="FFFF00"/>
                  </a:solidFill>
                </a:rPr>
                <a:t>고교학점제 전문가 양성 </a:t>
              </a:r>
              <a:r>
                <a:rPr lang="ko-KR" altLang="en-US" b="1" dirty="0">
                  <a:solidFill>
                    <a:schemeClr val="bg1"/>
                  </a:solidFill>
                </a:rPr>
                <a:t>과정 신설</a:t>
              </a:r>
              <a:r>
                <a:rPr lang="en-US" altLang="ko-KR" b="1" dirty="0">
                  <a:solidFill>
                    <a:schemeClr val="bg1"/>
                  </a:solidFill>
                </a:rPr>
                <a:t>('19</a:t>
              </a:r>
              <a:r>
                <a:rPr lang="ko-KR" altLang="en-US" b="1" dirty="0">
                  <a:solidFill>
                    <a:schemeClr val="bg1"/>
                  </a:solidFill>
                </a:rPr>
                <a:t>년 하반기</a:t>
              </a:r>
              <a:r>
                <a:rPr lang="en-US" altLang="ko-KR" b="1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86C46B2B-6951-41F1-9211-ED6976FE0AE6}"/>
              </a:ext>
            </a:extLst>
          </p:cNvPr>
          <p:cNvGrpSpPr/>
          <p:nvPr/>
        </p:nvGrpSpPr>
        <p:grpSpPr>
          <a:xfrm>
            <a:off x="571499" y="1918846"/>
            <a:ext cx="8855888" cy="968215"/>
            <a:chOff x="571499" y="1795021"/>
            <a:chExt cx="8855888" cy="96821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78EF5F-0571-4EAE-9070-65460F1D39C1}"/>
                </a:ext>
              </a:extLst>
            </p:cNvPr>
            <p:cNvSpPr txBox="1"/>
            <p:nvPr/>
          </p:nvSpPr>
          <p:spPr>
            <a:xfrm>
              <a:off x="581656" y="1795021"/>
              <a:ext cx="2700010" cy="374571"/>
            </a:xfrm>
            <a:prstGeom prst="roundRect">
              <a:avLst/>
            </a:prstGeom>
            <a:solidFill>
              <a:srgbClr val="6488F2"/>
            </a:solidFill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base" latinLnBrk="1"/>
              <a:r>
                <a:rPr lang="ko-KR" altLang="en-US" sz="1600" b="1" spc="-15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연수 목적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1DF83A9-6005-4969-A03F-F3D3A08BA56B}"/>
                </a:ext>
              </a:extLst>
            </p:cNvPr>
            <p:cNvSpPr txBox="1"/>
            <p:nvPr/>
          </p:nvSpPr>
          <p:spPr>
            <a:xfrm>
              <a:off x="571499" y="2209238"/>
              <a:ext cx="8855888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80975" indent="-180975"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  <a:defRPr lang="ko-KR" altLang="en-US"/>
              </a:pPr>
              <a:r>
                <a:rPr lang="ko-KR" altLang="en-US" sz="1500" b="1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대학원과의 협력 과정을 통해 학점제의 성공적 안착에 필요한 미래교육 전문가 양성</a:t>
              </a:r>
            </a:p>
            <a:p>
              <a:pPr marL="180975" indent="-180975"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  <a:defRPr lang="ko-KR" altLang="en-US"/>
              </a:pPr>
              <a:r>
                <a:rPr lang="ko-KR" altLang="en-US" sz="1500" b="1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고교학점제 도입에 따른 교원의 역할 변화 에 대비하여 역량 강화 지원</a:t>
              </a: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14E43F05-0D37-4C04-ACE4-4D17D6E854E1}"/>
              </a:ext>
            </a:extLst>
          </p:cNvPr>
          <p:cNvGrpSpPr/>
          <p:nvPr/>
        </p:nvGrpSpPr>
        <p:grpSpPr>
          <a:xfrm>
            <a:off x="571499" y="3152677"/>
            <a:ext cx="9053646" cy="2958429"/>
            <a:chOff x="571499" y="3028852"/>
            <a:chExt cx="9053646" cy="29584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39EB0A7-40FA-4E99-BFB5-0E0736F0528D}"/>
                </a:ext>
              </a:extLst>
            </p:cNvPr>
            <p:cNvSpPr txBox="1"/>
            <p:nvPr/>
          </p:nvSpPr>
          <p:spPr>
            <a:xfrm>
              <a:off x="581656" y="3028852"/>
              <a:ext cx="2700010" cy="374571"/>
            </a:xfrm>
            <a:prstGeom prst="roundRect">
              <a:avLst/>
            </a:prstGeom>
            <a:solidFill>
              <a:srgbClr val="6488F2"/>
            </a:solidFill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base" latinLnBrk="1"/>
              <a:r>
                <a:rPr lang="ko-KR" altLang="en-US" sz="1600" b="1" spc="-15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연수 주요 내용</a:t>
              </a:r>
              <a:r>
                <a:rPr lang="en-US" altLang="ko-KR" sz="1600" b="1" spc="-15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(</a:t>
              </a:r>
              <a:r>
                <a:rPr lang="ko-KR" altLang="en-US" sz="1600" b="1" spc="-15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안</a:t>
              </a:r>
              <a:r>
                <a:rPr lang="en-US" altLang="ko-KR" sz="1600" b="1" spc="-15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)</a:t>
              </a: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85C7E2A7-B673-4158-B12D-311ABBC87088}"/>
                </a:ext>
              </a:extLst>
            </p:cNvPr>
            <p:cNvGrpSpPr/>
            <p:nvPr/>
          </p:nvGrpSpPr>
          <p:grpSpPr>
            <a:xfrm>
              <a:off x="571499" y="3474279"/>
              <a:ext cx="9053646" cy="551648"/>
              <a:chOff x="571499" y="3403038"/>
              <a:chExt cx="9053646" cy="551648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98FBBD-BDCE-47D1-A732-74F96FC33066}"/>
                  </a:ext>
                </a:extLst>
              </p:cNvPr>
              <p:cNvSpPr txBox="1"/>
              <p:nvPr/>
            </p:nvSpPr>
            <p:spPr>
              <a:xfrm>
                <a:off x="571499" y="3403038"/>
                <a:ext cx="8855888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180975" indent="-180975">
                  <a:buClr>
                    <a:schemeClr val="tx1">
                      <a:lumMod val="65000"/>
                      <a:lumOff val="35000"/>
                    </a:schemeClr>
                  </a:buClr>
                  <a:buFont typeface="Arial" panose="020B0604020202020204" pitchFamily="34" charset="0"/>
                  <a:buChar char="•"/>
                  <a:defRPr lang="ko-KR" altLang="en-US"/>
                </a:pPr>
                <a:r>
                  <a:rPr lang="ko-KR" altLang="en-US" sz="1500" b="1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교육과정 이수 지도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CE721B-F16A-4212-AA10-1C3CF29B0E73}"/>
                  </a:ext>
                </a:extLst>
              </p:cNvPr>
              <p:cNvSpPr txBox="1"/>
              <p:nvPr/>
            </p:nvSpPr>
            <p:spPr>
              <a:xfrm>
                <a:off x="769257" y="3662298"/>
                <a:ext cx="8855888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>
                      <a:lumMod val="65000"/>
                      <a:lumOff val="35000"/>
                    </a:schemeClr>
                  </a:buClr>
                  <a:defRPr lang="ko-KR" altLang="en-US"/>
                </a:pPr>
                <a:r>
                  <a:rPr lang="en-US" altLang="ko-KR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 </a:t>
                </a:r>
                <a:r>
                  <a:rPr lang="ko-KR" altLang="en-US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진로학업설계 및 교과목 이수 지도를 위한 아카데믹 </a:t>
                </a:r>
                <a:r>
                  <a:rPr lang="ko-KR" altLang="en-US" sz="1300" dirty="0" err="1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어드바이저로서의</a:t>
                </a:r>
                <a:r>
                  <a:rPr lang="ko-KR" altLang="en-US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교원 전문성 강화 </a:t>
                </a:r>
              </a:p>
            </p:txBody>
          </p:sp>
        </p:grp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A87B0A8B-9F89-4E84-9DB1-44E2C5994578}"/>
                </a:ext>
              </a:extLst>
            </p:cNvPr>
            <p:cNvGrpSpPr/>
            <p:nvPr/>
          </p:nvGrpSpPr>
          <p:grpSpPr>
            <a:xfrm>
              <a:off x="571499" y="4114466"/>
              <a:ext cx="9053646" cy="951757"/>
              <a:chOff x="571499" y="3403038"/>
              <a:chExt cx="9053646" cy="951757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177AB3-C2F0-4494-9AE3-A12C83C0EC9D}"/>
                  </a:ext>
                </a:extLst>
              </p:cNvPr>
              <p:cNvSpPr txBox="1"/>
              <p:nvPr/>
            </p:nvSpPr>
            <p:spPr>
              <a:xfrm>
                <a:off x="571499" y="3403038"/>
                <a:ext cx="8855888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180975" indent="-180975">
                  <a:buClr>
                    <a:schemeClr val="tx1">
                      <a:lumMod val="65000"/>
                      <a:lumOff val="35000"/>
                    </a:schemeClr>
                  </a:buClr>
                  <a:buFont typeface="Arial" panose="020B0604020202020204" pitchFamily="34" charset="0"/>
                  <a:buChar char="•"/>
                  <a:defRPr lang="ko-KR" altLang="en-US"/>
                </a:pPr>
                <a:r>
                  <a:rPr lang="ko-KR" altLang="en-US" sz="1500" b="1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학생 맞춤형 학습 관리 지원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2DDAE58-AE9A-425E-B7FB-76624A148CEC}"/>
                  </a:ext>
                </a:extLst>
              </p:cNvPr>
              <p:cNvSpPr txBox="1"/>
              <p:nvPr/>
            </p:nvSpPr>
            <p:spPr>
              <a:xfrm>
                <a:off x="769257" y="3662298"/>
                <a:ext cx="8855888" cy="6924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>
                      <a:lumMod val="65000"/>
                      <a:lumOff val="35000"/>
                    </a:schemeClr>
                  </a:buClr>
                  <a:defRPr lang="ko-KR" altLang="en-US"/>
                </a:pPr>
                <a:r>
                  <a:rPr lang="en-US" altLang="ko-KR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 </a:t>
                </a:r>
                <a:r>
                  <a:rPr lang="ko-KR" altLang="en-US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과목별 </a:t>
                </a:r>
                <a:r>
                  <a:rPr lang="ko-KR" altLang="en-US" sz="1300" dirty="0" err="1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이수미이수제</a:t>
                </a:r>
                <a:r>
                  <a:rPr lang="ko-KR" altLang="en-US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도입에 따른 고교 교육의 변화</a:t>
                </a:r>
              </a:p>
              <a:p>
                <a:pPr>
                  <a:buClr>
                    <a:schemeClr val="tx1">
                      <a:lumMod val="65000"/>
                      <a:lumOff val="35000"/>
                    </a:schemeClr>
                  </a:buClr>
                  <a:defRPr lang="ko-KR" altLang="en-US"/>
                </a:pPr>
                <a:r>
                  <a:rPr lang="en-US" altLang="ko-KR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 </a:t>
                </a:r>
                <a:r>
                  <a:rPr lang="ko-KR" altLang="en-US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최소 학업성취수준 보장</a:t>
                </a:r>
                <a:r>
                  <a:rPr lang="en-US" altLang="ko-KR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</a:t>
                </a:r>
                <a:r>
                  <a:rPr lang="ko-KR" altLang="en-US" sz="1300" dirty="0" err="1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미이수</a:t>
                </a:r>
                <a:r>
                  <a:rPr lang="en-US" altLang="ko-KR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</a:t>
                </a:r>
                <a:r>
                  <a:rPr lang="ko-KR" altLang="en-US" sz="1300" dirty="0" err="1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미도달</a:t>
                </a:r>
                <a:r>
                  <a:rPr lang="en-US" altLang="ko-KR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</a:t>
                </a:r>
                <a:r>
                  <a:rPr lang="ko-KR" altLang="en-US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예방을 위한 과정적 처방 강화</a:t>
                </a:r>
              </a:p>
              <a:p>
                <a:pPr>
                  <a:buClr>
                    <a:schemeClr val="tx1">
                      <a:lumMod val="65000"/>
                      <a:lumOff val="35000"/>
                    </a:schemeClr>
                  </a:buClr>
                  <a:defRPr lang="ko-KR" altLang="en-US"/>
                </a:pPr>
                <a:r>
                  <a:rPr lang="en-US" altLang="ko-KR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 </a:t>
                </a:r>
                <a:r>
                  <a:rPr lang="ko-KR" altLang="en-US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이를 위한 교원의 역할 및 수업</a:t>
                </a:r>
                <a:r>
                  <a:rPr lang="en-US" altLang="ko-KR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</a:t>
                </a:r>
                <a:r>
                  <a:rPr lang="ko-KR" altLang="en-US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평가 전문성 함양 등</a:t>
                </a:r>
              </a:p>
            </p:txBody>
          </p:sp>
        </p:grp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D620A9DD-311D-4495-BA6A-AF81584FBD0A}"/>
                </a:ext>
              </a:extLst>
            </p:cNvPr>
            <p:cNvGrpSpPr/>
            <p:nvPr/>
          </p:nvGrpSpPr>
          <p:grpSpPr>
            <a:xfrm>
              <a:off x="571499" y="5235578"/>
              <a:ext cx="9053646" cy="751703"/>
              <a:chOff x="571499" y="3403038"/>
              <a:chExt cx="9053646" cy="751703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4C815FF-6694-4DAE-8F58-1F925DFE5FE8}"/>
                  </a:ext>
                </a:extLst>
              </p:cNvPr>
              <p:cNvSpPr txBox="1"/>
              <p:nvPr/>
            </p:nvSpPr>
            <p:spPr>
              <a:xfrm>
                <a:off x="571499" y="3403038"/>
                <a:ext cx="8855888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180975" indent="-180975">
                  <a:buClr>
                    <a:schemeClr val="tx1">
                      <a:lumMod val="65000"/>
                      <a:lumOff val="35000"/>
                    </a:schemeClr>
                  </a:buClr>
                  <a:buFont typeface="Arial" panose="020B0604020202020204" pitchFamily="34" charset="0"/>
                  <a:buChar char="•"/>
                  <a:defRPr lang="ko-KR" altLang="en-US"/>
                </a:pPr>
                <a:r>
                  <a:rPr lang="ko-KR" altLang="en-US" sz="1500" b="1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교원의 행정 전문성 강화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4094E04-96F6-4C82-9CB5-6D65786872DF}"/>
                  </a:ext>
                </a:extLst>
              </p:cNvPr>
              <p:cNvSpPr txBox="1"/>
              <p:nvPr/>
            </p:nvSpPr>
            <p:spPr>
              <a:xfrm>
                <a:off x="769257" y="3662298"/>
                <a:ext cx="8855888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>
                      <a:lumMod val="65000"/>
                      <a:lumOff val="35000"/>
                    </a:schemeClr>
                  </a:buClr>
                  <a:defRPr lang="ko-KR" altLang="en-US"/>
                </a:pPr>
                <a:r>
                  <a:rPr lang="en-US" altLang="ko-KR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 </a:t>
                </a:r>
                <a:r>
                  <a:rPr lang="ko-KR" altLang="en-US" sz="1300" dirty="0" err="1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교강사</a:t>
                </a:r>
                <a:r>
                  <a:rPr lang="ko-KR" altLang="en-US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활용</a:t>
                </a:r>
                <a:r>
                  <a:rPr lang="en-US" altLang="ko-KR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</a:t>
                </a:r>
                <a:r>
                  <a:rPr lang="ko-KR" altLang="en-US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생활지도 및 안전 등 고교학점제 운영 관련 법령 및 제도의 이해와 활용</a:t>
                </a:r>
              </a:p>
              <a:p>
                <a:pPr>
                  <a:buClr>
                    <a:schemeClr val="tx1">
                      <a:lumMod val="65000"/>
                      <a:lumOff val="35000"/>
                    </a:schemeClr>
                  </a:buClr>
                  <a:defRPr lang="ko-KR" altLang="en-US"/>
                </a:pPr>
                <a:r>
                  <a:rPr lang="en-US" altLang="ko-KR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 </a:t>
                </a:r>
                <a:r>
                  <a:rPr lang="ko-KR" altLang="en-US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고교학점제 학교 문화의 변화</a:t>
                </a:r>
                <a:r>
                  <a:rPr lang="en-US" altLang="ko-KR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</a:t>
                </a:r>
                <a:r>
                  <a:rPr lang="ko-KR" altLang="en-US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학교 운영</a:t>
                </a:r>
                <a:r>
                  <a:rPr lang="en-US" altLang="ko-KR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</a:t>
                </a:r>
                <a:r>
                  <a:rPr lang="ko-KR" altLang="en-US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각종 자율 활동의 기획</a:t>
                </a:r>
                <a:r>
                  <a:rPr lang="en-US" altLang="ko-KR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</a:t>
                </a:r>
                <a:r>
                  <a:rPr lang="ko-KR" altLang="en-US" sz="130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설계 등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4731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>
          <a:xfrm>
            <a:off x="826167" y="276169"/>
            <a:ext cx="537198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lnSpc>
                <a:spcPct val="90000"/>
              </a:lnSpc>
              <a:spcBef>
                <a:spcPct val="0"/>
              </a:spcBef>
              <a:defRPr lang="ko-KR" altLang="en-US"/>
            </a:pPr>
            <a:r>
              <a:rPr lang="ko-KR" altLang="en-US" sz="3000" spc="-15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  <a:cs typeface="+mj-cs"/>
              </a:rPr>
              <a:t>고교학점제 </a:t>
            </a:r>
            <a:r>
              <a:rPr lang="ko-KR" altLang="en-US" sz="3000" b="0" spc="-15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  <a:cs typeface="+mj-cs"/>
              </a:rPr>
              <a:t>학교 환경 조성 사업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E36948A7-C475-42AF-A829-49A1C3336FFC}"/>
              </a:ext>
            </a:extLst>
          </p:cNvPr>
          <p:cNvGrpSpPr/>
          <p:nvPr/>
        </p:nvGrpSpPr>
        <p:grpSpPr>
          <a:xfrm>
            <a:off x="556282" y="1155011"/>
            <a:ext cx="7681913" cy="528637"/>
            <a:chOff x="556282" y="1155011"/>
            <a:chExt cx="7681913" cy="528637"/>
          </a:xfrm>
        </p:grpSpPr>
        <p:pic>
          <p:nvPicPr>
            <p:cNvPr id="22" name="Picture 1" descr="C:\Users\Administrator\Desktop\파란띠.png">
              <a:extLst>
                <a:ext uri="{FF2B5EF4-FFF2-40B4-BE49-F238E27FC236}">
                  <a16:creationId xmlns:a16="http://schemas.microsoft.com/office/drawing/2014/main" id="{BA4697DD-9BA2-49BD-A144-DB9815CDED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556282" y="1155011"/>
              <a:ext cx="7681913" cy="528637"/>
            </a:xfrm>
            <a:prstGeom prst="rect">
              <a:avLst/>
            </a:prstGeom>
            <a:noFill/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3DFDDF-9709-4EA4-A318-13C44472A513}"/>
                </a:ext>
              </a:extLst>
            </p:cNvPr>
            <p:cNvSpPr txBox="1"/>
            <p:nvPr/>
          </p:nvSpPr>
          <p:spPr>
            <a:xfrm>
              <a:off x="1005065" y="1212505"/>
              <a:ext cx="69581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b="1" dirty="0">
                  <a:solidFill>
                    <a:schemeClr val="bg1"/>
                  </a:solidFill>
                </a:rPr>
                <a:t>학점제형 공간 조성 기준 </a:t>
              </a:r>
              <a:r>
                <a:rPr lang="en-US" altLang="ko-KR" b="1" dirty="0">
                  <a:solidFill>
                    <a:schemeClr val="bg1"/>
                  </a:solidFill>
                </a:rPr>
                <a:t>– </a:t>
              </a:r>
              <a:r>
                <a:rPr lang="ko-KR" altLang="en-US" b="1" dirty="0">
                  <a:solidFill>
                    <a:schemeClr val="bg1"/>
                  </a:solidFill>
                </a:rPr>
                <a:t>교과교실제 지원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94821E13-1E84-424D-8980-A8AE33F63BDE}"/>
              </a:ext>
            </a:extLst>
          </p:cNvPr>
          <p:cNvGrpSpPr/>
          <p:nvPr/>
        </p:nvGrpSpPr>
        <p:grpSpPr>
          <a:xfrm>
            <a:off x="571499" y="1813712"/>
            <a:ext cx="8855888" cy="1199047"/>
            <a:chOff x="571499" y="1795021"/>
            <a:chExt cx="8855888" cy="11990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F02504-55FF-42FF-A179-32656BFD430B}"/>
                </a:ext>
              </a:extLst>
            </p:cNvPr>
            <p:cNvSpPr txBox="1"/>
            <p:nvPr/>
          </p:nvSpPr>
          <p:spPr>
            <a:xfrm>
              <a:off x="581656" y="1795021"/>
              <a:ext cx="2700010" cy="374571"/>
            </a:xfrm>
            <a:prstGeom prst="roundRect">
              <a:avLst/>
            </a:prstGeom>
            <a:solidFill>
              <a:srgbClr val="6488F2"/>
            </a:solidFill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base" latinLnBrk="1"/>
              <a:r>
                <a:rPr lang="ko-KR" altLang="en-US" sz="1600" b="1" spc="-15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학습공간의 유연성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C3BEFB-CAA4-4ACB-96CA-9E675A47609F}"/>
                </a:ext>
              </a:extLst>
            </p:cNvPr>
            <p:cNvSpPr txBox="1"/>
            <p:nvPr/>
          </p:nvSpPr>
          <p:spPr>
            <a:xfrm>
              <a:off x="571499" y="2209238"/>
              <a:ext cx="8855888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80975" indent="-180975"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  <a:defRPr lang="ko-KR" altLang="en-US"/>
              </a:pP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학습주제</a:t>
              </a: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수강인원</a:t>
              </a: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수업방식 에 따라 조절 가능한  다양한 크기 및 형태의 교실 마련</a:t>
              </a:r>
            </a:p>
            <a:p>
              <a:pPr marL="180975" indent="-180975"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  <a:defRPr lang="ko-KR" altLang="en-US"/>
              </a:pP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예</a:t>
              </a: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) 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필요 시 두 교실을 통합 운영할 수 있도록 </a:t>
              </a:r>
              <a:r>
                <a:rPr lang="ko-KR" altLang="en-US" sz="1500" b="1" spc="-110" dirty="0" err="1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중간문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설치</a:t>
              </a: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가변형 교실</a:t>
              </a: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개폐가능한 칸막이 등</a:t>
              </a: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)</a:t>
              </a:r>
            </a:p>
            <a:p>
              <a:pPr marL="180975" indent="-180975"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  <a:defRPr lang="ko-KR" altLang="en-US"/>
              </a:pP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예</a:t>
              </a: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) 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과학실에 이론 수업과 실험</a:t>
              </a: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실습 공간을 함께 조성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3ED1B5F7-AED7-4B18-815C-B5C5019ED6E6}"/>
              </a:ext>
            </a:extLst>
          </p:cNvPr>
          <p:cNvGrpSpPr/>
          <p:nvPr/>
        </p:nvGrpSpPr>
        <p:grpSpPr>
          <a:xfrm>
            <a:off x="571499" y="3289359"/>
            <a:ext cx="9124044" cy="968215"/>
            <a:chOff x="571499" y="1795021"/>
            <a:chExt cx="9124044" cy="96821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9C0652-C694-4104-9CE0-CF2575FFC86D}"/>
                </a:ext>
              </a:extLst>
            </p:cNvPr>
            <p:cNvSpPr txBox="1"/>
            <p:nvPr/>
          </p:nvSpPr>
          <p:spPr>
            <a:xfrm>
              <a:off x="581656" y="1795021"/>
              <a:ext cx="2700010" cy="374571"/>
            </a:xfrm>
            <a:prstGeom prst="roundRect">
              <a:avLst/>
            </a:prstGeom>
            <a:solidFill>
              <a:srgbClr val="6488F2"/>
            </a:solidFill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base" latinLnBrk="1"/>
              <a:r>
                <a:rPr lang="ko-KR" altLang="en-US" sz="1600" b="1" spc="-15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지원 공간의 복합성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C7E5BC-A9C8-48A9-81F6-30D5FB4E1D39}"/>
                </a:ext>
              </a:extLst>
            </p:cNvPr>
            <p:cNvSpPr txBox="1"/>
            <p:nvPr/>
          </p:nvSpPr>
          <p:spPr>
            <a:xfrm>
              <a:off x="571499" y="2209238"/>
              <a:ext cx="9124044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80975" indent="-180975"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  <a:defRPr lang="ko-KR" altLang="en-US"/>
              </a:pP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도서실</a:t>
              </a: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시청각실</a:t>
              </a: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다목적실 등의 역할과 기능을 확장하여 그룹 활동이나 참여형 수업이 가능한 공간으로 조성</a:t>
              </a:r>
            </a:p>
            <a:p>
              <a:pPr marL="180975" indent="-180975"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  <a:defRPr lang="ko-KR" altLang="en-US"/>
              </a:pP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예</a:t>
              </a: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) 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모니터</a:t>
              </a: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롤스크린</a:t>
              </a: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컴퓨터 등을 도서실에 설치하여 다양한 용도로 활용</a:t>
              </a: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746CA7B-5430-4947-8A7F-1E0D921EB3C6}"/>
              </a:ext>
            </a:extLst>
          </p:cNvPr>
          <p:cNvGrpSpPr/>
          <p:nvPr/>
        </p:nvGrpSpPr>
        <p:grpSpPr>
          <a:xfrm>
            <a:off x="571498" y="4534174"/>
            <a:ext cx="9334501" cy="968215"/>
            <a:chOff x="571498" y="1795021"/>
            <a:chExt cx="9334501" cy="96821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86A0229-FF50-45E7-A557-C8B60805297E}"/>
                </a:ext>
              </a:extLst>
            </p:cNvPr>
            <p:cNvSpPr txBox="1"/>
            <p:nvPr/>
          </p:nvSpPr>
          <p:spPr>
            <a:xfrm>
              <a:off x="581656" y="1795021"/>
              <a:ext cx="2700010" cy="374571"/>
            </a:xfrm>
            <a:prstGeom prst="roundRect">
              <a:avLst/>
            </a:prstGeom>
            <a:solidFill>
              <a:srgbClr val="6488F2"/>
            </a:solidFill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base" latinLnBrk="1"/>
              <a:r>
                <a:rPr lang="ko-KR" altLang="en-US" sz="1600" b="1" spc="-15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공용 공간의 활용성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3FE173E-5673-4B17-BD6D-0F77D136BDB9}"/>
                </a:ext>
              </a:extLst>
            </p:cNvPr>
            <p:cNvSpPr txBox="1"/>
            <p:nvPr/>
          </p:nvSpPr>
          <p:spPr>
            <a:xfrm>
              <a:off x="571498" y="2209238"/>
              <a:ext cx="9334501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80975" indent="-180975"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  <a:defRPr lang="ko-KR" altLang="en-US"/>
              </a:pP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학생 이동이나 공강 중 휴식</a:t>
              </a: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소그룹 활동 등 자율활동을 위해 홈베이스</a:t>
              </a: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유휴교실</a:t>
              </a: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복도 등 공용공간 활용</a:t>
              </a:r>
            </a:p>
            <a:p>
              <a:pPr marL="180975" indent="-180975"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  <a:defRPr lang="ko-KR" altLang="en-US"/>
              </a:pP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예</a:t>
              </a: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) 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휴식 및 표현활동을 할 수 있는 무대</a:t>
              </a: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운동기구</a:t>
              </a:r>
              <a:r>
                <a:rPr lang="en-US" altLang="ko-KR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</a:t>
              </a: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소그룹 활동 공간을 복도 또는 로비 등에 마련</a:t>
              </a: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317D3F04-54AF-40EC-84F2-DC1F35B7FD74}"/>
              </a:ext>
            </a:extLst>
          </p:cNvPr>
          <p:cNvGrpSpPr/>
          <p:nvPr/>
        </p:nvGrpSpPr>
        <p:grpSpPr>
          <a:xfrm>
            <a:off x="571498" y="5778989"/>
            <a:ext cx="9334501" cy="737382"/>
            <a:chOff x="571498" y="1795021"/>
            <a:chExt cx="9334501" cy="73738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4E7CDAE-9004-495A-884A-ADCB2072D2CF}"/>
                </a:ext>
              </a:extLst>
            </p:cNvPr>
            <p:cNvSpPr txBox="1"/>
            <p:nvPr/>
          </p:nvSpPr>
          <p:spPr>
            <a:xfrm>
              <a:off x="581656" y="1795021"/>
              <a:ext cx="2700010" cy="374571"/>
            </a:xfrm>
            <a:prstGeom prst="roundRect">
              <a:avLst/>
            </a:prstGeom>
            <a:solidFill>
              <a:srgbClr val="6488F2"/>
            </a:solidFill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base" latinLnBrk="1"/>
              <a:r>
                <a:rPr lang="ko-KR" altLang="en-US" sz="1600" b="1" spc="-15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동선의 효율화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445FAE7-5DE5-4513-93AD-401790359650}"/>
                </a:ext>
              </a:extLst>
            </p:cNvPr>
            <p:cNvSpPr txBox="1"/>
            <p:nvPr/>
          </p:nvSpPr>
          <p:spPr>
            <a:xfrm>
              <a:off x="571498" y="2209238"/>
              <a:ext cx="9334501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80975" indent="-180975"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  <a:defRPr lang="ko-KR" altLang="en-US"/>
              </a:pPr>
              <a:r>
                <a:rPr lang="ko-KR" altLang="en-US" sz="1500" b="1" spc="-11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선택과목 이동 수업 시 동선이 최소화 될 수 있도록 각 공간의 기능 연계를 고려한 효율적인 배치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128006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>
          <a:xfrm>
            <a:off x="826167" y="276169"/>
            <a:ext cx="1741773" cy="493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lnSpc>
                <a:spcPct val="90000"/>
              </a:lnSpc>
              <a:spcBef>
                <a:spcPct val="0"/>
              </a:spcBef>
              <a:defRPr lang="ko-KR" altLang="en-US"/>
            </a:pPr>
            <a:r>
              <a:rPr lang="ko-KR" altLang="en-US" sz="3000" b="0" spc="-15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  <a:cs typeface="+mj-cs"/>
              </a:rPr>
              <a:t>현장 소통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E00EA5F8-16C7-4DEB-8837-B10FDC63B3F0}"/>
              </a:ext>
            </a:extLst>
          </p:cNvPr>
          <p:cNvGrpSpPr/>
          <p:nvPr/>
        </p:nvGrpSpPr>
        <p:grpSpPr>
          <a:xfrm>
            <a:off x="556282" y="1155011"/>
            <a:ext cx="7681913" cy="528637"/>
            <a:chOff x="556282" y="1155011"/>
            <a:chExt cx="7681913" cy="528637"/>
          </a:xfrm>
        </p:grpSpPr>
        <p:pic>
          <p:nvPicPr>
            <p:cNvPr id="20" name="Picture 1" descr="C:\Users\Administrator\Desktop\파란띠.png">
              <a:extLst>
                <a:ext uri="{FF2B5EF4-FFF2-40B4-BE49-F238E27FC236}">
                  <a16:creationId xmlns:a16="http://schemas.microsoft.com/office/drawing/2014/main" id="{25F97981-7A86-47EF-83D8-7A4402FCBE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556282" y="1155011"/>
              <a:ext cx="7681913" cy="528637"/>
            </a:xfrm>
            <a:prstGeom prst="rect">
              <a:avLst/>
            </a:prstGeom>
            <a:noFill/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3C723C0-B459-48C0-9312-D1BEEEB7668F}"/>
                </a:ext>
              </a:extLst>
            </p:cNvPr>
            <p:cNvSpPr txBox="1"/>
            <p:nvPr/>
          </p:nvSpPr>
          <p:spPr>
            <a:xfrm>
              <a:off x="1005065" y="1212505"/>
              <a:ext cx="69581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b="1" dirty="0">
                  <a:solidFill>
                    <a:schemeClr val="bg1"/>
                  </a:solidFill>
                </a:rPr>
                <a:t>고교학점제 현장 소통 확대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85775BA2-1BA0-47A5-8998-8A896813BCDA}"/>
              </a:ext>
            </a:extLst>
          </p:cNvPr>
          <p:cNvGrpSpPr/>
          <p:nvPr/>
        </p:nvGrpSpPr>
        <p:grpSpPr>
          <a:xfrm>
            <a:off x="571499" y="1788313"/>
            <a:ext cx="9053646" cy="1490562"/>
            <a:chOff x="571499" y="1788313"/>
            <a:chExt cx="9053646" cy="14905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5C5E06-9DE7-4FFB-9149-EC040D29E993}"/>
                </a:ext>
              </a:extLst>
            </p:cNvPr>
            <p:cNvSpPr txBox="1"/>
            <p:nvPr/>
          </p:nvSpPr>
          <p:spPr>
            <a:xfrm>
              <a:off x="581655" y="1788313"/>
              <a:ext cx="3627487" cy="374571"/>
            </a:xfrm>
            <a:prstGeom prst="roundRect">
              <a:avLst/>
            </a:prstGeom>
            <a:solidFill>
              <a:srgbClr val="6488F2"/>
            </a:solidFill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base" latinLnBrk="1"/>
              <a:r>
                <a:rPr lang="ko-KR" altLang="en-US" sz="1600" b="1" spc="-15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고교학점제 현장 중심 네트워크 구축</a:t>
              </a: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6DB44BBB-29FA-4907-A17C-919A15B37207}"/>
                </a:ext>
              </a:extLst>
            </p:cNvPr>
            <p:cNvGrpSpPr/>
            <p:nvPr/>
          </p:nvGrpSpPr>
          <p:grpSpPr>
            <a:xfrm>
              <a:off x="571499" y="2175684"/>
              <a:ext cx="9053646" cy="551648"/>
              <a:chOff x="571499" y="3403038"/>
              <a:chExt cx="9053646" cy="551648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CD6C1B6-1216-452A-8ABC-003A123BD8D8}"/>
                  </a:ext>
                </a:extLst>
              </p:cNvPr>
              <p:cNvSpPr txBox="1"/>
              <p:nvPr/>
            </p:nvSpPr>
            <p:spPr>
              <a:xfrm>
                <a:off x="571499" y="3403038"/>
                <a:ext cx="8855888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180975" indent="-180975">
                  <a:buClr>
                    <a:schemeClr val="tx1">
                      <a:lumMod val="65000"/>
                      <a:lumOff val="35000"/>
                    </a:schemeClr>
                  </a:buClr>
                  <a:buFont typeface="Arial" panose="020B0604020202020204" pitchFamily="34" charset="0"/>
                  <a:buChar char="•"/>
                  <a:defRPr lang="ko-KR" altLang="en-US"/>
                </a:pPr>
                <a:r>
                  <a:rPr lang="ko-KR" altLang="en-US" sz="1500" b="1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연구학교 제도개선 연구회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2F9D956-642E-412E-8F5E-DF1D8FA7D07F}"/>
                  </a:ext>
                </a:extLst>
              </p:cNvPr>
              <p:cNvSpPr txBox="1"/>
              <p:nvPr/>
            </p:nvSpPr>
            <p:spPr>
              <a:xfrm>
                <a:off x="769257" y="3662298"/>
                <a:ext cx="8855888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>
                      <a:lumMod val="65000"/>
                      <a:lumOff val="35000"/>
                    </a:schemeClr>
                  </a:buClr>
                  <a:defRPr lang="ko-KR" altLang="en-US"/>
                </a:pPr>
                <a:r>
                  <a:rPr lang="en-US" altLang="ko-KR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 </a:t>
                </a:r>
                <a:r>
                  <a:rPr lang="ko-KR" altLang="en-US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제도개선이나 현장 지원 필요 사항을 교육부</a:t>
                </a:r>
                <a:r>
                  <a:rPr lang="en-US" altLang="ko-KR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</a:t>
                </a:r>
                <a:r>
                  <a:rPr lang="ko-KR" altLang="en-US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교육청에 직접 전달</a:t>
                </a:r>
              </a:p>
            </p:txBody>
          </p:sp>
        </p:grp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3C99CB0F-A262-46DD-BF64-22AB03C2C2DD}"/>
                </a:ext>
              </a:extLst>
            </p:cNvPr>
            <p:cNvGrpSpPr/>
            <p:nvPr/>
          </p:nvGrpSpPr>
          <p:grpSpPr>
            <a:xfrm>
              <a:off x="571499" y="2727227"/>
              <a:ext cx="9053646" cy="551648"/>
              <a:chOff x="571499" y="3403038"/>
              <a:chExt cx="9053646" cy="551648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6825C0D-56B1-41F2-A08B-A8D30AEA834C}"/>
                  </a:ext>
                </a:extLst>
              </p:cNvPr>
              <p:cNvSpPr txBox="1"/>
              <p:nvPr/>
            </p:nvSpPr>
            <p:spPr>
              <a:xfrm>
                <a:off x="571499" y="3403038"/>
                <a:ext cx="8855888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180975" indent="-180975">
                  <a:buClr>
                    <a:schemeClr val="tx1">
                      <a:lumMod val="65000"/>
                      <a:lumOff val="35000"/>
                    </a:schemeClr>
                  </a:buClr>
                  <a:buFont typeface="Arial" panose="020B0604020202020204" pitchFamily="34" charset="0"/>
                  <a:buChar char="•"/>
                  <a:defRPr lang="ko-KR" altLang="en-US"/>
                </a:pPr>
                <a:r>
                  <a:rPr lang="ko-KR" altLang="en-US" sz="1500" b="1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고교학점제 자율 네트워크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CD2DE5-2A7C-410E-93D5-CD4639E1868A}"/>
                  </a:ext>
                </a:extLst>
              </p:cNvPr>
              <p:cNvSpPr txBox="1"/>
              <p:nvPr/>
            </p:nvSpPr>
            <p:spPr>
              <a:xfrm>
                <a:off x="769257" y="3662298"/>
                <a:ext cx="8855888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>
                      <a:lumMod val="65000"/>
                      <a:lumOff val="35000"/>
                    </a:schemeClr>
                  </a:buClr>
                  <a:defRPr lang="ko-KR" altLang="en-US"/>
                </a:pPr>
                <a:r>
                  <a:rPr lang="en-US" altLang="ko-KR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 </a:t>
                </a:r>
                <a:r>
                  <a:rPr lang="ko-KR" altLang="en-US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고교학점제 현장 네트워크 등</a:t>
                </a:r>
              </a:p>
            </p:txBody>
          </p:sp>
        </p:grp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F426B8C4-F849-420B-9695-F2E3089EA199}"/>
              </a:ext>
            </a:extLst>
          </p:cNvPr>
          <p:cNvGrpSpPr/>
          <p:nvPr/>
        </p:nvGrpSpPr>
        <p:grpSpPr>
          <a:xfrm>
            <a:off x="571499" y="3592598"/>
            <a:ext cx="9053646" cy="1139074"/>
            <a:chOff x="571499" y="3471970"/>
            <a:chExt cx="9053646" cy="113907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E3A0222-A94B-48DF-BAC8-7B06AC34454E}"/>
                </a:ext>
              </a:extLst>
            </p:cNvPr>
            <p:cNvSpPr txBox="1"/>
            <p:nvPr/>
          </p:nvSpPr>
          <p:spPr>
            <a:xfrm>
              <a:off x="581655" y="3471970"/>
              <a:ext cx="3627487" cy="374571"/>
            </a:xfrm>
            <a:prstGeom prst="roundRect">
              <a:avLst/>
            </a:prstGeom>
            <a:solidFill>
              <a:srgbClr val="6488F2"/>
            </a:solidFill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base" latinLnBrk="1"/>
              <a:r>
                <a:rPr lang="ko-KR" altLang="en-US" sz="1600" b="1" spc="-15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고교학점제 정책공감 콘서트</a:t>
              </a:r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0E317A28-7A13-4A29-89DF-AC365BFCAB66}"/>
                </a:ext>
              </a:extLst>
            </p:cNvPr>
            <p:cNvGrpSpPr/>
            <p:nvPr/>
          </p:nvGrpSpPr>
          <p:grpSpPr>
            <a:xfrm>
              <a:off x="571499" y="3859341"/>
              <a:ext cx="9053646" cy="751703"/>
              <a:chOff x="571499" y="3403038"/>
              <a:chExt cx="9053646" cy="751703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3916153-AF49-4B73-9FC7-2B922BF825CE}"/>
                  </a:ext>
                </a:extLst>
              </p:cNvPr>
              <p:cNvSpPr txBox="1"/>
              <p:nvPr/>
            </p:nvSpPr>
            <p:spPr>
              <a:xfrm>
                <a:off x="571499" y="3403038"/>
                <a:ext cx="8855888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180975" indent="-180975">
                  <a:buClr>
                    <a:schemeClr val="tx1">
                      <a:lumMod val="65000"/>
                      <a:lumOff val="35000"/>
                    </a:schemeClr>
                  </a:buClr>
                  <a:buFont typeface="Arial" panose="020B0604020202020204" pitchFamily="34" charset="0"/>
                  <a:buChar char="•"/>
                  <a:defRPr lang="ko-KR" altLang="en-US"/>
                </a:pPr>
                <a:r>
                  <a:rPr lang="en-US" altLang="ko-KR" sz="1500" b="1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17</a:t>
                </a:r>
                <a:r>
                  <a:rPr lang="ko-KR" altLang="en-US" sz="1500" b="1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개 시도 전국 순회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65A2633-2EDE-4387-B4E7-A8E64EC4C2B5}"/>
                  </a:ext>
                </a:extLst>
              </p:cNvPr>
              <p:cNvSpPr txBox="1"/>
              <p:nvPr/>
            </p:nvSpPr>
            <p:spPr>
              <a:xfrm>
                <a:off x="769257" y="3662298"/>
                <a:ext cx="8855888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>
                      <a:lumMod val="65000"/>
                      <a:lumOff val="35000"/>
                    </a:schemeClr>
                  </a:buClr>
                  <a:defRPr lang="ko-KR" altLang="en-US"/>
                </a:pPr>
                <a:r>
                  <a:rPr lang="en-US" altLang="ko-KR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 (1</a:t>
                </a:r>
                <a:r>
                  <a:rPr lang="ko-KR" altLang="en-US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차</a:t>
                </a:r>
                <a:r>
                  <a:rPr lang="en-US" altLang="ko-KR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</a:t>
                </a:r>
                <a:r>
                  <a:rPr lang="ko-KR" altLang="en-US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서울</a:t>
                </a:r>
                <a:r>
                  <a:rPr lang="en-US" altLang="ko-KR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(2</a:t>
                </a:r>
                <a:r>
                  <a:rPr lang="ko-KR" altLang="en-US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차</a:t>
                </a:r>
                <a:r>
                  <a:rPr lang="en-US" altLang="ko-KR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</a:t>
                </a:r>
                <a:r>
                  <a:rPr lang="ko-KR" altLang="en-US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대전</a:t>
                </a:r>
                <a:r>
                  <a:rPr lang="en-US" altLang="ko-KR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(3</a:t>
                </a:r>
                <a:r>
                  <a:rPr lang="ko-KR" altLang="en-US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차</a:t>
                </a:r>
                <a:r>
                  <a:rPr lang="en-US" altLang="ko-KR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</a:t>
                </a:r>
                <a:r>
                  <a:rPr lang="ko-KR" altLang="en-US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경기</a:t>
                </a:r>
                <a:r>
                  <a:rPr lang="en-US" altLang="ko-KR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(4</a:t>
                </a:r>
                <a:r>
                  <a:rPr lang="ko-KR" altLang="en-US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차</a:t>
                </a:r>
                <a:r>
                  <a:rPr lang="en-US" altLang="ko-KR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</a:t>
                </a:r>
                <a:r>
                  <a:rPr lang="ko-KR" altLang="en-US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충남</a:t>
                </a:r>
                <a:r>
                  <a:rPr lang="en-US" altLang="ko-KR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(5</a:t>
                </a:r>
                <a:r>
                  <a:rPr lang="ko-KR" altLang="en-US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차</a:t>
                </a:r>
                <a:r>
                  <a:rPr lang="en-US" altLang="ko-KR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</a:t>
                </a:r>
                <a:r>
                  <a:rPr lang="ko-KR" altLang="en-US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부산</a:t>
                </a:r>
                <a:r>
                  <a:rPr lang="en-US" altLang="ko-KR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</a:t>
                </a:r>
                <a:br>
                  <a:rPr lang="en-US" altLang="ko-KR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altLang="ko-KR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(6</a:t>
                </a:r>
                <a:r>
                  <a:rPr lang="ko-KR" altLang="en-US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차</a:t>
                </a:r>
                <a:r>
                  <a:rPr lang="en-US" altLang="ko-KR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</a:t>
                </a:r>
                <a:r>
                  <a:rPr lang="ko-KR" altLang="en-US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인천</a:t>
                </a:r>
                <a:r>
                  <a:rPr lang="en-US" altLang="ko-KR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(7</a:t>
                </a:r>
                <a:r>
                  <a:rPr lang="ko-KR" altLang="en-US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차</a:t>
                </a:r>
                <a:r>
                  <a:rPr lang="en-US" altLang="ko-KR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</a:t>
                </a:r>
                <a:r>
                  <a:rPr lang="ko-KR" altLang="en-US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경북</a:t>
                </a:r>
                <a:r>
                  <a:rPr lang="en-US" altLang="ko-KR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(8</a:t>
                </a:r>
                <a:r>
                  <a:rPr lang="ko-KR" altLang="en-US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차</a:t>
                </a:r>
                <a:r>
                  <a:rPr lang="en-US" altLang="ko-KR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</a:t>
                </a:r>
                <a:r>
                  <a:rPr lang="ko-KR" altLang="en-US" sz="1300" spc="-60" dirty="0">
                    <a:ln>
                      <a:solidFill>
                        <a:schemeClr val="accent4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강원 등</a:t>
                </a:r>
              </a:p>
            </p:txBody>
          </p:sp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1480FAB9-4425-4701-A032-470EA22186E2}"/>
              </a:ext>
            </a:extLst>
          </p:cNvPr>
          <p:cNvGrpSpPr/>
          <p:nvPr/>
        </p:nvGrpSpPr>
        <p:grpSpPr>
          <a:xfrm>
            <a:off x="571499" y="5231809"/>
            <a:ext cx="8855888" cy="941369"/>
            <a:chOff x="571499" y="4662141"/>
            <a:chExt cx="8855888" cy="94136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AA67291-5B4D-446C-8F46-2C358961A4B0}"/>
                </a:ext>
              </a:extLst>
            </p:cNvPr>
            <p:cNvSpPr txBox="1"/>
            <p:nvPr/>
          </p:nvSpPr>
          <p:spPr>
            <a:xfrm>
              <a:off x="581655" y="4662141"/>
              <a:ext cx="3627487" cy="374571"/>
            </a:xfrm>
            <a:prstGeom prst="roundRect">
              <a:avLst/>
            </a:prstGeom>
            <a:solidFill>
              <a:srgbClr val="6488F2"/>
            </a:solidFill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base" latinLnBrk="1"/>
              <a:r>
                <a:rPr lang="ko-KR" altLang="en-US" sz="1600" b="1" spc="-150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고교학점제 대국민 홍보 강화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D628FF5-CE53-492A-B3E4-28C21AA2A03C}"/>
                </a:ext>
              </a:extLst>
            </p:cNvPr>
            <p:cNvSpPr txBox="1"/>
            <p:nvPr/>
          </p:nvSpPr>
          <p:spPr>
            <a:xfrm>
              <a:off x="571499" y="5049512"/>
              <a:ext cx="8855888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80975" indent="-180975"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  <a:defRPr lang="ko-KR" altLang="en-US"/>
              </a:pPr>
              <a:r>
                <a:rPr lang="ko-KR" altLang="en-US" sz="1500" b="1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다큐멘터리</a:t>
              </a:r>
              <a:r>
                <a:rPr lang="en-US" altLang="ko-KR" sz="1500" b="1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</a:t>
              </a:r>
              <a:r>
                <a:rPr lang="ko-KR" altLang="en-US" sz="1500" b="1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포럼</a:t>
              </a:r>
              <a:r>
                <a:rPr lang="en-US" altLang="ko-KR" sz="1500" b="1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</a:t>
              </a:r>
              <a:r>
                <a:rPr lang="ko-KR" altLang="en-US" sz="1500" b="1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찾아가는 정책설명회 등</a:t>
              </a:r>
            </a:p>
            <a:p>
              <a:pPr marL="180975" indent="-180975"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  <a:defRPr lang="ko-KR" altLang="en-US"/>
              </a:pPr>
              <a:r>
                <a:rPr lang="ko-KR" altLang="en-US" sz="1500" b="1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홈페이지</a:t>
              </a:r>
              <a:r>
                <a:rPr lang="en-US" altLang="ko-KR" sz="1500" b="1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(www.hscredit.kr), SNS, </a:t>
              </a:r>
              <a:r>
                <a:rPr lang="ko-KR" altLang="en-US" sz="1500" b="1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카드뉴스</a:t>
              </a:r>
              <a:r>
                <a:rPr lang="en-US" altLang="ko-KR" sz="1500" b="1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</a:t>
              </a:r>
              <a:r>
                <a:rPr lang="ko-KR" altLang="en-US" sz="1500" b="1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영상</a:t>
              </a:r>
              <a:r>
                <a:rPr lang="en-US" altLang="ko-KR" sz="1500" b="1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</a:t>
              </a:r>
              <a:r>
                <a:rPr lang="ko-KR" altLang="en-US" sz="1500" b="1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방송</a:t>
              </a:r>
              <a:r>
                <a:rPr lang="en-US" altLang="ko-KR" sz="1500" b="1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</a:t>
              </a:r>
              <a:r>
                <a:rPr lang="ko-KR" altLang="en-US" sz="1500" b="1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다큐멘터리</a:t>
              </a:r>
              <a:r>
                <a:rPr lang="en-US" altLang="ko-KR" sz="1500" b="1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) </a:t>
              </a:r>
              <a:r>
                <a:rPr lang="ko-KR" altLang="en-US" sz="1500" b="1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등</a:t>
              </a:r>
            </a:p>
          </p:txBody>
        </p:sp>
      </p:grpSp>
      <p:pic>
        <p:nvPicPr>
          <p:cNvPr id="4" name="그래픽 3">
            <a:extLst>
              <a:ext uri="{FF2B5EF4-FFF2-40B4-BE49-F238E27FC236}">
                <a16:creationId xmlns:a16="http://schemas.microsoft.com/office/drawing/2014/main" id="{F21164AC-40DB-42B1-A98D-D1001B1C6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8323" y="1323975"/>
            <a:ext cx="3996822" cy="426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9388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>
          <a:xfrm>
            <a:off x="826167" y="276169"/>
            <a:ext cx="446468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lnSpc>
                <a:spcPct val="90000"/>
              </a:lnSpc>
              <a:spcBef>
                <a:spcPct val="0"/>
              </a:spcBef>
              <a:defRPr lang="ko-KR" altLang="en-US"/>
            </a:pPr>
            <a:r>
              <a:rPr lang="ko-KR" altLang="en-US" sz="2800" spc="-150" dirty="0" err="1">
                <a:ln w="9525"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  <a:cs typeface="+mj-cs"/>
              </a:rPr>
              <a:t>마이스터고</a:t>
            </a:r>
            <a:r>
              <a:rPr lang="ko-KR" altLang="en-US" sz="2800" spc="-150" dirty="0">
                <a:ln w="9525"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  <a:cs typeface="+mj-cs"/>
              </a:rPr>
              <a:t> 고교학점제 도입</a:t>
            </a:r>
            <a:endParaRPr lang="ko-KR" altLang="en-US" sz="2800" b="0" spc="-150" dirty="0">
              <a:ln w="9525">
                <a:solidFill>
                  <a:schemeClr val="accent4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656" y="2382318"/>
            <a:ext cx="2700010" cy="374571"/>
          </a:xfrm>
          <a:prstGeom prst="roundRect">
            <a:avLst/>
          </a:prstGeom>
          <a:solidFill>
            <a:srgbClr val="6488F2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 latinLnBrk="1"/>
            <a:r>
              <a:rPr lang="ko-KR" altLang="en-US" sz="1600" b="1" spc="-15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유연한 교육과정 적용</a:t>
            </a:r>
            <a:endParaRPr lang="ko-KR" altLang="en-US" sz="1600" spc="-150" dirty="0">
              <a:ln>
                <a:solidFill>
                  <a:schemeClr val="accent4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99" y="2796535"/>
            <a:ext cx="8855888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80975" indent="-180975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lang="ko-KR" altLang="en-US"/>
            </a:pPr>
            <a:r>
              <a:rPr lang="en-US" altLang="ko-KR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en-US" altLang="ko-KR" sz="1400" b="1" dirty="0" err="1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단위’에서</a:t>
            </a:r>
            <a:r>
              <a:rPr lang="en-US" altLang="ko-KR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‘</a:t>
            </a:r>
            <a:r>
              <a:rPr lang="en-US" altLang="ko-KR" sz="1400" b="1" dirty="0" err="1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학점’으로</a:t>
            </a:r>
            <a:r>
              <a:rPr lang="en-US" altLang="ko-KR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400" b="1" dirty="0" err="1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전환</a:t>
            </a:r>
            <a:r>
              <a:rPr lang="en-US" altLang="ko-KR" sz="1400" dirty="0" err="1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하여</a:t>
            </a:r>
            <a:r>
              <a:rPr lang="en-US" altLang="ko-KR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400" b="1" dirty="0" err="1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유연한</a:t>
            </a:r>
            <a:r>
              <a:rPr lang="en-US" altLang="ko-KR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400" b="1" dirty="0" err="1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교육과정</a:t>
            </a:r>
            <a:r>
              <a:rPr lang="en-US" altLang="ko-KR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400" b="1" dirty="0" err="1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운영</a:t>
            </a:r>
            <a:endParaRPr lang="en-US" altLang="ko-KR" sz="1400" dirty="0">
              <a:ln>
                <a:solidFill>
                  <a:schemeClr val="accent4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80975" indent="-180975" fontAlgn="base" latinLnBrk="1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ko-KR" altLang="en-US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학점 </a:t>
            </a:r>
            <a:r>
              <a:rPr lang="ko-KR" altLang="en-US" sz="1400" dirty="0" err="1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수업량은</a:t>
            </a:r>
            <a:r>
              <a:rPr lang="ko-KR" altLang="en-US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현행</a:t>
            </a:r>
            <a:r>
              <a:rPr lang="ko-KR" altLang="en-US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r>
            <a:r>
              <a:rPr lang="ko-KR" altLang="en-US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회에서 </a:t>
            </a:r>
            <a:r>
              <a:rPr lang="en-US" altLang="ko-KR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r>
            <a:r>
              <a:rPr lang="ko-KR" altLang="en-US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회</a:t>
            </a:r>
            <a:endParaRPr lang="ko-KR" altLang="en-US" sz="1400" dirty="0">
              <a:ln>
                <a:solidFill>
                  <a:schemeClr val="accent4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80975" indent="-180975" fontAlgn="base" latinLnBrk="1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총 이수학점은 현행 </a:t>
            </a:r>
            <a:r>
              <a:rPr lang="en-US" altLang="ko-KR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  <a:r>
              <a:rPr lang="ko-KR" altLang="en-US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단위에서 </a:t>
            </a:r>
            <a:r>
              <a:rPr lang="en-US" altLang="ko-KR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192</a:t>
            </a:r>
            <a:r>
              <a:rPr lang="ko-KR" altLang="en-US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학점으로 적정화</a:t>
            </a:r>
            <a:r>
              <a:rPr lang="ko-KR" altLang="en-US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하여</a:t>
            </a:r>
            <a:r>
              <a:rPr lang="ko-KR" altLang="en-US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학사운영의 유연성 제고</a:t>
            </a:r>
            <a:endParaRPr lang="ko-KR" altLang="en-US" sz="1400" b="0" kern="1000" spc="-80" dirty="0">
              <a:ln>
                <a:solidFill>
                  <a:schemeClr val="accent4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656" y="4094327"/>
            <a:ext cx="884573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80975" indent="-180975" fontAlgn="base" latinLnBrk="1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tabLst>
                <a:tab pos="123825" algn="l"/>
              </a:tabLst>
            </a:pPr>
            <a:r>
              <a:rPr lang="ko-KR" altLang="en-US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전공 학과</a:t>
            </a:r>
            <a:r>
              <a:rPr lang="en-US" altLang="ko-KR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ko-KR" altLang="en-US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과정</a:t>
            </a:r>
            <a:r>
              <a:rPr lang="en-US" altLang="ko-KR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ko-KR" altLang="en-US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와 </a:t>
            </a:r>
            <a:r>
              <a:rPr lang="ko-KR" altLang="en-US" sz="1400" b="1" dirty="0" err="1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타학과</a:t>
            </a:r>
            <a:r>
              <a:rPr lang="ko-KR" altLang="en-US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과목</a:t>
            </a:r>
            <a:r>
              <a:rPr lang="en-US" altLang="ko-KR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‧</a:t>
            </a:r>
            <a:r>
              <a:rPr lang="ko-KR" altLang="en-US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과정 융합 교육과정 </a:t>
            </a:r>
            <a:r>
              <a:rPr lang="ko-KR" altLang="en-US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확대</a:t>
            </a:r>
            <a:endParaRPr lang="en-US" altLang="ko-KR" sz="1400" dirty="0">
              <a:ln>
                <a:solidFill>
                  <a:schemeClr val="accent4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657" y="5261573"/>
            <a:ext cx="885588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80975" indent="-180975" fontAlgn="base" latinLnBrk="1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학과 내</a:t>
            </a:r>
            <a:r>
              <a:rPr lang="ko-KR" altLang="en-US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에도 국가직무능력표준</a:t>
            </a:r>
            <a:r>
              <a:rPr lang="en-US" altLang="ko-KR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(NCS)</a:t>
            </a:r>
            <a:r>
              <a:rPr lang="ko-KR" altLang="en-US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기반 교육과정과 연계한</a:t>
            </a:r>
            <a:r>
              <a:rPr lang="ko-KR" altLang="en-US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세부 직무경로 다양화</a:t>
            </a:r>
            <a:endParaRPr lang="en-US" altLang="ko-KR" sz="1400" b="1" dirty="0">
              <a:ln>
                <a:solidFill>
                  <a:schemeClr val="accent4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656" y="3667983"/>
            <a:ext cx="2700010" cy="374571"/>
          </a:xfrm>
          <a:prstGeom prst="roundRect">
            <a:avLst/>
          </a:prstGeom>
          <a:solidFill>
            <a:srgbClr val="6488F2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 latinLnBrk="1"/>
            <a:r>
              <a:rPr lang="ko-KR" altLang="en-US" sz="1600" b="1" spc="-15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융합</a:t>
            </a:r>
            <a:r>
              <a:rPr lang="en-US" altLang="ko-KR" sz="1600" b="1" spc="-15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‧</a:t>
            </a:r>
            <a:r>
              <a:rPr lang="ko-KR" altLang="en-US" sz="1600" b="1" spc="-15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심화교육 활성화</a:t>
            </a:r>
            <a:endParaRPr lang="ko-KR" altLang="en-US" sz="1600" spc="-150" dirty="0">
              <a:ln>
                <a:solidFill>
                  <a:schemeClr val="accent4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4C7B03D-0622-4AD2-90BD-76FFE6B8A67D}"/>
              </a:ext>
            </a:extLst>
          </p:cNvPr>
          <p:cNvGrpSpPr/>
          <p:nvPr/>
        </p:nvGrpSpPr>
        <p:grpSpPr>
          <a:xfrm>
            <a:off x="556282" y="1155011"/>
            <a:ext cx="7681913" cy="528637"/>
            <a:chOff x="556282" y="1155011"/>
            <a:chExt cx="7681913" cy="528637"/>
          </a:xfrm>
        </p:grpSpPr>
        <p:pic>
          <p:nvPicPr>
            <p:cNvPr id="17" name="Picture 1" descr="C:\Users\Administrator\Desktop\파란띠.png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556282" y="1155011"/>
              <a:ext cx="7681913" cy="528637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1005065" y="1212505"/>
              <a:ext cx="69581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b="1" dirty="0" err="1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마이스터고</a:t>
              </a:r>
              <a:r>
                <a:rPr lang="ko-KR" altLang="en-US" b="1" dirty="0">
                  <a:ln>
                    <a:solidFill>
                      <a:schemeClr val="accent4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 학점제 학사제도 적용 방안</a:t>
              </a:r>
              <a:endParaRPr lang="ko-KR" altLang="en-US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0" name="모서리가 둥근 직사각형 143"/>
          <p:cNvSpPr/>
          <p:nvPr/>
        </p:nvSpPr>
        <p:spPr>
          <a:xfrm>
            <a:off x="947503" y="4415655"/>
            <a:ext cx="8114035" cy="626443"/>
          </a:xfrm>
          <a:prstGeom prst="roundRect">
            <a:avLst>
              <a:gd name="adj" fmla="val 2554"/>
            </a:avLst>
          </a:prstGeom>
          <a:solidFill>
            <a:schemeClr val="bg1"/>
          </a:solidFill>
          <a:ln w="12700" cap="rnd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1"/>
            <a:r>
              <a:rPr lang="ko-KR" altLang="en-US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기계과</a:t>
            </a:r>
            <a:r>
              <a:rPr lang="ko-KR" altLang="en-US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‘기계 조작 과정’ 수강생</a:t>
            </a:r>
            <a:r>
              <a:rPr lang="ko-KR" altLang="en-US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이</a:t>
            </a:r>
            <a:r>
              <a:rPr lang="ko-KR" altLang="en-US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소프트웨어</a:t>
            </a:r>
            <a:r>
              <a:rPr lang="en-US" altLang="ko-KR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(SW)</a:t>
            </a:r>
            <a:r>
              <a:rPr lang="ko-KR" altLang="en-US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과목</a:t>
            </a:r>
            <a:r>
              <a:rPr lang="ko-KR" altLang="en-US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을</a:t>
            </a:r>
            <a:r>
              <a:rPr lang="ko-KR" altLang="en-US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수강</a:t>
            </a:r>
            <a:r>
              <a:rPr lang="ko-KR" altLang="en-US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하여 ‘소프트웨어를 활용하는 </a:t>
            </a:r>
            <a:endParaRPr lang="en-US" altLang="ko-KR" sz="1400" dirty="0">
              <a:ln>
                <a:solidFill>
                  <a:schemeClr val="accent4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  <a:p>
            <a:pPr fontAlgn="base" latinLnBrk="1"/>
            <a:r>
              <a:rPr lang="ko-KR" altLang="en-US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기계 </a:t>
            </a:r>
            <a:r>
              <a:rPr lang="ko-KR" altLang="en-US" sz="1400" b="1" dirty="0" err="1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조작원</a:t>
            </a:r>
            <a:r>
              <a:rPr lang="ko-KR" altLang="en-US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’</a:t>
            </a:r>
            <a:r>
              <a:rPr lang="ko-KR" altLang="en-US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으로 산업계에 보다 적합한 인재 양성</a:t>
            </a:r>
            <a:endParaRPr lang="en-US" altLang="ko-KR" sz="1400" kern="1000" spc="-80" dirty="0">
              <a:ln>
                <a:solidFill>
                  <a:schemeClr val="accent4"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모서리가 둥근 직사각형 143"/>
          <p:cNvSpPr/>
          <p:nvPr/>
        </p:nvSpPr>
        <p:spPr>
          <a:xfrm>
            <a:off x="947503" y="5588345"/>
            <a:ext cx="8124191" cy="626443"/>
          </a:xfrm>
          <a:prstGeom prst="roundRect">
            <a:avLst>
              <a:gd name="adj" fmla="val 2554"/>
            </a:avLst>
          </a:prstGeom>
          <a:solidFill>
            <a:schemeClr val="bg1"/>
          </a:solidFill>
          <a:ln w="12700" cap="rnd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1"/>
            <a:r>
              <a:rPr lang="ko-KR" altLang="en-US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소프트웨어 학과에 ‘소프트웨어 개발 과정’</a:t>
            </a:r>
            <a:r>
              <a:rPr lang="ko-KR" altLang="en-US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과</a:t>
            </a:r>
            <a:r>
              <a:rPr lang="ko-KR" altLang="en-US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‘정보보안 과정’</a:t>
            </a:r>
            <a:r>
              <a:rPr lang="ko-KR" altLang="en-US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으로</a:t>
            </a:r>
            <a:r>
              <a:rPr lang="ko-KR" altLang="en-US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세분화</a:t>
            </a:r>
            <a:r>
              <a:rPr lang="ko-KR" altLang="en-US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하여 소프트웨어 산업에서 필요한</a:t>
            </a:r>
            <a:r>
              <a:rPr lang="ko-KR" altLang="en-US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전문적 인력</a:t>
            </a:r>
            <a:r>
              <a:rPr lang="ko-KR" altLang="en-US" sz="1400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을</a:t>
            </a:r>
            <a:r>
              <a:rPr lang="ko-KR" altLang="en-US" sz="1400" b="1" dirty="0">
                <a:ln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양성</a:t>
            </a:r>
            <a:endParaRPr lang="ko-KR" altLang="en-US" sz="1400" dirty="0">
              <a:ln>
                <a:solidFill>
                  <a:schemeClr val="accent4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0397241-CFFF-4574-BEB6-2E7B95C3445E}"/>
              </a:ext>
            </a:extLst>
          </p:cNvPr>
          <p:cNvSpPr/>
          <p:nvPr/>
        </p:nvSpPr>
        <p:spPr>
          <a:xfrm>
            <a:off x="571499" y="1779118"/>
            <a:ext cx="9324343" cy="4381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4">
                    <a:alpha val="0"/>
                  </a:schemeClr>
                </a:solidFill>
              </a:ln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AC98A19-EB1D-4686-B305-B4CE4E8D57A5}"/>
              </a:ext>
            </a:extLst>
          </p:cNvPr>
          <p:cNvSpPr/>
          <p:nvPr/>
        </p:nvSpPr>
        <p:spPr>
          <a:xfrm>
            <a:off x="571499" y="1779118"/>
            <a:ext cx="992506" cy="438183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n>
                  <a:solidFill>
                    <a:schemeClr val="accent4">
                      <a:alpha val="0"/>
                    </a:schemeClr>
                  </a:solidFill>
                </a:ln>
              </a:rPr>
              <a:t>목적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2DE21F9-ACA6-4A28-9415-8D689DC3BF50}"/>
              </a:ext>
            </a:extLst>
          </p:cNvPr>
          <p:cNvSpPr/>
          <p:nvPr/>
        </p:nvSpPr>
        <p:spPr>
          <a:xfrm>
            <a:off x="1612181" y="1828932"/>
            <a:ext cx="66816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spcAft>
                <a:spcPts val="300"/>
              </a:spcAft>
              <a:defRPr lang="ko-KR" altLang="en-US"/>
            </a:pPr>
            <a:r>
              <a:rPr lang="ko-KR" altLang="en-US" sz="1600" b="1" spc="-100" dirty="0">
                <a:ln w="9525">
                  <a:solidFill>
                    <a:schemeClr val="accent4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미래 직업 세계에 적합한 취업역량을 함양하여 창의융합형 기술 인제로 성장</a:t>
            </a:r>
            <a:endParaRPr lang="ko-KR" altLang="en-US" sz="1600" b="1" spc="-100" dirty="0">
              <a:ln w="9525">
                <a:solidFill>
                  <a:schemeClr val="accent4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2445830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D760EAA0-646E-4FE2-86B7-243D72964E95}"/>
              </a:ext>
            </a:extLst>
          </p:cNvPr>
          <p:cNvSpPr/>
          <p:nvPr/>
        </p:nvSpPr>
        <p:spPr>
          <a:xfrm>
            <a:off x="2032543" y="4726305"/>
            <a:ext cx="5320757" cy="221798"/>
          </a:xfrm>
          <a:prstGeom prst="rightArrow">
            <a:avLst/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6488F2">
                    <a:alpha val="0"/>
                  </a:srgbClr>
                </a:solidFill>
              </a:ln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26167" y="276169"/>
            <a:ext cx="446468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lnSpc>
                <a:spcPct val="90000"/>
              </a:lnSpc>
              <a:spcBef>
                <a:spcPct val="0"/>
              </a:spcBef>
              <a:defRPr lang="ko-KR" altLang="en-US"/>
            </a:pPr>
            <a:r>
              <a:rPr lang="ko-KR" altLang="en-US" sz="2800" spc="-150" dirty="0" err="1">
                <a:ln w="9525"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  <a:cs typeface="+mj-cs"/>
              </a:rPr>
              <a:t>마이스터고</a:t>
            </a:r>
            <a:r>
              <a:rPr lang="ko-KR" altLang="en-US" sz="2800" spc="-150" dirty="0">
                <a:ln w="9525"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  <a:cs typeface="+mj-cs"/>
              </a:rPr>
              <a:t> 고교학점제 도입</a:t>
            </a:r>
            <a:endParaRPr lang="ko-KR" altLang="en-US" sz="2800" b="0" spc="-150" dirty="0">
              <a:ln w="9525">
                <a:solidFill>
                  <a:srgbClr val="6488F2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  <a:cs typeface="+mj-cs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345200"/>
              </p:ext>
            </p:extLst>
          </p:nvPr>
        </p:nvGraphicFramePr>
        <p:xfrm>
          <a:off x="752309" y="4641567"/>
          <a:ext cx="8401383" cy="1322917"/>
        </p:xfrm>
        <a:graphic>
          <a:graphicData uri="http://schemas.openxmlformats.org/drawingml/2006/table">
            <a:tbl>
              <a:tblPr/>
              <a:tblGrid>
                <a:gridCol w="2040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6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631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6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50" dirty="0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최소 성취수준 설정</a:t>
                      </a:r>
                      <a:endParaRPr lang="ko-KR" altLang="en-US" sz="1050" b="1" kern="0" spc="-150" dirty="0">
                        <a:ln>
                          <a:solidFill>
                            <a:srgbClr val="6488F2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17907" anchor="ctr">
                    <a:lnL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1" kern="0" spc="-150" dirty="0">
                        <a:ln>
                          <a:solidFill>
                            <a:srgbClr val="6488F2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17907" anchor="ctr">
                    <a:lnL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50" dirty="0" err="1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미도달</a:t>
                      </a:r>
                      <a:r>
                        <a:rPr lang="ko-KR" altLang="en-US" sz="1400" b="1" kern="0" spc="-150" dirty="0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 예방 지도</a:t>
                      </a:r>
                      <a:endParaRPr lang="ko-KR" altLang="en-US" sz="1050" b="1" kern="0" spc="-150" dirty="0">
                        <a:ln>
                          <a:solidFill>
                            <a:srgbClr val="6488F2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17907" anchor="ctr">
                    <a:lnL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1" kern="0" spc="-150" dirty="0">
                        <a:ln>
                          <a:solidFill>
                            <a:srgbClr val="6488F2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17907" anchor="ctr">
                    <a:lnL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50" dirty="0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보충학습 과정 실시</a:t>
                      </a:r>
                      <a:endParaRPr lang="ko-KR" altLang="en-US" sz="1050" b="1" kern="0" spc="-150" dirty="0">
                        <a:ln>
                          <a:solidFill>
                            <a:srgbClr val="6488F2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17907" anchor="ctr">
                    <a:lnL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1" kern="0" spc="-150" dirty="0">
                        <a:ln>
                          <a:solidFill>
                            <a:srgbClr val="6488F2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17907" anchor="ctr">
                    <a:lnL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50" dirty="0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학생부 기록</a:t>
                      </a:r>
                      <a:endParaRPr lang="ko-KR" altLang="en-US" sz="1050" b="1" kern="0" spc="-150" dirty="0">
                        <a:ln>
                          <a:solidFill>
                            <a:srgbClr val="6488F2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17907" anchor="ctr">
                    <a:lnL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2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 baseline="0" dirty="0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성취도 </a:t>
                      </a:r>
                      <a:r>
                        <a:rPr lang="en-US" altLang="ko-KR" sz="1100" b="1" kern="0" spc="-60" baseline="0" dirty="0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 </a:t>
                      </a:r>
                      <a:r>
                        <a:rPr lang="ko-KR" altLang="en-US" sz="1100" b="1" kern="0" spc="-60" baseline="0" dirty="0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수준 범위 이내에서 </a:t>
                      </a:r>
                      <a:endParaRPr lang="ko-KR" altLang="en-US" sz="1000" b="1" kern="0" spc="-60" baseline="0" dirty="0">
                        <a:ln>
                          <a:solidFill>
                            <a:srgbClr val="6488F2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 baseline="0" dirty="0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수업 교사가 설정</a:t>
                      </a:r>
                      <a:endParaRPr lang="ko-KR" altLang="en-US" sz="1000" b="1" kern="0" spc="-60" baseline="0" dirty="0">
                        <a:ln>
                          <a:solidFill>
                            <a:srgbClr val="6488F2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60" baseline="0" dirty="0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kern="0" spc="-60" baseline="0" dirty="0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</a:t>
                      </a:r>
                      <a:r>
                        <a:rPr lang="en-US" altLang="ko-KR" sz="1100" b="1" kern="0" spc="-60" baseline="0" dirty="0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100" b="1" kern="0" spc="-60" baseline="0" dirty="0" err="1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성취율</a:t>
                      </a:r>
                      <a:r>
                        <a:rPr lang="ko-KR" altLang="en-US" sz="1100" b="1" kern="0" spc="-60" baseline="0" dirty="0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b="1" kern="0" spc="-60" baseline="0" dirty="0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40% </a:t>
                      </a:r>
                      <a:r>
                        <a:rPr lang="ko-KR" altLang="en-US" sz="1100" b="1" kern="0" spc="-60" baseline="0" dirty="0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미만</a:t>
                      </a:r>
                      <a:r>
                        <a:rPr lang="en-US" altLang="ko-KR" sz="1100" b="1" kern="0" spc="-60" baseline="0" dirty="0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1" kern="0" spc="-60" baseline="0" dirty="0">
                        <a:ln>
                          <a:solidFill>
                            <a:srgbClr val="6488F2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72000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-60" baseline="0" dirty="0">
                        <a:ln>
                          <a:solidFill>
                            <a:srgbClr val="6488F2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72000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 baseline="0" dirty="0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수업 과정 중 지속적 피드백을 통한 </a:t>
                      </a:r>
                      <a:endParaRPr lang="ko-KR" altLang="en-US" sz="1000" b="1" kern="0" spc="-60" baseline="0" dirty="0">
                        <a:ln>
                          <a:solidFill>
                            <a:srgbClr val="6488F2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 baseline="0" dirty="0" err="1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미도달</a:t>
                      </a:r>
                      <a:r>
                        <a:rPr lang="ko-KR" altLang="en-US" sz="1100" b="1" kern="0" spc="-60" baseline="0" dirty="0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예방 지도</a:t>
                      </a:r>
                      <a:endParaRPr lang="ko-KR" altLang="en-US" sz="1000" b="1" kern="0" spc="-60" baseline="0" dirty="0">
                        <a:ln>
                          <a:solidFill>
                            <a:srgbClr val="6488F2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72000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-60" baseline="0" dirty="0">
                        <a:ln>
                          <a:solidFill>
                            <a:srgbClr val="6488F2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72000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 baseline="0" dirty="0" err="1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미도달</a:t>
                      </a:r>
                      <a:r>
                        <a:rPr lang="ko-KR" altLang="en-US" sz="1100" b="1" kern="0" spc="-60" baseline="0" dirty="0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 판정 시 보충학습 과정 실시</a:t>
                      </a:r>
                      <a:endParaRPr lang="ko-KR" altLang="en-US" sz="1000" b="1" kern="0" spc="-60" baseline="0" dirty="0">
                        <a:ln>
                          <a:solidFill>
                            <a:srgbClr val="6488F2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72000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-60" baseline="0" dirty="0">
                        <a:ln>
                          <a:solidFill>
                            <a:srgbClr val="6488F2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72000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 baseline="0" dirty="0">
                          <a:ln>
                            <a:solidFill>
                              <a:srgbClr val="6488F2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보충학습 과정 참여여부를 학생부에 기록</a:t>
                      </a:r>
                      <a:endParaRPr lang="ko-KR" altLang="en-US" sz="1000" b="1" kern="0" spc="-60" baseline="0" dirty="0">
                        <a:ln>
                          <a:solidFill>
                            <a:srgbClr val="6488F2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72000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0371" y="6099624"/>
            <a:ext cx="562525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30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※ </a:t>
            </a:r>
            <a:r>
              <a:rPr lang="ko-KR" altLang="en-US" sz="130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보충학습 과정은 </a:t>
            </a:r>
            <a:r>
              <a:rPr lang="ko-KR" altLang="en-US" sz="1300" spc="-100" dirty="0" err="1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방과후</a:t>
            </a:r>
            <a:r>
              <a:rPr lang="en-US" altLang="ko-KR" sz="130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‧</a:t>
            </a:r>
            <a:r>
              <a:rPr lang="ko-KR" altLang="en-US" sz="130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계절학기 수업</a:t>
            </a:r>
            <a:r>
              <a:rPr lang="en-US" altLang="ko-KR" sz="130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ko-KR" altLang="en-US" sz="130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별도 과제부여</a:t>
            </a:r>
            <a:r>
              <a:rPr lang="en-US" altLang="ko-KR" sz="130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ko-KR" altLang="en-US" sz="130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공동교육과정 활용 등</a:t>
            </a:r>
            <a:r>
              <a:rPr lang="en-US" altLang="ko-KR" sz="130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en-US" altLang="ko-KR" sz="130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altLang="ko-KR" sz="130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</a:t>
            </a:r>
            <a:r>
              <a:rPr lang="ko-KR" altLang="en-US" sz="130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시</a:t>
            </a:r>
            <a:r>
              <a:rPr lang="en-US" altLang="ko-KR" sz="130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‧</a:t>
            </a:r>
            <a:r>
              <a:rPr lang="ko-KR" altLang="en-US" sz="1300" spc="-100" dirty="0" err="1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도교육청</a:t>
            </a:r>
            <a:r>
              <a:rPr lang="ko-KR" altLang="en-US" sz="1300" spc="-10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및 학교 여건에 따라 탄력적으로 운영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6AD670AE-23FB-4FD7-BB4A-C9630C0708B4}"/>
              </a:ext>
            </a:extLst>
          </p:cNvPr>
          <p:cNvGrpSpPr/>
          <p:nvPr/>
        </p:nvGrpSpPr>
        <p:grpSpPr>
          <a:xfrm>
            <a:off x="556282" y="1155011"/>
            <a:ext cx="7681913" cy="528637"/>
            <a:chOff x="556282" y="1155011"/>
            <a:chExt cx="7681913" cy="528637"/>
          </a:xfrm>
        </p:grpSpPr>
        <p:pic>
          <p:nvPicPr>
            <p:cNvPr id="22" name="Picture 1" descr="C:\Users\Administrator\Desktop\파란띠.png">
              <a:extLst>
                <a:ext uri="{FF2B5EF4-FFF2-40B4-BE49-F238E27FC236}">
                  <a16:creationId xmlns:a16="http://schemas.microsoft.com/office/drawing/2014/main" id="{9FC023E1-89B6-4EEE-AF7E-4F90DE3018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556282" y="1155011"/>
              <a:ext cx="7681913" cy="528637"/>
            </a:xfrm>
            <a:prstGeom prst="rect">
              <a:avLst/>
            </a:prstGeom>
            <a:noFill/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DD2981-8E51-44C2-9B2B-63EF1A98090E}"/>
                </a:ext>
              </a:extLst>
            </p:cNvPr>
            <p:cNvSpPr txBox="1"/>
            <p:nvPr/>
          </p:nvSpPr>
          <p:spPr>
            <a:xfrm>
              <a:off x="1005065" y="1212505"/>
              <a:ext cx="69581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b="1" dirty="0" err="1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</a:rPr>
                <a:t>마이스터고</a:t>
              </a:r>
              <a:r>
                <a:rPr lang="ko-KR" altLang="en-US" b="1" dirty="0">
                  <a:ln>
                    <a:solidFill>
                      <a:srgbClr val="6488F2">
                        <a:alpha val="0"/>
                      </a:srgbClr>
                    </a:solidFill>
                  </a:ln>
                  <a:solidFill>
                    <a:schemeClr val="bg1"/>
                  </a:solidFill>
                </a:rPr>
                <a:t> 학점제 학사제도 적용 방안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B1BD7D8-6C9C-4206-993F-E1A3E49F3138}"/>
              </a:ext>
            </a:extLst>
          </p:cNvPr>
          <p:cNvSpPr txBox="1"/>
          <p:nvPr/>
        </p:nvSpPr>
        <p:spPr>
          <a:xfrm>
            <a:off x="581656" y="1788313"/>
            <a:ext cx="2901774" cy="374571"/>
          </a:xfrm>
          <a:prstGeom prst="roundRect">
            <a:avLst/>
          </a:prstGeom>
          <a:solidFill>
            <a:srgbClr val="6488F2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 latinLnBrk="1"/>
            <a:r>
              <a:rPr lang="ko-KR" altLang="en-US" sz="1600" b="1" spc="-15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bg1"/>
                </a:solidFill>
              </a:rPr>
              <a:t>현장 중심 학습경험 확장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5BAAA9-8A87-4315-B32E-4F1100EB77AD}"/>
              </a:ext>
            </a:extLst>
          </p:cNvPr>
          <p:cNvSpPr txBox="1"/>
          <p:nvPr/>
        </p:nvSpPr>
        <p:spPr>
          <a:xfrm>
            <a:off x="571499" y="2175684"/>
            <a:ext cx="8855888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80975" indent="-180975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lang="ko-KR" altLang="en-US"/>
            </a:pPr>
            <a:r>
              <a:rPr lang="ko-KR" altLang="en-US" sz="1500" b="1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산업체</a:t>
            </a:r>
            <a:r>
              <a:rPr lang="en-US" altLang="ko-KR" sz="1500" b="1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‧(</a:t>
            </a:r>
            <a:r>
              <a:rPr lang="ko-KR" altLang="en-US" sz="1500" b="1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전문</a:t>
            </a:r>
            <a:r>
              <a:rPr lang="en-US" altLang="ko-KR" sz="1500" b="1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ko-KR" altLang="en-US" sz="1500" b="1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대학 등 지역사회 학습장을 활용한 학교 밖 학습 경험을 학점으로 인정</a:t>
            </a:r>
          </a:p>
          <a:p>
            <a:pPr marL="180975" indent="-180975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lang="ko-KR" altLang="en-US"/>
            </a:pPr>
            <a:r>
              <a:rPr lang="ko-KR" altLang="en-US" sz="1500" b="1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최소한의 공통 지침을 만들고 지역 여건 등을 고려한 세부 지침을 마련하여 학습의 질을 제고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C7B835-6088-41D3-8005-C96493EC9B24}"/>
              </a:ext>
            </a:extLst>
          </p:cNvPr>
          <p:cNvSpPr txBox="1"/>
          <p:nvPr/>
        </p:nvSpPr>
        <p:spPr>
          <a:xfrm>
            <a:off x="581656" y="2918613"/>
            <a:ext cx="2901774" cy="374571"/>
          </a:xfrm>
          <a:prstGeom prst="roundRect">
            <a:avLst/>
          </a:prstGeom>
          <a:solidFill>
            <a:srgbClr val="6488F2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 latinLnBrk="1"/>
            <a:r>
              <a:rPr lang="ko-KR" altLang="en-US" sz="1600" b="1" spc="-15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bg1"/>
                </a:solidFill>
              </a:rPr>
              <a:t>책임교육 강화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AD6EF8-4704-4D46-8CF6-BBC3B892E52D}"/>
              </a:ext>
            </a:extLst>
          </p:cNvPr>
          <p:cNvSpPr txBox="1"/>
          <p:nvPr/>
        </p:nvSpPr>
        <p:spPr>
          <a:xfrm>
            <a:off x="571499" y="3305984"/>
            <a:ext cx="8855888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80975" indent="-180975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lang="ko-KR" altLang="en-US"/>
            </a:pPr>
            <a:r>
              <a:rPr lang="ko-KR" altLang="en-US" sz="1500" b="1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학습 상담 및 진로탐색과정의 내실화</a:t>
            </a:r>
          </a:p>
          <a:p>
            <a:pPr marL="180975" indent="-180975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lang="ko-KR" altLang="en-US"/>
            </a:pPr>
            <a:r>
              <a:rPr lang="ko-KR" altLang="en-US" sz="1500" b="1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전문교과</a:t>
            </a:r>
            <a:r>
              <a:rPr lang="en-US" altLang="ko-KR" sz="1500" b="1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Ⅱ </a:t>
            </a:r>
            <a:r>
              <a:rPr lang="ko-KR" altLang="en-US" sz="1500" b="1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실무과목에 최소 성취수준을 설정하고 모든 학생이 도달할 수 있도록 책임지도를 실시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1FDC3B-98D8-45B6-A72E-C22C56666EDD}"/>
              </a:ext>
            </a:extLst>
          </p:cNvPr>
          <p:cNvSpPr txBox="1"/>
          <p:nvPr/>
        </p:nvSpPr>
        <p:spPr>
          <a:xfrm>
            <a:off x="4135842" y="2918613"/>
            <a:ext cx="2901774" cy="374571"/>
          </a:xfrm>
          <a:prstGeom prst="roundRect">
            <a:avLst/>
          </a:prstGeom>
          <a:solidFill>
            <a:srgbClr val="00B0F0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 latinLnBrk="1"/>
            <a:r>
              <a:rPr lang="ko-KR" altLang="en-US" sz="1600" b="1" spc="-15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chemeClr val="bg1"/>
                </a:solidFill>
              </a:rPr>
              <a:t>모든 학생의 직무역량 함양 보장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626C77B1-592B-4AF1-B529-CC89C8572E67}"/>
              </a:ext>
            </a:extLst>
          </p:cNvPr>
          <p:cNvSpPr/>
          <p:nvPr/>
        </p:nvSpPr>
        <p:spPr>
          <a:xfrm>
            <a:off x="3605702" y="2995882"/>
            <a:ext cx="530140" cy="220032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6488F2">
                    <a:alpha val="0"/>
                  </a:srgbClr>
                </a:solidFill>
              </a:ln>
            </a:endParaRPr>
          </a:p>
        </p:txBody>
      </p:sp>
      <p:sp>
        <p:nvSpPr>
          <p:cNvPr id="7" name="양쪽 대괄호 6">
            <a:extLst>
              <a:ext uri="{FF2B5EF4-FFF2-40B4-BE49-F238E27FC236}">
                <a16:creationId xmlns:a16="http://schemas.microsoft.com/office/drawing/2014/main" id="{2861E0C4-07D2-4CFC-A0B6-AEDD9DF64272}"/>
              </a:ext>
            </a:extLst>
          </p:cNvPr>
          <p:cNvSpPr/>
          <p:nvPr/>
        </p:nvSpPr>
        <p:spPr>
          <a:xfrm>
            <a:off x="3095626" y="4076700"/>
            <a:ext cx="3714750" cy="312738"/>
          </a:xfrm>
          <a:prstGeom prst="bracketPair">
            <a:avLst>
              <a:gd name="adj" fmla="val 0"/>
            </a:avLst>
          </a:prstGeom>
          <a:ln w="25400">
            <a:solidFill>
              <a:srgbClr val="6488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2000" b="1" spc="-80" dirty="0">
                <a:ln>
                  <a:solidFill>
                    <a:srgbClr val="6488F2">
                      <a:alpha val="0"/>
                    </a:srgbClr>
                  </a:solidFill>
                </a:ln>
                <a:solidFill>
                  <a:srgbClr val="6488F2"/>
                </a:solidFill>
              </a:rPr>
              <a:t>과목별 이수 과정 강화 방안</a:t>
            </a:r>
          </a:p>
        </p:txBody>
      </p:sp>
    </p:spTree>
    <p:extLst>
      <p:ext uri="{BB962C8B-B14F-4D97-AF65-F5344CB8AC3E}">
        <p14:creationId xmlns:p14="http://schemas.microsoft.com/office/powerpoint/2010/main" val="54780409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모서리가 둥근 직사각형 55">
            <a:extLst>
              <a:ext uri="{FF2B5EF4-FFF2-40B4-BE49-F238E27FC236}">
                <a16:creationId xmlns:a16="http://schemas.microsoft.com/office/drawing/2014/main" id="{F115EBD9-2A6A-49A6-8FD6-6B85F4714DE9}"/>
              </a:ext>
            </a:extLst>
          </p:cNvPr>
          <p:cNvSpPr/>
          <p:nvPr/>
        </p:nvSpPr>
        <p:spPr>
          <a:xfrm>
            <a:off x="267546" y="1666632"/>
            <a:ext cx="9333654" cy="482125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803417" y="2233174"/>
            <a:ext cx="34167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pic>
        <p:nvPicPr>
          <p:cNvPr id="1029" name="_x200479872" descr="EMB000022c004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807" y="2387675"/>
            <a:ext cx="4069015" cy="133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F3DD96B0-6FD8-4467-A014-45BA9A74EE24}"/>
              </a:ext>
            </a:extLst>
          </p:cNvPr>
          <p:cNvSpPr/>
          <p:nvPr/>
        </p:nvSpPr>
        <p:spPr>
          <a:xfrm>
            <a:off x="826168" y="276169"/>
            <a:ext cx="526297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 latinLnBrk="1">
              <a:lnSpc>
                <a:spcPct val="90000"/>
              </a:lnSpc>
              <a:spcBef>
                <a:spcPct val="0"/>
              </a:spcBef>
            </a:pPr>
            <a:r>
              <a:rPr lang="ko-KR" altLang="en-US" sz="30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고교학점제 연구학교 운영 사례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5A3CD15-FA9A-43F6-A46F-51159F394DB4}"/>
              </a:ext>
            </a:extLst>
          </p:cNvPr>
          <p:cNvSpPr/>
          <p:nvPr/>
        </p:nvSpPr>
        <p:spPr>
          <a:xfrm>
            <a:off x="267546" y="1371600"/>
            <a:ext cx="3912495" cy="523699"/>
          </a:xfrm>
          <a:prstGeom prst="roundRect">
            <a:avLst/>
          </a:prstGeom>
          <a:solidFill>
            <a:srgbClr val="1F4E79"/>
          </a:solidFill>
          <a:ln>
            <a:noFill/>
          </a:ln>
          <a:effectLst>
            <a:outerShdw blurRad="127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</a:rPr>
              <a:t>인천 선인고등학교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F2D55E5B-1706-48A0-82AD-BD52A3204A62}"/>
              </a:ext>
            </a:extLst>
          </p:cNvPr>
          <p:cNvGrpSpPr/>
          <p:nvPr/>
        </p:nvGrpSpPr>
        <p:grpSpPr>
          <a:xfrm>
            <a:off x="819873" y="2365917"/>
            <a:ext cx="4015536" cy="820594"/>
            <a:chOff x="819873" y="2365917"/>
            <a:chExt cx="4015536" cy="820594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F3C8B4C8-A0C4-47B1-823D-997E25FA1B7A}"/>
                </a:ext>
              </a:extLst>
            </p:cNvPr>
            <p:cNvSpPr/>
            <p:nvPr/>
          </p:nvSpPr>
          <p:spPr>
            <a:xfrm>
              <a:off x="819873" y="2365917"/>
              <a:ext cx="3070071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52400" indent="-152400" latinLnBrk="1">
                <a:spcAft>
                  <a:spcPts val="300"/>
                </a:spcAft>
                <a:buBlip>
                  <a:blip r:embed="rId4"/>
                </a:buBlip>
                <a:defRPr lang="ko-KR" altLang="en-US"/>
              </a:pPr>
              <a:r>
                <a:rPr lang="ko-KR" altLang="en-US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학교간 연계 밴드형 공동 교육과정</a:t>
              </a:r>
              <a:endParaRPr lang="ko-KR" altLang="en-US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F0A8197E-4211-4052-A62F-B0504DFCD759}"/>
                </a:ext>
              </a:extLst>
            </p:cNvPr>
            <p:cNvSpPr/>
            <p:nvPr/>
          </p:nvSpPr>
          <p:spPr>
            <a:xfrm>
              <a:off x="1011926" y="2655596"/>
              <a:ext cx="3823483" cy="530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12700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0000"/>
                <a:buFont typeface="Wingdings" panose="05000000000000000000" pitchFamily="2" charset="2"/>
                <a:buChar char="§"/>
                <a:defRPr lang="ko-KR" altLang="en-US"/>
              </a:pPr>
              <a:r>
                <a:rPr lang="ko-KR" altLang="en-US" sz="1300" spc="-100" dirty="0" err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소속교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 구분없이 개설된 학교로 이동하여 과목 이수</a:t>
              </a:r>
            </a:p>
            <a:p>
              <a:pPr indent="-12700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0000"/>
                <a:buFont typeface="Wingdings" panose="05000000000000000000" pitchFamily="2" charset="2"/>
                <a:buChar char="§"/>
                <a:defRPr lang="ko-KR" altLang="en-US"/>
              </a:pP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인근 ‘</a:t>
              </a:r>
              <a:r>
                <a:rPr lang="ko-KR" altLang="en-US" sz="1300" spc="-100" dirty="0" err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인화여고’와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 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13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개 진로집중 과정 중 선택 수강</a:t>
              </a:r>
            </a:p>
          </p:txBody>
        </p:sp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BC74FFEC-9559-4E50-9012-998EBB8DA47D}"/>
              </a:ext>
            </a:extLst>
          </p:cNvPr>
          <p:cNvSpPr/>
          <p:nvPr/>
        </p:nvSpPr>
        <p:spPr>
          <a:xfrm>
            <a:off x="685800" y="2022965"/>
            <a:ext cx="301236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" indent="-171450" fontAlgn="base" latinLnBrk="1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Blip>
                <a:blip r:embed="rId5"/>
              </a:buBlip>
              <a:defRPr lang="ko-KR" altLang="en-US"/>
            </a:pPr>
            <a:r>
              <a:rPr lang="ko-KR" altLang="en-US" sz="17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351CE"/>
                </a:solidFill>
                <a:ea typeface="맑은 고딕"/>
                <a:cs typeface="+mj-cs"/>
              </a:rPr>
              <a:t>진로 연계 공동교육과정 운영</a:t>
            </a: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01D3135C-A519-45A1-A7C5-6F0A40B591FE}"/>
              </a:ext>
            </a:extLst>
          </p:cNvPr>
          <p:cNvGrpSpPr/>
          <p:nvPr/>
        </p:nvGrpSpPr>
        <p:grpSpPr>
          <a:xfrm>
            <a:off x="819873" y="3250134"/>
            <a:ext cx="4441934" cy="1020648"/>
            <a:chOff x="819873" y="3250134"/>
            <a:chExt cx="4441934" cy="1020648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93050D16-C6E5-469C-964D-E598EDBD7B35}"/>
                </a:ext>
              </a:extLst>
            </p:cNvPr>
            <p:cNvSpPr/>
            <p:nvPr/>
          </p:nvSpPr>
          <p:spPr>
            <a:xfrm>
              <a:off x="819873" y="3250134"/>
              <a:ext cx="2656496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52400" indent="-152400" latinLnBrk="1">
                <a:spcAft>
                  <a:spcPts val="300"/>
                </a:spcAft>
                <a:buBlip>
                  <a:blip r:embed="rId4"/>
                </a:buBlip>
                <a:defRPr lang="ko-KR" altLang="en-US"/>
              </a:pPr>
              <a:r>
                <a:rPr lang="ko-KR" altLang="en-US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온라인 쌍방향 공동교육과정 </a:t>
              </a: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EAB83722-0DBA-4516-B7AF-830F19D58FD2}"/>
                </a:ext>
              </a:extLst>
            </p:cNvPr>
            <p:cNvSpPr/>
            <p:nvPr/>
          </p:nvSpPr>
          <p:spPr>
            <a:xfrm>
              <a:off x="1011926" y="3539813"/>
              <a:ext cx="4249881" cy="7309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12700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0000"/>
                <a:buFont typeface="Wingdings" panose="05000000000000000000" pitchFamily="2" charset="2"/>
                <a:buChar char="§"/>
                <a:defRPr lang="ko-KR" altLang="en-US"/>
              </a:pP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거리가 먼 도서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·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벽지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(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서해 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5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도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)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지역 학생 희망 과목을 개설</a:t>
              </a:r>
            </a:p>
            <a:p>
              <a:pPr indent="-12700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0000"/>
                <a:buFont typeface="Wingdings" panose="05000000000000000000" pitchFamily="2" charset="2"/>
                <a:buChar char="§"/>
                <a:defRPr lang="ko-KR" altLang="en-US"/>
              </a:pP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향후 보충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심화과목 등 학생 희망 과목 확대 예정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/>
              </a:r>
              <a:b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</a:b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   ※ </a:t>
              </a:r>
              <a:r>
                <a:rPr lang="ko-KR" altLang="en-US" sz="1300" spc="-100" dirty="0" err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운양계획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: (’19) </a:t>
              </a:r>
              <a:r>
                <a:rPr lang="ko-KR" altLang="en-US" sz="1300" spc="-100" dirty="0" err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방과후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 또는 주말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(’20)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주중 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1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일 오후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315CDF0-3E83-4B06-B873-A93E1FDD5988}"/>
              </a:ext>
            </a:extLst>
          </p:cNvPr>
          <p:cNvGrpSpPr/>
          <p:nvPr/>
        </p:nvGrpSpPr>
        <p:grpSpPr>
          <a:xfrm>
            <a:off x="819873" y="4931993"/>
            <a:ext cx="4015536" cy="1059120"/>
            <a:chOff x="819873" y="4766217"/>
            <a:chExt cx="4015536" cy="1059120"/>
          </a:xfrm>
        </p:grpSpPr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7D31A07E-4390-4AD6-85BD-5E6D7AA84212}"/>
                </a:ext>
              </a:extLst>
            </p:cNvPr>
            <p:cNvSpPr/>
            <p:nvPr/>
          </p:nvSpPr>
          <p:spPr>
            <a:xfrm>
              <a:off x="819873" y="4766217"/>
              <a:ext cx="1524776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52400" indent="-152400" latinLnBrk="1">
                <a:spcAft>
                  <a:spcPts val="300"/>
                </a:spcAft>
                <a:buBlip>
                  <a:blip r:embed="rId4"/>
                </a:buBlip>
                <a:defRPr lang="ko-KR" altLang="en-US"/>
              </a:pPr>
              <a:r>
                <a:rPr lang="ko-KR" altLang="en-US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개설 대상 과목</a:t>
              </a: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C35CCBDD-1E5A-40AD-90E1-AD2FC8AEC731}"/>
                </a:ext>
              </a:extLst>
            </p:cNvPr>
            <p:cNvSpPr/>
            <p:nvPr/>
          </p:nvSpPr>
          <p:spPr>
            <a:xfrm>
              <a:off x="1011926" y="5055896"/>
              <a:ext cx="382348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12700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0000"/>
                <a:buFont typeface="Wingdings" panose="05000000000000000000" pitchFamily="2" charset="2"/>
                <a:buChar char="§"/>
                <a:defRPr lang="ko-KR" altLang="en-US"/>
              </a:pP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내용 상 위계가 없는 과목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(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교양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사회교과 등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)</a:t>
              </a:r>
            </a:p>
            <a:p>
              <a:pPr indent="-12700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0000"/>
                <a:buFont typeface="Wingdings" panose="05000000000000000000" pitchFamily="2" charset="2"/>
                <a:buChar char="§"/>
                <a:defRPr lang="ko-KR" altLang="en-US"/>
              </a:pPr>
              <a:r>
                <a:rPr lang="ko-KR" altLang="en-US" sz="1300" spc="-100" dirty="0" err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교강사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 확보가 어려운 과목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(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예체능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실무과목 등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)</a:t>
              </a:r>
            </a:p>
            <a:p>
              <a:pPr indent="-12700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0000"/>
                <a:buFont typeface="Wingdings" panose="05000000000000000000" pitchFamily="2" charset="2"/>
                <a:buChar char="§"/>
                <a:defRPr lang="ko-KR" altLang="en-US"/>
              </a:pP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최소성취수준 보장을 위한 보충 학습이 필요한 경우</a:t>
              </a:r>
            </a:p>
          </p:txBody>
        </p:sp>
      </p:grp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D6040E3E-27CB-4E2C-B255-5DA0348D07DA}"/>
              </a:ext>
            </a:extLst>
          </p:cNvPr>
          <p:cNvSpPr/>
          <p:nvPr/>
        </p:nvSpPr>
        <p:spPr>
          <a:xfrm>
            <a:off x="685800" y="4589041"/>
            <a:ext cx="233269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" indent="-171450" fontAlgn="base" latinLnBrk="1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Blip>
                <a:blip r:embed="rId5"/>
              </a:buBlip>
              <a:defRPr lang="ko-KR" altLang="en-US"/>
            </a:pPr>
            <a:r>
              <a:rPr lang="ko-KR" altLang="en-US" sz="17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351CE"/>
                </a:solidFill>
                <a:ea typeface="맑은 고딕"/>
                <a:cs typeface="+mj-cs"/>
              </a:rPr>
              <a:t>교육과정 운영 유연화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E85EF99-A219-44A9-97EE-C70127632C49}"/>
              </a:ext>
            </a:extLst>
          </p:cNvPr>
          <p:cNvGrpSpPr/>
          <p:nvPr/>
        </p:nvGrpSpPr>
        <p:grpSpPr>
          <a:xfrm>
            <a:off x="4934373" y="4931993"/>
            <a:ext cx="3080985" cy="820594"/>
            <a:chOff x="4591773" y="4766217"/>
            <a:chExt cx="3080985" cy="820594"/>
          </a:xfrm>
        </p:grpSpPr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271D2DC1-A5D6-41B8-9EE0-39E53AA29756}"/>
                </a:ext>
              </a:extLst>
            </p:cNvPr>
            <p:cNvSpPr/>
            <p:nvPr/>
          </p:nvSpPr>
          <p:spPr>
            <a:xfrm>
              <a:off x="4591773" y="4766217"/>
              <a:ext cx="111120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52400" indent="-152400" latinLnBrk="1">
                <a:spcAft>
                  <a:spcPts val="300"/>
                </a:spcAft>
                <a:buBlip>
                  <a:blip r:embed="rId4"/>
                </a:buBlip>
                <a:defRPr lang="ko-KR" altLang="en-US"/>
              </a:pPr>
              <a:r>
                <a:rPr lang="ko-KR" altLang="en-US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운영 방식</a:t>
              </a: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CA200DF5-204D-4C6F-8248-F0384AF855A1}"/>
                </a:ext>
              </a:extLst>
            </p:cNvPr>
            <p:cNvSpPr/>
            <p:nvPr/>
          </p:nvSpPr>
          <p:spPr>
            <a:xfrm>
              <a:off x="4783826" y="5055896"/>
              <a:ext cx="2888932" cy="530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12700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0000"/>
                <a:buFont typeface="Wingdings" panose="05000000000000000000" pitchFamily="2" charset="2"/>
                <a:buChar char="§"/>
                <a:defRPr lang="ko-KR" altLang="en-US"/>
              </a:pP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4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교시 블록타임제로 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10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일간 집중 이수</a:t>
              </a:r>
            </a:p>
            <a:p>
              <a:pPr indent="-12700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0000"/>
                <a:buFont typeface="Wingdings" panose="05000000000000000000" pitchFamily="2" charset="2"/>
                <a:buChar char="§"/>
                <a:defRPr lang="ko-KR" altLang="en-US"/>
              </a:pP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운영단위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: 2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단위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(34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시간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612271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모서리가 둥근 직사각형 55">
            <a:extLst>
              <a:ext uri="{FF2B5EF4-FFF2-40B4-BE49-F238E27FC236}">
                <a16:creationId xmlns:a16="http://schemas.microsoft.com/office/drawing/2014/main" id="{15A149D6-9D8F-4589-A642-153CDEABD6D1}"/>
              </a:ext>
            </a:extLst>
          </p:cNvPr>
          <p:cNvSpPr/>
          <p:nvPr/>
        </p:nvSpPr>
        <p:spPr>
          <a:xfrm>
            <a:off x="267546" y="1666632"/>
            <a:ext cx="9333654" cy="482125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3DD96B0-6FD8-4467-A014-45BA9A74EE24}"/>
              </a:ext>
            </a:extLst>
          </p:cNvPr>
          <p:cNvSpPr/>
          <p:nvPr/>
        </p:nvSpPr>
        <p:spPr>
          <a:xfrm>
            <a:off x="826168" y="276169"/>
            <a:ext cx="526297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 latinLnBrk="1">
              <a:lnSpc>
                <a:spcPct val="90000"/>
              </a:lnSpc>
              <a:spcBef>
                <a:spcPct val="0"/>
              </a:spcBef>
            </a:pPr>
            <a:r>
              <a:rPr lang="ko-KR" altLang="en-US" sz="30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고교학점제 연구학교 운영 사례</a:t>
            </a:r>
            <a:endParaRPr lang="ko-KR" altLang="en-US" sz="30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j-cs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430CC7B-900E-4BDA-B59F-296EC462C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417" y="2233174"/>
            <a:ext cx="34167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279F6AE1-2A63-4A9B-A161-0D10B37EFBDF}"/>
              </a:ext>
            </a:extLst>
          </p:cNvPr>
          <p:cNvSpPr/>
          <p:nvPr/>
        </p:nvSpPr>
        <p:spPr>
          <a:xfrm>
            <a:off x="267546" y="1371600"/>
            <a:ext cx="3912495" cy="523699"/>
          </a:xfrm>
          <a:prstGeom prst="roundRect">
            <a:avLst/>
          </a:prstGeom>
          <a:solidFill>
            <a:srgbClr val="1F4E79"/>
          </a:solidFill>
          <a:ln>
            <a:noFill/>
          </a:ln>
          <a:effectLst>
            <a:outerShdw blurRad="127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</a:rPr>
              <a:t>대구 </a:t>
            </a:r>
            <a:r>
              <a:rPr lang="ko-KR" altLang="en-US" b="1" spc="-1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</a:rPr>
              <a:t>비슬고등학교</a:t>
            </a:r>
            <a:endParaRPr lang="ko-KR" altLang="en-US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2F29044-21C6-4129-AD87-C7B1DB409D10}"/>
              </a:ext>
            </a:extLst>
          </p:cNvPr>
          <p:cNvSpPr/>
          <p:nvPr/>
        </p:nvSpPr>
        <p:spPr>
          <a:xfrm>
            <a:off x="819873" y="2365917"/>
            <a:ext cx="399660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400" indent="-152400" latinLnBrk="1">
              <a:spcAft>
                <a:spcPts val="300"/>
              </a:spcAft>
              <a:buBlip>
                <a:blip r:embed="rId3"/>
              </a:buBlip>
              <a:defRPr lang="ko-KR" altLang="en-US"/>
            </a:pPr>
            <a:r>
              <a:rPr lang="ko-KR" altLang="en-US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학생 선택과목을 한 학기 </a:t>
            </a:r>
            <a:r>
              <a:rPr lang="en-US" altLang="ko-KR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3</a:t>
            </a:r>
            <a:r>
              <a:rPr lang="ko-KR" altLang="en-US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단위 기준으로 통일</a:t>
            </a:r>
          </a:p>
          <a:p>
            <a:pPr marL="152400" indent="-152400" latinLnBrk="1">
              <a:spcAft>
                <a:spcPts val="300"/>
              </a:spcAft>
              <a:buBlip>
                <a:blip r:embed="rId3"/>
              </a:buBlip>
              <a:defRPr lang="ko-KR" altLang="en-US"/>
            </a:pPr>
            <a:r>
              <a:rPr lang="en-US" altLang="ko-KR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2</a:t>
            </a:r>
            <a:r>
              <a:rPr lang="ko-KR" altLang="en-US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학년</a:t>
            </a:r>
            <a:r>
              <a:rPr lang="en-US" altLang="ko-KR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: </a:t>
            </a:r>
            <a:r>
              <a:rPr lang="ko-KR" altLang="en-US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주당 </a:t>
            </a:r>
            <a:r>
              <a:rPr lang="en-US" altLang="ko-KR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12</a:t>
            </a:r>
            <a:r>
              <a:rPr lang="ko-KR" altLang="en-US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시간</a:t>
            </a:r>
            <a:r>
              <a:rPr lang="en-US" altLang="ko-KR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(4</a:t>
            </a:r>
            <a:r>
              <a:rPr lang="ko-KR" altLang="en-US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과목</a:t>
            </a:r>
            <a:r>
              <a:rPr lang="en-US" altLang="ko-KR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)  </a:t>
            </a:r>
            <a:r>
              <a:rPr lang="ko-KR" altLang="en-US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이동 수업 </a:t>
            </a:r>
          </a:p>
          <a:p>
            <a:pPr marL="152400" indent="-152400" latinLnBrk="1">
              <a:spcAft>
                <a:spcPts val="300"/>
              </a:spcAft>
              <a:buBlip>
                <a:blip r:embed="rId3"/>
              </a:buBlip>
              <a:defRPr lang="ko-KR" altLang="en-US"/>
            </a:pPr>
            <a:r>
              <a:rPr lang="en-US" altLang="ko-KR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3</a:t>
            </a:r>
            <a:r>
              <a:rPr lang="ko-KR" altLang="en-US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학년</a:t>
            </a:r>
            <a:r>
              <a:rPr lang="en-US" altLang="ko-KR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: </a:t>
            </a:r>
            <a:r>
              <a:rPr lang="ko-KR" altLang="en-US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주당 </a:t>
            </a:r>
            <a:r>
              <a:rPr lang="en-US" altLang="ko-KR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21</a:t>
            </a:r>
            <a:r>
              <a:rPr lang="ko-KR" altLang="en-US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시간</a:t>
            </a:r>
            <a:r>
              <a:rPr lang="en-US" altLang="ko-KR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(7</a:t>
            </a:r>
            <a:r>
              <a:rPr lang="ko-KR" altLang="en-US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과목</a:t>
            </a:r>
            <a:r>
              <a:rPr lang="en-US" altLang="ko-KR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)  </a:t>
            </a:r>
            <a:r>
              <a:rPr lang="ko-KR" altLang="en-US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이동 수업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CAE70D4-6D18-4D49-A0D3-CB36A92A5D7F}"/>
              </a:ext>
            </a:extLst>
          </p:cNvPr>
          <p:cNvSpPr/>
          <p:nvPr/>
        </p:nvSpPr>
        <p:spPr>
          <a:xfrm>
            <a:off x="685800" y="2022965"/>
            <a:ext cx="261802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" indent="-171450" fontAlgn="base" latinLnBrk="1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Blip>
                <a:blip r:embed="rId4"/>
              </a:buBlip>
              <a:defRPr lang="ko-KR" altLang="en-US"/>
            </a:pPr>
            <a:r>
              <a:rPr lang="ko-KR" altLang="en-US" sz="17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351CE"/>
                </a:solidFill>
                <a:ea typeface="맑은 고딕"/>
                <a:cs typeface="+mj-cs"/>
              </a:rPr>
              <a:t>행정학급</a:t>
            </a:r>
            <a:r>
              <a:rPr lang="en-US" altLang="ko-KR" sz="17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351CE"/>
                </a:solidFill>
                <a:ea typeface="맑은 고딕"/>
                <a:cs typeface="+mj-cs"/>
              </a:rPr>
              <a:t>+</a:t>
            </a:r>
            <a:r>
              <a:rPr lang="ko-KR" altLang="en-US" sz="17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351CE"/>
                </a:solidFill>
                <a:ea typeface="맑은 고딕"/>
                <a:cs typeface="+mj-cs"/>
              </a:rPr>
              <a:t>선택이동 절충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99D6840-2041-4F52-9CD7-5BF7C3C03DF2}"/>
              </a:ext>
            </a:extLst>
          </p:cNvPr>
          <p:cNvGrpSpPr/>
          <p:nvPr/>
        </p:nvGrpSpPr>
        <p:grpSpPr>
          <a:xfrm>
            <a:off x="819873" y="3951533"/>
            <a:ext cx="3887295" cy="582067"/>
            <a:chOff x="819873" y="4766217"/>
            <a:chExt cx="3887295" cy="582067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CC3ECBE-5A28-46AB-86EF-E40870633CBF}"/>
                </a:ext>
              </a:extLst>
            </p:cNvPr>
            <p:cNvSpPr/>
            <p:nvPr/>
          </p:nvSpPr>
          <p:spPr>
            <a:xfrm>
              <a:off x="819873" y="4766217"/>
              <a:ext cx="1524776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52400" indent="-152400" latinLnBrk="1">
                <a:spcAft>
                  <a:spcPts val="300"/>
                </a:spcAft>
                <a:buBlip>
                  <a:blip r:embed="rId3"/>
                </a:buBlip>
                <a:defRPr lang="ko-KR" altLang="en-US"/>
              </a:pPr>
              <a:r>
                <a:rPr lang="ko-KR" altLang="en-US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수업 방법 연계</a:t>
              </a: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AC7461CC-7CEC-446A-B966-830D241404D9}"/>
                </a:ext>
              </a:extLst>
            </p:cNvPr>
            <p:cNvSpPr/>
            <p:nvPr/>
          </p:nvSpPr>
          <p:spPr>
            <a:xfrm>
              <a:off x="1011926" y="5055896"/>
              <a:ext cx="369524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12700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0000"/>
                <a:buFont typeface="Wingdings" panose="05000000000000000000" pitchFamily="2" charset="2"/>
                <a:buChar char="§"/>
                <a:defRPr lang="ko-KR" altLang="en-US"/>
              </a:pP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소규모 교실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토론교실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300" spc="-100" dirty="0" err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액션러닝실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연극수업실 등</a:t>
              </a:r>
            </a:p>
          </p:txBody>
        </p:sp>
      </p:grp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E6C62CA-8AF4-4395-9552-372D72A7DA0D}"/>
              </a:ext>
            </a:extLst>
          </p:cNvPr>
          <p:cNvSpPr/>
          <p:nvPr/>
        </p:nvSpPr>
        <p:spPr>
          <a:xfrm>
            <a:off x="685800" y="3608581"/>
            <a:ext cx="294824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" indent="-171450" fontAlgn="base" latinLnBrk="1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Blip>
                <a:blip r:embed="rId4"/>
              </a:buBlip>
              <a:defRPr lang="ko-KR" altLang="en-US"/>
            </a:pPr>
            <a:r>
              <a:rPr lang="ko-KR" altLang="en-US" sz="17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351CE"/>
                </a:solidFill>
                <a:ea typeface="맑은 고딕"/>
                <a:cs typeface="+mj-cs"/>
              </a:rPr>
              <a:t>고교학점제형 공간 재구조화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49EAFAF7-8035-4B40-8C59-DD7B992F1008}"/>
              </a:ext>
            </a:extLst>
          </p:cNvPr>
          <p:cNvGrpSpPr/>
          <p:nvPr/>
        </p:nvGrpSpPr>
        <p:grpSpPr>
          <a:xfrm>
            <a:off x="819873" y="4548433"/>
            <a:ext cx="3988285" cy="582067"/>
            <a:chOff x="819873" y="4766217"/>
            <a:chExt cx="3988285" cy="582067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E7B7C13-BBA1-4F1F-9FF6-56D53DF04AAD}"/>
                </a:ext>
              </a:extLst>
            </p:cNvPr>
            <p:cNvSpPr/>
            <p:nvPr/>
          </p:nvSpPr>
          <p:spPr>
            <a:xfrm>
              <a:off x="819873" y="4766217"/>
              <a:ext cx="222689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52400" indent="-152400" latinLnBrk="1">
                <a:spcAft>
                  <a:spcPts val="300"/>
                </a:spcAft>
                <a:buBlip>
                  <a:blip r:embed="rId3"/>
                </a:buBlip>
                <a:defRPr lang="ko-KR" altLang="en-US"/>
              </a:pPr>
              <a:r>
                <a:rPr lang="ko-KR" altLang="en-US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 학생 자율 및 휴게 공간</a:t>
              </a: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8F61F8BF-6383-434E-981B-3AE31F8CCCBC}"/>
                </a:ext>
              </a:extLst>
            </p:cNvPr>
            <p:cNvSpPr/>
            <p:nvPr/>
          </p:nvSpPr>
          <p:spPr>
            <a:xfrm>
              <a:off x="1011926" y="5055896"/>
              <a:ext cx="379623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12700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0000"/>
                <a:buFont typeface="Wingdings" panose="05000000000000000000" pitchFamily="2" charset="2"/>
                <a:buChar char="§"/>
                <a:defRPr lang="ko-KR" altLang="en-US"/>
              </a:pP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홈베이스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300" spc="-100" dirty="0" err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북까페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300" spc="-100" dirty="0" err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멍때리기실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마루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진로전용실 등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T</a:t>
              </a:r>
              <a:endParaRPr lang="ko-KR" altLang="en-US" sz="1300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34A7D0DE-8BF9-4510-B58A-76D7479D445A}"/>
              </a:ext>
            </a:extLst>
          </p:cNvPr>
          <p:cNvGrpSpPr/>
          <p:nvPr/>
        </p:nvGrpSpPr>
        <p:grpSpPr>
          <a:xfrm>
            <a:off x="819873" y="5170733"/>
            <a:ext cx="3855235" cy="820594"/>
            <a:chOff x="819873" y="4766217"/>
            <a:chExt cx="3855235" cy="820594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B1A45C98-A2CA-44AA-AAF0-2798E2ACB5D6}"/>
                </a:ext>
              </a:extLst>
            </p:cNvPr>
            <p:cNvSpPr/>
            <p:nvPr/>
          </p:nvSpPr>
          <p:spPr>
            <a:xfrm>
              <a:off x="819873" y="4766217"/>
              <a:ext cx="1524776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52400" indent="-152400" latinLnBrk="1">
                <a:spcAft>
                  <a:spcPts val="300"/>
                </a:spcAft>
                <a:buBlip>
                  <a:blip r:embed="rId3"/>
                </a:buBlip>
                <a:defRPr lang="ko-KR" altLang="en-US"/>
              </a:pPr>
              <a:r>
                <a:rPr lang="ko-KR" altLang="en-US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일반 교과 교실</a:t>
              </a: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865D24DE-CA60-46B2-857E-0FAEC05A6116}"/>
                </a:ext>
              </a:extLst>
            </p:cNvPr>
            <p:cNvSpPr/>
            <p:nvPr/>
          </p:nvSpPr>
          <p:spPr>
            <a:xfrm>
              <a:off x="1011926" y="5055896"/>
              <a:ext cx="3663182" cy="530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12700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0000"/>
                <a:buFont typeface="Wingdings" panose="05000000000000000000" pitchFamily="2" charset="2"/>
                <a:buChar char="§"/>
                <a:defRPr lang="ko-KR" altLang="en-US"/>
              </a:pP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필수기자재 중심으로 표준화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동일 </a:t>
              </a:r>
              <a:r>
                <a:rPr lang="ko-KR" altLang="en-US" sz="1300" spc="-100" dirty="0" err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교과군별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 </a:t>
              </a:r>
            </a:p>
            <a:p>
              <a:pPr indent="-12700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0000"/>
                <a:buFont typeface="Wingdings" panose="05000000000000000000" pitchFamily="2" charset="2"/>
                <a:buChar char="§"/>
                <a:defRPr lang="ko-KR" altLang="en-US"/>
              </a:pP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공간 구성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(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동선 축소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),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넓은 복도와 학생 사물함 등</a:t>
              </a: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742A61-A881-4CD0-BB09-5C6E62193C75}"/>
              </a:ext>
            </a:extLst>
          </p:cNvPr>
          <p:cNvGrpSpPr/>
          <p:nvPr/>
        </p:nvGrpSpPr>
        <p:grpSpPr>
          <a:xfrm>
            <a:off x="5385084" y="1861105"/>
            <a:ext cx="3847967" cy="4366800"/>
            <a:chOff x="5385084" y="1861105"/>
            <a:chExt cx="3847967" cy="4366800"/>
          </a:xfrm>
        </p:grpSpPr>
        <p:pic>
          <p:nvPicPr>
            <p:cNvPr id="63" name="그림 62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5385084" y="2321255"/>
              <a:ext cx="3847967" cy="3906650"/>
            </a:xfrm>
            <a:prstGeom prst="rect">
              <a:avLst/>
            </a:prstGeom>
          </p:spPr>
        </p:pic>
        <p:sp>
          <p:nvSpPr>
            <p:cNvPr id="61" name="양쪽 모서리가 둥근 사각형 60"/>
            <p:cNvSpPr/>
            <p:nvPr/>
          </p:nvSpPr>
          <p:spPr>
            <a:xfrm>
              <a:off x="6117488" y="1861105"/>
              <a:ext cx="2383158" cy="33934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600" b="1" spc="-150" dirty="0"/>
                <a:t>3</a:t>
              </a:r>
              <a:r>
                <a:rPr lang="ko-KR" altLang="en-US" sz="1600" b="1" spc="-150" dirty="0"/>
                <a:t>학년 예시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174231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모서리가 둥근 직사각형 55">
            <a:extLst>
              <a:ext uri="{FF2B5EF4-FFF2-40B4-BE49-F238E27FC236}">
                <a16:creationId xmlns:a16="http://schemas.microsoft.com/office/drawing/2014/main" id="{B8968BB9-C65C-4CEF-A672-8727D1D0715E}"/>
              </a:ext>
            </a:extLst>
          </p:cNvPr>
          <p:cNvSpPr/>
          <p:nvPr/>
        </p:nvSpPr>
        <p:spPr>
          <a:xfrm>
            <a:off x="267546" y="1666632"/>
            <a:ext cx="9333654" cy="482125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3DD96B0-6FD8-4467-A014-45BA9A74EE24}"/>
              </a:ext>
            </a:extLst>
          </p:cNvPr>
          <p:cNvSpPr/>
          <p:nvPr/>
        </p:nvSpPr>
        <p:spPr>
          <a:xfrm>
            <a:off x="826168" y="276169"/>
            <a:ext cx="526297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 latinLnBrk="1">
              <a:lnSpc>
                <a:spcPct val="90000"/>
              </a:lnSpc>
              <a:spcBef>
                <a:spcPct val="0"/>
              </a:spcBef>
            </a:pPr>
            <a:r>
              <a:rPr lang="ko-KR" altLang="en-US" sz="30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고교학점제 연구학교 운영 사례</a:t>
            </a:r>
            <a:endParaRPr lang="ko-KR" altLang="en-US" sz="30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j-cs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C25F64F-3FC9-4C3C-B69E-92E8CD57A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417" y="2233174"/>
            <a:ext cx="34167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96A7C384-4256-4385-9B2F-795E21789565}"/>
              </a:ext>
            </a:extLst>
          </p:cNvPr>
          <p:cNvSpPr/>
          <p:nvPr/>
        </p:nvSpPr>
        <p:spPr>
          <a:xfrm>
            <a:off x="267546" y="1371600"/>
            <a:ext cx="3912495" cy="523699"/>
          </a:xfrm>
          <a:prstGeom prst="roundRect">
            <a:avLst/>
          </a:prstGeom>
          <a:solidFill>
            <a:srgbClr val="1F4E79"/>
          </a:solidFill>
          <a:ln>
            <a:noFill/>
          </a:ln>
          <a:effectLst>
            <a:outerShdw blurRad="127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</a:rPr>
              <a:t>제주 대정고등학교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92DD0F8-4B78-4690-84B1-2C5B7EC5B319}"/>
              </a:ext>
            </a:extLst>
          </p:cNvPr>
          <p:cNvSpPr/>
          <p:nvPr/>
        </p:nvSpPr>
        <p:spPr>
          <a:xfrm>
            <a:off x="685800" y="2022965"/>
            <a:ext cx="233269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" indent="-171450" fontAlgn="base" latinLnBrk="1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Blip>
                <a:blip r:embed="rId3"/>
              </a:buBlip>
              <a:defRPr lang="ko-KR" altLang="en-US"/>
            </a:pPr>
            <a:r>
              <a:rPr lang="ko-KR" altLang="en-US" sz="17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351CE"/>
                </a:solidFill>
                <a:ea typeface="맑은 고딕"/>
                <a:cs typeface="+mj-cs"/>
              </a:rPr>
              <a:t>학생 과목선택권 확대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D575A8C8-2971-48D0-9CB9-3A27DA0F90E9}"/>
              </a:ext>
            </a:extLst>
          </p:cNvPr>
          <p:cNvGrpSpPr/>
          <p:nvPr/>
        </p:nvGrpSpPr>
        <p:grpSpPr>
          <a:xfrm>
            <a:off x="685800" y="4623538"/>
            <a:ext cx="5094085" cy="1463415"/>
            <a:chOff x="685800" y="5426780"/>
            <a:chExt cx="5094085" cy="1463415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715E1C0A-F40B-448E-82CE-4DD7707558F5}"/>
                </a:ext>
              </a:extLst>
            </p:cNvPr>
            <p:cNvSpPr/>
            <p:nvPr/>
          </p:nvSpPr>
          <p:spPr>
            <a:xfrm>
              <a:off x="819873" y="5769732"/>
              <a:ext cx="496001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52400" indent="-152400" latinLnBrk="1">
                <a:spcAft>
                  <a:spcPts val="300"/>
                </a:spcAft>
                <a:buBlip>
                  <a:blip r:embed="rId4"/>
                </a:buBlip>
                <a:defRPr lang="ko-KR" altLang="en-US"/>
              </a:pPr>
              <a:r>
                <a:rPr lang="ko-KR" altLang="en-US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진로 검사</a:t>
              </a:r>
              <a:r>
                <a:rPr lang="en-US" altLang="ko-KR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대학 탐색</a:t>
              </a:r>
              <a:r>
                <a:rPr lang="en-US" altLang="ko-KR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특성화학과 설명회</a:t>
              </a:r>
              <a:r>
                <a:rPr lang="en-US" altLang="ko-KR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동문기업탐방 등</a:t>
              </a: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1748ED18-8476-48AA-AFDE-F1FE0D3B1519}"/>
                </a:ext>
              </a:extLst>
            </p:cNvPr>
            <p:cNvSpPr/>
            <p:nvPr/>
          </p:nvSpPr>
          <p:spPr>
            <a:xfrm>
              <a:off x="685800" y="5426780"/>
              <a:ext cx="239681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4450" indent="-17145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Blip>
                  <a:blip r:embed="rId3"/>
                </a:buBlip>
                <a:defRPr lang="ko-KR" altLang="en-US"/>
              </a:pPr>
              <a:r>
                <a:rPr lang="ko-KR" altLang="en-US" sz="17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351CE"/>
                  </a:solidFill>
                  <a:ea typeface="맑은 고딕"/>
                  <a:cs typeface="+mj-cs"/>
                </a:rPr>
                <a:t>진로 및 학업설계 지원</a:t>
              </a: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E8586C5D-F2FC-4E33-BCD5-2FD23C413646}"/>
                </a:ext>
              </a:extLst>
            </p:cNvPr>
            <p:cNvGrpSpPr/>
            <p:nvPr/>
          </p:nvGrpSpPr>
          <p:grpSpPr>
            <a:xfrm>
              <a:off x="819873" y="6069601"/>
              <a:ext cx="4943675" cy="820594"/>
              <a:chOff x="819873" y="4766217"/>
              <a:chExt cx="4943675" cy="820594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8BB8CEEE-29DF-4C91-8AE8-0AB66B147E0F}"/>
                  </a:ext>
                </a:extLst>
              </p:cNvPr>
              <p:cNvSpPr/>
              <p:nvPr/>
            </p:nvSpPr>
            <p:spPr>
              <a:xfrm>
                <a:off x="819873" y="4766217"/>
                <a:ext cx="222689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52400" indent="-152400" latinLnBrk="1">
                  <a:spcAft>
                    <a:spcPts val="300"/>
                  </a:spcAft>
                  <a:buBlip>
                    <a:blip r:embed="rId4"/>
                  </a:buBlip>
                  <a:defRPr lang="ko-KR" altLang="en-US"/>
                </a:pPr>
                <a:r>
                  <a:rPr lang="ko-KR" altLang="en-US" sz="1500" b="1" spc="-100" dirty="0" err="1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진로독서프로그램</a:t>
                </a:r>
                <a:r>
                  <a:rPr lang="ko-KR" altLang="en-US" sz="1500" b="1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 운영</a:t>
                </a:r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8542F991-15DB-4BF0-A658-AA3B4D3E1B7A}"/>
                  </a:ext>
                </a:extLst>
              </p:cNvPr>
              <p:cNvSpPr/>
              <p:nvPr/>
            </p:nvSpPr>
            <p:spPr>
              <a:xfrm>
                <a:off x="1011926" y="5055896"/>
                <a:ext cx="4751622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-127000" fontAlgn="base" latinLnBrk="1">
                  <a:spcAft>
                    <a:spcPts val="30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SzPct val="70000"/>
                  <a:buFont typeface="Wingdings" panose="05000000000000000000" pitchFamily="2" charset="2"/>
                  <a:buChar char="§"/>
                  <a:defRPr lang="ko-KR" altLang="en-US"/>
                </a:pPr>
                <a:r>
                  <a:rPr lang="ko-KR" altLang="en-US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진로 독서 분야별 담당교사 배정</a:t>
                </a:r>
                <a:r>
                  <a:rPr lang="en-US" altLang="ko-KR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(</a:t>
                </a:r>
                <a:r>
                  <a:rPr lang="ko-KR" altLang="en-US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인문</a:t>
                </a:r>
                <a:r>
                  <a:rPr lang="en-US" altLang="ko-KR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, </a:t>
                </a:r>
                <a:r>
                  <a:rPr lang="ko-KR" altLang="en-US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사회</a:t>
                </a:r>
                <a:r>
                  <a:rPr lang="en-US" altLang="ko-KR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, </a:t>
                </a:r>
                <a:r>
                  <a:rPr lang="ko-KR" altLang="en-US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자연</a:t>
                </a:r>
                <a:r>
                  <a:rPr lang="en-US" altLang="ko-KR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, </a:t>
                </a:r>
                <a:r>
                  <a:rPr lang="ko-KR" altLang="en-US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이공</a:t>
                </a:r>
                <a:r>
                  <a:rPr lang="en-US" altLang="ko-KR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, </a:t>
                </a:r>
                <a:r>
                  <a:rPr lang="ko-KR" altLang="en-US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예체능 등</a:t>
                </a:r>
                <a:r>
                  <a:rPr lang="en-US" altLang="ko-KR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)</a:t>
                </a:r>
              </a:p>
              <a:p>
                <a:pPr indent="-127000" fontAlgn="base" latinLnBrk="1">
                  <a:spcAft>
                    <a:spcPts val="30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SzPct val="70000"/>
                  <a:buFont typeface="Wingdings" panose="05000000000000000000" pitchFamily="2" charset="2"/>
                  <a:buChar char="§"/>
                  <a:defRPr lang="ko-KR" altLang="en-US"/>
                </a:pPr>
                <a:r>
                  <a:rPr lang="ko-KR" altLang="en-US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독서활동 워크북 제작</a:t>
                </a:r>
                <a:r>
                  <a:rPr lang="en-US" altLang="ko-KR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, </a:t>
                </a:r>
                <a:r>
                  <a:rPr lang="ko-KR" altLang="en-US" sz="1300" spc="-100" dirty="0" err="1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진로독후감</a:t>
                </a:r>
                <a:r>
                  <a:rPr lang="ko-KR" altLang="en-US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 작성</a:t>
                </a:r>
                <a:r>
                  <a:rPr lang="en-US" altLang="ko-KR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, </a:t>
                </a:r>
                <a:r>
                  <a:rPr lang="ko-KR" altLang="en-US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학생부 입력</a:t>
                </a:r>
              </a:p>
            </p:txBody>
          </p:sp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75A39026-4CCC-4D08-AA09-E4736D7A5B7C}"/>
              </a:ext>
            </a:extLst>
          </p:cNvPr>
          <p:cNvGrpSpPr/>
          <p:nvPr/>
        </p:nvGrpSpPr>
        <p:grpSpPr>
          <a:xfrm>
            <a:off x="819873" y="2365917"/>
            <a:ext cx="5490606" cy="554783"/>
            <a:chOff x="819873" y="2365917"/>
            <a:chExt cx="5490606" cy="554783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3663C874-7AD4-4BF6-BB51-0EA631342591}"/>
                </a:ext>
              </a:extLst>
            </p:cNvPr>
            <p:cNvSpPr/>
            <p:nvPr/>
          </p:nvSpPr>
          <p:spPr>
            <a:xfrm>
              <a:off x="819873" y="2365917"/>
              <a:ext cx="5490606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52400" indent="-152400" latinLnBrk="1">
                <a:spcAft>
                  <a:spcPts val="300"/>
                </a:spcAft>
                <a:buBlip>
                  <a:blip r:embed="rId4"/>
                </a:buBlip>
                <a:defRPr lang="ko-KR" altLang="en-US"/>
              </a:pPr>
              <a:r>
                <a:rPr lang="ko-KR" altLang="en-US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전년도 대비 </a:t>
              </a:r>
              <a:r>
                <a:rPr lang="en-US" altLang="ko-KR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2</a:t>
              </a:r>
              <a:r>
                <a:rPr lang="ko-KR" altLang="en-US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학년 개설과목 증가</a:t>
              </a:r>
              <a:r>
                <a:rPr lang="en-US" altLang="ko-KR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: ’18</a:t>
              </a:r>
              <a:r>
                <a:rPr lang="ko-KR" altLang="en-US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년 </a:t>
              </a:r>
              <a:r>
                <a:rPr lang="en-US" altLang="ko-KR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16</a:t>
              </a:r>
              <a:r>
                <a:rPr lang="ko-KR" altLang="en-US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과목 → ‘</a:t>
              </a:r>
              <a:r>
                <a:rPr lang="en-US" altLang="ko-KR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19</a:t>
              </a:r>
              <a:r>
                <a:rPr lang="ko-KR" altLang="en-US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년 </a:t>
              </a:r>
              <a:r>
                <a:rPr lang="en-US" altLang="ko-KR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34</a:t>
              </a:r>
              <a:r>
                <a:rPr lang="ko-KR" altLang="en-US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과목</a:t>
              </a:r>
              <a:r>
                <a:rPr lang="en-US" altLang="ko-KR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)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172C0DD-9B8C-43EC-9C96-C69E9CF158AC}"/>
                </a:ext>
              </a:extLst>
            </p:cNvPr>
            <p:cNvSpPr/>
            <p:nvPr/>
          </p:nvSpPr>
          <p:spPr>
            <a:xfrm>
              <a:off x="1011926" y="2628312"/>
              <a:ext cx="4693914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12700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0000"/>
                <a:buFont typeface="Wingdings" panose="05000000000000000000" pitchFamily="2" charset="2"/>
                <a:buChar char="§"/>
                <a:defRPr lang="ko-KR" altLang="en-US"/>
              </a:pP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경제수학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심리학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물리학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II,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체조운동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합주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평면조형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여행지리 등</a:t>
              </a:r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75CCE200-E889-41B1-974D-1B130BEC9659}"/>
              </a:ext>
            </a:extLst>
          </p:cNvPr>
          <p:cNvSpPr/>
          <p:nvPr/>
        </p:nvSpPr>
        <p:spPr>
          <a:xfrm>
            <a:off x="819873" y="2902945"/>
            <a:ext cx="66111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400" indent="-152400" latinLnBrk="1">
              <a:spcAft>
                <a:spcPts val="300"/>
              </a:spcAft>
              <a:buBlip>
                <a:blip r:embed="rId4"/>
              </a:buBlip>
              <a:defRPr lang="ko-KR" altLang="en-US"/>
            </a:pPr>
            <a:r>
              <a:rPr lang="ko-KR" altLang="en-US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대안교육과정 편성</a:t>
            </a:r>
            <a:r>
              <a:rPr lang="en-US" altLang="ko-KR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: </a:t>
            </a:r>
            <a:r>
              <a:rPr lang="ko-KR" altLang="en-US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국영수 중심에서 벗어나 전인적 성장을 돕는 교육기회 제공</a:t>
            </a:r>
            <a:endParaRPr lang="en-US" altLang="ko-KR" sz="1500" b="1" spc="-100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a typeface="맑은 고딕"/>
              <a:cs typeface="+mj-cs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522330"/>
              </p:ext>
            </p:extLst>
          </p:nvPr>
        </p:nvGraphicFramePr>
        <p:xfrm>
          <a:off x="943907" y="3301761"/>
          <a:ext cx="8040436" cy="11699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12734">
                  <a:extLst>
                    <a:ext uri="{9D8B030D-6E8A-4147-A177-3AD203B41FA5}">
                      <a16:colId xmlns:a16="http://schemas.microsoft.com/office/drawing/2014/main" val="3746118725"/>
                    </a:ext>
                  </a:extLst>
                </a:gridCol>
                <a:gridCol w="2267226">
                  <a:extLst>
                    <a:ext uri="{9D8B030D-6E8A-4147-A177-3AD203B41FA5}">
                      <a16:colId xmlns:a16="http://schemas.microsoft.com/office/drawing/2014/main" val="3176175058"/>
                    </a:ext>
                  </a:extLst>
                </a:gridCol>
                <a:gridCol w="4160476">
                  <a:extLst>
                    <a:ext uri="{9D8B030D-6E8A-4147-A177-3AD203B41FA5}">
                      <a16:colId xmlns:a16="http://schemas.microsoft.com/office/drawing/2014/main" val="4257308488"/>
                    </a:ext>
                  </a:extLst>
                </a:gridCol>
              </a:tblGrid>
              <a:tr h="2524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ko-KR" altLang="en-US" sz="1200" b="1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학년 선택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ko-KR" altLang="en-US" sz="1200" b="1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학년 </a:t>
                      </a:r>
                      <a:r>
                        <a:rPr lang="en-US" altLang="ko-KR" sz="1200" b="1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sz="1200" b="1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학기 선택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ko-KR" altLang="en-US" sz="1200" b="1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학년 </a:t>
                      </a:r>
                      <a:r>
                        <a:rPr lang="en-US" altLang="ko-KR" sz="1200" b="1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ko-KR" altLang="en-US" sz="1200" b="1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학기 선택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411197"/>
                  </a:ext>
                </a:extLst>
              </a:tr>
              <a:tr h="2524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pc="-8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</a:rPr>
                        <a:t>사진의 이해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pc="-8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</a:rPr>
                        <a:t>기초 촬영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pc="-8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</a:rPr>
                        <a:t>사진 영상 편집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628"/>
                  </a:ext>
                </a:extLst>
              </a:tr>
              <a:tr h="25248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spc="-8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pc="-8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</a:rPr>
                        <a:t>연극의 이해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pc="-8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</a:rPr>
                        <a:t>연극 제작 실습</a:t>
                      </a:r>
                      <a:r>
                        <a:rPr lang="en-US" altLang="ko-KR" sz="1200" b="1" spc="-8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</a:rPr>
                        <a:t>, </a:t>
                      </a:r>
                      <a:r>
                        <a:rPr lang="ko-KR" altLang="en-US" sz="1200" b="1" spc="-8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</a:rPr>
                        <a:t>영화</a:t>
                      </a:r>
                      <a:r>
                        <a:rPr lang="ko-KR" altLang="en-US" sz="1200" b="1" spc="-80" baseline="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</a:rPr>
                        <a:t> 제작 실습</a:t>
                      </a:r>
                      <a:endParaRPr lang="ko-KR" altLang="en-US" sz="1200" b="1" spc="-8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626862"/>
                  </a:ext>
                </a:extLst>
              </a:tr>
              <a:tr h="34696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spc="-8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spc="-8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pc="-8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</a:rPr>
                        <a:t>토목기초실습</a:t>
                      </a:r>
                      <a:r>
                        <a:rPr lang="en-US" altLang="ko-KR" sz="1200" b="1" spc="-8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</a:rPr>
                        <a:t>, </a:t>
                      </a:r>
                      <a:r>
                        <a:rPr lang="ko-KR" altLang="en-US" sz="1200" b="1" spc="-8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</a:rPr>
                        <a:t>바리스타</a:t>
                      </a:r>
                      <a:r>
                        <a:rPr lang="en-US" altLang="ko-KR" sz="1200" b="1" spc="-8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</a:rPr>
                        <a:t>, </a:t>
                      </a:r>
                      <a:r>
                        <a:rPr lang="ko-KR" altLang="en-US" sz="1200" b="1" spc="-8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</a:rPr>
                        <a:t>한국조리 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167074"/>
                  </a:ext>
                </a:extLst>
              </a:tr>
            </a:tbl>
          </a:graphicData>
        </a:graphic>
      </p:graphicFrame>
      <p:pic>
        <p:nvPicPr>
          <p:cNvPr id="2049" name="_x204522864" descr="EMB000022c0043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165" y="4701236"/>
            <a:ext cx="1544641" cy="188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직사각형 35">
            <a:extLst>
              <a:ext uri="{FF2B5EF4-FFF2-40B4-BE49-F238E27FC236}">
                <a16:creationId xmlns:a16="http://schemas.microsoft.com/office/drawing/2014/main" id="{97137B9C-13F1-403B-80C2-4BC2DECC0EE8}"/>
              </a:ext>
            </a:extLst>
          </p:cNvPr>
          <p:cNvSpPr/>
          <p:nvPr/>
        </p:nvSpPr>
        <p:spPr>
          <a:xfrm>
            <a:off x="4209069" y="1736601"/>
            <a:ext cx="374012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defRPr lang="ko-KR" altLang="en-US"/>
            </a:pPr>
            <a:r>
              <a:rPr lang="en-US" altLang="ko-KR" sz="1300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※ </a:t>
            </a:r>
            <a:r>
              <a:rPr lang="ko-KR" altLang="en-US" sz="1300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학교 여건</a:t>
            </a:r>
            <a:r>
              <a:rPr lang="en-US" altLang="ko-KR" sz="1300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: </a:t>
            </a:r>
            <a:r>
              <a:rPr lang="ko-KR" altLang="en-US" sz="1300" spc="-100" dirty="0" err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읍소재</a:t>
            </a:r>
            <a:r>
              <a:rPr lang="ko-KR" altLang="en-US" sz="1300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 농어촌 소규모 </a:t>
            </a:r>
            <a:r>
              <a:rPr lang="ko-KR" altLang="en-US" sz="1300" spc="-100" dirty="0" err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일반고</a:t>
            </a:r>
            <a:r>
              <a:rPr lang="en-US" altLang="ko-KR" sz="1300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(13</a:t>
            </a:r>
            <a:r>
              <a:rPr lang="ko-KR" altLang="en-US" sz="1300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학급</a:t>
            </a:r>
            <a:r>
              <a:rPr lang="en-US" altLang="ko-KR" sz="1300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37382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8EB3BD64-A8AF-45ED-A5CD-169E7F0B1792}"/>
              </a:ext>
            </a:extLst>
          </p:cNvPr>
          <p:cNvGrpSpPr/>
          <p:nvPr/>
        </p:nvGrpSpPr>
        <p:grpSpPr>
          <a:xfrm>
            <a:off x="1131469" y="2474306"/>
            <a:ext cx="2372823" cy="2370154"/>
            <a:chOff x="1189527" y="2463800"/>
            <a:chExt cx="2383341" cy="2380660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32768CF6-A853-45CE-8166-718CE7AE5D4B}"/>
                </a:ext>
              </a:extLst>
            </p:cNvPr>
            <p:cNvSpPr/>
            <p:nvPr/>
          </p:nvSpPr>
          <p:spPr>
            <a:xfrm>
              <a:off x="1190867" y="2463800"/>
              <a:ext cx="2380660" cy="23806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8" name="차트 7">
              <a:extLst>
                <a:ext uri="{FF2B5EF4-FFF2-40B4-BE49-F238E27FC236}">
                  <a16:creationId xmlns:a16="http://schemas.microsoft.com/office/drawing/2014/main" id="{951AE177-3C2F-4066-B2E0-08CC46F0B41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20827296"/>
                </p:ext>
              </p:extLst>
            </p:nvPr>
          </p:nvGraphicFramePr>
          <p:xfrm>
            <a:off x="1189527" y="2463801"/>
            <a:ext cx="2383341" cy="23806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446947B-7E00-4590-BC3B-04D41973B2D4}"/>
              </a:ext>
            </a:extLst>
          </p:cNvPr>
          <p:cNvGrpSpPr/>
          <p:nvPr/>
        </p:nvGrpSpPr>
        <p:grpSpPr>
          <a:xfrm>
            <a:off x="771492" y="3299505"/>
            <a:ext cx="1264136" cy="1938565"/>
            <a:chOff x="457201" y="2489200"/>
            <a:chExt cx="1672614" cy="2564971"/>
          </a:xfrm>
        </p:grpSpPr>
        <p:pic>
          <p:nvPicPr>
            <p:cNvPr id="20" name="그래픽 19">
              <a:extLst>
                <a:ext uri="{FF2B5EF4-FFF2-40B4-BE49-F238E27FC236}">
                  <a16:creationId xmlns:a16="http://schemas.microsoft.com/office/drawing/2014/main" id="{1DDD795F-422B-4012-9A1C-23C70892F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6101" y="3850697"/>
              <a:ext cx="1036068" cy="1036068"/>
            </a:xfrm>
            <a:prstGeom prst="rect">
              <a:avLst/>
            </a:prstGeom>
          </p:spPr>
        </p:pic>
        <p:pic>
          <p:nvPicPr>
            <p:cNvPr id="16" name="그래픽 15">
              <a:extLst>
                <a:ext uri="{FF2B5EF4-FFF2-40B4-BE49-F238E27FC236}">
                  <a16:creationId xmlns:a16="http://schemas.microsoft.com/office/drawing/2014/main" id="{CC48A690-A612-4418-95E9-10626727C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7776" y="2990804"/>
              <a:ext cx="1232039" cy="2063367"/>
            </a:xfrm>
            <a:prstGeom prst="rect">
              <a:avLst/>
            </a:prstGeom>
          </p:spPr>
        </p:pic>
        <p:pic>
          <p:nvPicPr>
            <p:cNvPr id="54" name="그래픽 53">
              <a:extLst>
                <a:ext uri="{FF2B5EF4-FFF2-40B4-BE49-F238E27FC236}">
                  <a16:creationId xmlns:a16="http://schemas.microsoft.com/office/drawing/2014/main" id="{4DEC4A2F-1D5F-4AD8-A455-8F7D1DA9C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7201" y="3380797"/>
              <a:ext cx="429203" cy="429203"/>
            </a:xfrm>
            <a:prstGeom prst="rect">
              <a:avLst/>
            </a:prstGeom>
          </p:spPr>
        </p:pic>
        <p:pic>
          <p:nvPicPr>
            <p:cNvPr id="21" name="그래픽 20">
              <a:extLst>
                <a:ext uri="{FF2B5EF4-FFF2-40B4-BE49-F238E27FC236}">
                  <a16:creationId xmlns:a16="http://schemas.microsoft.com/office/drawing/2014/main" id="{93D0ED88-1525-4B3A-A9BC-5BAFB7D44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85875" y="2489200"/>
              <a:ext cx="450321" cy="292100"/>
            </a:xfrm>
            <a:prstGeom prst="rect">
              <a:avLst/>
            </a:prstGeom>
          </p:spPr>
        </p:pic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E6B69782-2D76-4BB0-B1FC-BA67486F5496}"/>
              </a:ext>
            </a:extLst>
          </p:cNvPr>
          <p:cNvSpPr/>
          <p:nvPr/>
        </p:nvSpPr>
        <p:spPr>
          <a:xfrm>
            <a:off x="826168" y="276169"/>
            <a:ext cx="57374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 latinLnBrk="1">
              <a:lnSpc>
                <a:spcPct val="90000"/>
              </a:lnSpc>
              <a:spcBef>
                <a:spcPct val="0"/>
              </a:spcBef>
            </a:pPr>
            <a:r>
              <a:rPr lang="ko-KR" altLang="en-US" sz="30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미래사회 전망에 따른 교육의 역할</a:t>
            </a:r>
            <a:endParaRPr lang="ko-KR" altLang="en-US" sz="30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j-cs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6934A666-C343-47CE-BB26-8F4C5144711D}"/>
              </a:ext>
            </a:extLst>
          </p:cNvPr>
          <p:cNvSpPr/>
          <p:nvPr/>
        </p:nvSpPr>
        <p:spPr>
          <a:xfrm>
            <a:off x="726596" y="1351271"/>
            <a:ext cx="3506088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ts val="200"/>
              </a:spcAft>
            </a:pPr>
            <a:r>
              <a:rPr lang="en-US" altLang="ko-KR" sz="2000" b="1" spc="-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j-ea"/>
                <a:ea typeface="+mj-ea"/>
                <a:cs typeface="+mj-cs"/>
              </a:rPr>
              <a:t>4</a:t>
            </a:r>
            <a:r>
              <a:rPr lang="ko-KR" altLang="en-US" sz="2000" b="1" spc="-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j-ea"/>
                <a:ea typeface="+mj-ea"/>
                <a:cs typeface="+mj-cs"/>
              </a:rPr>
              <a:t>차 산업혁명</a:t>
            </a:r>
            <a:r>
              <a:rPr lang="ko-KR" altLang="en-US" sz="2000" b="1" spc="-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으로</a:t>
            </a:r>
            <a:r>
              <a:rPr lang="en-US" altLang="ko-KR" sz="2000" b="1" spc="-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 </a:t>
            </a:r>
            <a:r>
              <a:rPr lang="ko-KR" altLang="en-US" sz="2000" b="1" spc="-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산업구조</a:t>
            </a:r>
            <a:endParaRPr lang="en-US" altLang="ko-KR" sz="2000" b="1" spc="-2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cs"/>
            </a:endParaRPr>
          </a:p>
          <a:p>
            <a:pPr algn="ctr" defTabSz="914400" fontAlgn="base" latinLnBrk="1">
              <a:spcBef>
                <a:spcPct val="0"/>
              </a:spcBef>
              <a:spcAft>
                <a:spcPts val="200"/>
              </a:spcAft>
            </a:pPr>
            <a:r>
              <a:rPr lang="ko-KR" altLang="en-US" sz="2000" b="1" spc="-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및 사회 전반에 </a:t>
            </a:r>
            <a:r>
              <a:rPr lang="ko-KR" altLang="en-US" sz="2000" b="1" spc="-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j-ea"/>
                <a:ea typeface="+mj-ea"/>
                <a:cs typeface="+mj-cs"/>
              </a:rPr>
              <a:t>혁명적 변화 예상</a:t>
            </a:r>
            <a:endParaRPr lang="ko-KR" altLang="en-US" sz="2000" b="1" spc="-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70C0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B3DB8F0E-94CE-4A90-B18A-BA017F800EBA}"/>
              </a:ext>
            </a:extLst>
          </p:cNvPr>
          <p:cNvSpPr/>
          <p:nvPr/>
        </p:nvSpPr>
        <p:spPr>
          <a:xfrm>
            <a:off x="5133983" y="1351271"/>
            <a:ext cx="4493539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200"/>
              </a:spcAft>
            </a:pPr>
            <a:r>
              <a:rPr lang="ko-KR" altLang="en-US" sz="2000" b="1" spc="-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j-ea"/>
                <a:ea typeface="+mj-ea"/>
                <a:cs typeface="+mj-cs"/>
              </a:rPr>
              <a:t>학생 수 급감</a:t>
            </a:r>
            <a:r>
              <a:rPr lang="ko-KR" altLang="en-US" sz="2000" b="1" spc="-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에 따른</a:t>
            </a:r>
            <a:r>
              <a:rPr lang="ko-KR" altLang="en-US" sz="2000" b="1" spc="-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 </a:t>
            </a:r>
            <a:r>
              <a:rPr lang="ko-KR" altLang="en-US" sz="2000" b="1" spc="-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j-ea"/>
                <a:ea typeface="+mj-ea"/>
                <a:cs typeface="+mj-cs"/>
              </a:rPr>
              <a:t>교육 여건 개선</a:t>
            </a:r>
            <a:r>
              <a:rPr lang="ko-KR" altLang="en-US" sz="2000" b="1" spc="-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을</a:t>
            </a:r>
            <a:endParaRPr lang="en-US" altLang="ko-KR" sz="2000" b="1" spc="-2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cs"/>
            </a:endParaRPr>
          </a:p>
          <a:p>
            <a:pPr algn="ctr">
              <a:spcAft>
                <a:spcPts val="200"/>
              </a:spcAft>
            </a:pPr>
            <a:r>
              <a:rPr lang="ko-KR" altLang="en-US" sz="2000" b="1" spc="-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j-ea"/>
                <a:ea typeface="+mj-ea"/>
                <a:cs typeface="+mj-cs"/>
              </a:rPr>
              <a:t>미래형 교육 실현</a:t>
            </a:r>
            <a:r>
              <a:rPr lang="ko-KR" altLang="en-US" sz="2000" b="1" spc="-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을 위한</a:t>
            </a:r>
            <a:r>
              <a:rPr lang="ko-KR" altLang="en-US" sz="2000" b="1" spc="-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F4E79"/>
                </a:solidFill>
                <a:latin typeface="+mj-ea"/>
                <a:ea typeface="+mj-ea"/>
                <a:cs typeface="+mj-cs"/>
              </a:rPr>
              <a:t> </a:t>
            </a:r>
            <a:r>
              <a:rPr lang="ko-KR" altLang="en-US" sz="2000" b="1" spc="-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+mj-ea"/>
                <a:ea typeface="+mj-ea"/>
                <a:cs typeface="+mj-cs"/>
              </a:rPr>
              <a:t>중요 기회</a:t>
            </a:r>
            <a:r>
              <a:rPr lang="ko-KR" altLang="en-US" sz="2000" b="1" spc="-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rPr>
              <a:t>로 활용</a:t>
            </a:r>
            <a:endParaRPr lang="ko-KR" altLang="en-US" sz="2000" b="1" spc="-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cs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C1180390-D3BC-4DA5-BD2A-8DE0F7626A27}"/>
              </a:ext>
            </a:extLst>
          </p:cNvPr>
          <p:cNvCxnSpPr>
            <a:cxnSpLocks/>
          </p:cNvCxnSpPr>
          <p:nvPr/>
        </p:nvCxnSpPr>
        <p:spPr>
          <a:xfrm>
            <a:off x="4953000" y="1351271"/>
            <a:ext cx="0" cy="5168900"/>
          </a:xfrm>
          <a:prstGeom prst="line">
            <a:avLst/>
          </a:prstGeom>
          <a:ln w="127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4444554D-31DC-49EE-9C68-FF0AC981FF4A}"/>
              </a:ext>
            </a:extLst>
          </p:cNvPr>
          <p:cNvSpPr/>
          <p:nvPr/>
        </p:nvSpPr>
        <p:spPr>
          <a:xfrm>
            <a:off x="3393779" y="2693661"/>
            <a:ext cx="1401346" cy="751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"/>
              </a:spcAft>
            </a:pPr>
            <a:r>
              <a:rPr lang="ko-KR" altLang="en-US" sz="14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57EF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제조업 노동력이</a:t>
            </a:r>
            <a:r>
              <a:rPr lang="en-US" altLang="ko-KR" sz="14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57EF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/>
            </a:r>
            <a:br>
              <a:rPr lang="en-US" altLang="ko-KR" sz="14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57EF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</a:br>
            <a:r>
              <a:rPr lang="ko-KR" altLang="en-US" sz="14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57EF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로봇으로</a:t>
            </a:r>
            <a:r>
              <a:rPr lang="en-US" altLang="ko-KR" sz="14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57EF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</a:t>
            </a:r>
            <a:r>
              <a:rPr lang="ko-KR" altLang="en-US" sz="14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57EF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대체</a:t>
            </a:r>
            <a:endParaRPr lang="en-US" altLang="ko-KR" sz="1400" b="1" spc="-10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557EF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  <a:p>
            <a:pPr>
              <a:spcAft>
                <a:spcPts val="100"/>
              </a:spcAft>
            </a:pPr>
            <a:r>
              <a:rPr lang="ko-KR" altLang="en-US" sz="14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57EF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될</a:t>
            </a:r>
            <a:r>
              <a:rPr lang="en-US" altLang="ko-KR" sz="14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57EF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</a:t>
            </a:r>
            <a:r>
              <a:rPr lang="ko-KR" altLang="en-US" sz="14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57EF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것으로 예측</a:t>
            </a:r>
            <a:r>
              <a:rPr lang="ko-KR" altLang="en-US" sz="6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57EF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</a:t>
            </a:r>
            <a:endParaRPr lang="ko-KR" altLang="en-US" sz="1400" b="1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557EF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68627A65-F2C6-4F2E-8499-CFECFDD78AAC}"/>
              </a:ext>
            </a:extLst>
          </p:cNvPr>
          <p:cNvSpPr/>
          <p:nvPr/>
        </p:nvSpPr>
        <p:spPr>
          <a:xfrm>
            <a:off x="3390369" y="2341890"/>
            <a:ext cx="1505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488F2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2025</a:t>
            </a:r>
            <a:r>
              <a:rPr lang="ko-KR" altLang="en-US" sz="2000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488F2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년까지</a:t>
            </a:r>
            <a:endParaRPr lang="ko-KR" altLang="en-US" sz="2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6488F2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j-cs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1F847C57-078F-4B98-8191-F1F1CCA0C0C1}"/>
              </a:ext>
            </a:extLst>
          </p:cNvPr>
          <p:cNvGrpSpPr/>
          <p:nvPr/>
        </p:nvGrpSpPr>
        <p:grpSpPr>
          <a:xfrm>
            <a:off x="5388904" y="5131228"/>
            <a:ext cx="3983696" cy="1212693"/>
            <a:chOff x="5388904" y="5077254"/>
            <a:chExt cx="3983696" cy="1212693"/>
          </a:xfrm>
        </p:grpSpPr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55A805C5-9256-470D-9697-56F43D3BF35B}"/>
                </a:ext>
              </a:extLst>
            </p:cNvPr>
            <p:cNvSpPr/>
            <p:nvPr/>
          </p:nvSpPr>
          <p:spPr>
            <a:xfrm>
              <a:off x="5388904" y="5077254"/>
              <a:ext cx="3983696" cy="1212693"/>
            </a:xfrm>
            <a:prstGeom prst="rect">
              <a:avLst/>
            </a:prstGeom>
            <a:noFill/>
            <a:ln w="38100">
              <a:solidFill>
                <a:srgbClr val="EFB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 latinLnBrk="1"/>
              <a:r>
                <a:rPr lang="ko-KR" altLang="en-US" sz="1500" b="1" spc="-5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D6A300"/>
                  </a:solidFill>
                  <a:latin typeface="+mj-ea"/>
                  <a:ea typeface="+mj-ea"/>
                </a:rPr>
                <a:t>모든 학생의 잠재력과 역량을</a:t>
              </a:r>
              <a:r>
                <a:rPr lang="en-US" altLang="ko-KR" sz="1500" b="1" spc="-5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D6A300"/>
                  </a:solidFill>
                  <a:latin typeface="+mj-ea"/>
                  <a:ea typeface="+mj-ea"/>
                </a:rPr>
                <a:t/>
              </a:r>
              <a:br>
                <a:rPr lang="en-US" altLang="ko-KR" sz="1500" b="1" spc="-5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D6A300"/>
                  </a:solidFill>
                  <a:latin typeface="+mj-ea"/>
                  <a:ea typeface="+mj-ea"/>
                </a:rPr>
              </a:br>
              <a:r>
                <a:rPr lang="ko-KR" altLang="en-US" sz="1500" b="1" spc="-5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D6A300"/>
                  </a:solidFill>
                  <a:latin typeface="+mj-ea"/>
                  <a:ea typeface="+mj-ea"/>
                </a:rPr>
                <a:t>키울 수 있는 교육을 통해</a:t>
              </a:r>
              <a:r>
                <a:rPr lang="en-US" altLang="ko-KR" sz="1500" b="1" spc="-5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D6A300"/>
                  </a:solidFill>
                  <a:latin typeface="+mj-ea"/>
                  <a:ea typeface="+mj-ea"/>
                </a:rPr>
                <a:t/>
              </a:r>
              <a:br>
                <a:rPr lang="en-US" altLang="ko-KR" sz="1500" b="1" spc="-5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D6A300"/>
                  </a:solidFill>
                  <a:latin typeface="+mj-ea"/>
                  <a:ea typeface="+mj-ea"/>
                </a:rPr>
              </a:br>
              <a:r>
                <a:rPr lang="ko-KR" altLang="en-US" sz="1500" b="1" spc="-5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D6A300"/>
                  </a:solidFill>
                  <a:latin typeface="+mj-ea"/>
                  <a:ea typeface="+mj-ea"/>
                </a:rPr>
                <a:t>생산가능인구 감소가 국가 성장동력</a:t>
              </a:r>
              <a:r>
                <a:rPr lang="en-US" altLang="ko-KR" sz="1500" b="1" spc="-5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D6A300"/>
                  </a:solidFill>
                  <a:latin typeface="+mj-ea"/>
                  <a:ea typeface="+mj-ea"/>
                </a:rPr>
                <a:t/>
              </a:r>
              <a:br>
                <a:rPr lang="en-US" altLang="ko-KR" sz="1500" b="1" spc="-5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D6A300"/>
                  </a:solidFill>
                  <a:latin typeface="+mj-ea"/>
                  <a:ea typeface="+mj-ea"/>
                </a:rPr>
              </a:br>
              <a:r>
                <a:rPr lang="ko-KR" altLang="en-US" sz="1500" b="1" spc="-5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D6A300"/>
                  </a:solidFill>
                  <a:latin typeface="+mj-ea"/>
                  <a:ea typeface="+mj-ea"/>
                </a:rPr>
                <a:t>저하로 이어지지 않도록 대비</a:t>
              </a:r>
              <a:endParaRPr lang="ko-KR" altLang="en-US" sz="1500" b="1" spc="-5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rgbClr val="D6A300"/>
                </a:solidFill>
                <a:latin typeface="+mj-ea"/>
                <a:ea typeface="+mj-ea"/>
              </a:endParaRPr>
            </a:p>
          </p:txBody>
        </p:sp>
        <p:sp>
          <p:nvSpPr>
            <p:cNvPr id="88" name="직각 삼각형 87">
              <a:extLst>
                <a:ext uri="{FF2B5EF4-FFF2-40B4-BE49-F238E27FC236}">
                  <a16:creationId xmlns:a16="http://schemas.microsoft.com/office/drawing/2014/main" id="{384D1586-BB2F-4968-99B5-240AD852E21C}"/>
                </a:ext>
              </a:extLst>
            </p:cNvPr>
            <p:cNvSpPr/>
            <p:nvPr/>
          </p:nvSpPr>
          <p:spPr>
            <a:xfrm rot="5400000">
              <a:off x="5367158" y="5099002"/>
              <a:ext cx="266190" cy="222698"/>
            </a:xfrm>
            <a:prstGeom prst="rtTriangle">
              <a:avLst/>
            </a:prstGeom>
            <a:solidFill>
              <a:srgbClr val="EFB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j-ea"/>
                <a:ea typeface="+mj-ea"/>
              </a:endParaRPr>
            </a:p>
          </p:txBody>
        </p:sp>
        <p:sp>
          <p:nvSpPr>
            <p:cNvPr id="89" name="직각 삼각형 88">
              <a:extLst>
                <a:ext uri="{FF2B5EF4-FFF2-40B4-BE49-F238E27FC236}">
                  <a16:creationId xmlns:a16="http://schemas.microsoft.com/office/drawing/2014/main" id="{5ABAAD24-E562-414C-89A2-3D295ADAB45C}"/>
                </a:ext>
              </a:extLst>
            </p:cNvPr>
            <p:cNvSpPr/>
            <p:nvPr/>
          </p:nvSpPr>
          <p:spPr>
            <a:xfrm rot="16200000">
              <a:off x="9124861" y="6042208"/>
              <a:ext cx="266190" cy="229288"/>
            </a:xfrm>
            <a:prstGeom prst="rtTriangle">
              <a:avLst/>
            </a:prstGeom>
            <a:solidFill>
              <a:srgbClr val="EFB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j-ea"/>
                <a:ea typeface="+mj-ea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75C3451E-BA2B-4CA9-A6DF-E6C35103E473}"/>
              </a:ext>
            </a:extLst>
          </p:cNvPr>
          <p:cNvGrpSpPr/>
          <p:nvPr/>
        </p:nvGrpSpPr>
        <p:grpSpPr>
          <a:xfrm>
            <a:off x="487792" y="5131230"/>
            <a:ext cx="3983696" cy="1212693"/>
            <a:chOff x="487793" y="5077256"/>
            <a:chExt cx="3983696" cy="1212693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B00468E1-AF29-41E7-95C7-C63F618E0C30}"/>
                </a:ext>
              </a:extLst>
            </p:cNvPr>
            <p:cNvSpPr/>
            <p:nvPr/>
          </p:nvSpPr>
          <p:spPr>
            <a:xfrm>
              <a:off x="487793" y="5077256"/>
              <a:ext cx="3983696" cy="121269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FB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 latinLnBrk="1"/>
              <a:r>
                <a:rPr lang="ko-KR" altLang="en-US" sz="1500" b="1" spc="-5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D6A300"/>
                  </a:solidFill>
                  <a:latin typeface="+mj-ea"/>
                  <a:ea typeface="+mj-ea"/>
                </a:rPr>
                <a:t>빠르게 변하는 직업 세계와 고용구조에</a:t>
              </a:r>
              <a:endParaRPr lang="en-US" altLang="ko-KR" sz="1500" b="1" spc="-5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rgbClr val="D6A300"/>
                </a:solidFill>
                <a:latin typeface="+mj-ea"/>
                <a:ea typeface="+mj-ea"/>
              </a:endParaRPr>
            </a:p>
            <a:p>
              <a:pPr algn="ctr" defTabSz="914400" fontAlgn="base" latinLnBrk="1"/>
              <a:r>
                <a:rPr lang="ko-KR" altLang="en-US" sz="1500" b="1" spc="-5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D6A300"/>
                  </a:solidFill>
                  <a:latin typeface="+mj-ea"/>
                  <a:ea typeface="+mj-ea"/>
                </a:rPr>
                <a:t>적응할 수 있는</a:t>
              </a:r>
              <a:r>
                <a:rPr lang="en-US" altLang="ko-KR" sz="1500" b="1" spc="-5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D6A300"/>
                  </a:solidFill>
                  <a:latin typeface="+mj-ea"/>
                  <a:ea typeface="+mj-ea"/>
                </a:rPr>
                <a:t> </a:t>
              </a:r>
              <a:r>
                <a:rPr lang="ko-KR" altLang="en-US" sz="1500" b="1" spc="-5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D6A300"/>
                  </a:solidFill>
                  <a:latin typeface="+mj-ea"/>
                  <a:ea typeface="+mj-ea"/>
                </a:rPr>
                <a:t>진로 개척 역량</a:t>
              </a:r>
              <a:r>
                <a:rPr lang="en-US" altLang="ko-KR" sz="1500" b="1" spc="-5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D6A300"/>
                  </a:solidFill>
                  <a:latin typeface="+mj-ea"/>
                  <a:ea typeface="+mj-ea"/>
                </a:rPr>
                <a:t>,</a:t>
              </a:r>
            </a:p>
            <a:p>
              <a:pPr algn="ctr" defTabSz="914400" fontAlgn="base" latinLnBrk="1"/>
              <a:r>
                <a:rPr lang="ko-KR" altLang="en-US" sz="1500" b="1" spc="-5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D6A300"/>
                  </a:solidFill>
                  <a:latin typeface="+mj-ea"/>
                  <a:ea typeface="+mj-ea"/>
                </a:rPr>
                <a:t>학업 및 진로 설계 역량을 키우는</a:t>
              </a:r>
              <a:r>
                <a:rPr lang="en-US" altLang="ko-KR" sz="1500" b="1" spc="-5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D6A300"/>
                  </a:solidFill>
                  <a:latin typeface="+mj-ea"/>
                  <a:ea typeface="+mj-ea"/>
                </a:rPr>
                <a:t/>
              </a:r>
              <a:br>
                <a:rPr lang="en-US" altLang="ko-KR" sz="1500" b="1" spc="-5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D6A300"/>
                  </a:solidFill>
                  <a:latin typeface="+mj-ea"/>
                  <a:ea typeface="+mj-ea"/>
                </a:rPr>
              </a:br>
              <a:r>
                <a:rPr lang="ko-KR" altLang="en-US" sz="1500" b="1" spc="-5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D6A300"/>
                  </a:solidFill>
                  <a:latin typeface="+mj-ea"/>
                  <a:ea typeface="+mj-ea"/>
                </a:rPr>
                <a:t>교육체제</a:t>
              </a:r>
              <a:r>
                <a:rPr lang="en-US" altLang="ko-KR" sz="1500" b="1" spc="-5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D6A300"/>
                  </a:solidFill>
                  <a:latin typeface="+mj-ea"/>
                  <a:ea typeface="+mj-ea"/>
                </a:rPr>
                <a:t> </a:t>
              </a:r>
              <a:r>
                <a:rPr lang="ko-KR" altLang="en-US" sz="1500" b="1" spc="-5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rgbClr val="D6A300"/>
                  </a:solidFill>
                  <a:latin typeface="+mj-ea"/>
                  <a:ea typeface="+mj-ea"/>
                </a:rPr>
                <a:t>마련 시급</a:t>
              </a:r>
              <a:endParaRPr lang="ko-KR" altLang="en-US" sz="1500" b="1" spc="-5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rgbClr val="D6A300"/>
                </a:solidFill>
                <a:latin typeface="+mj-ea"/>
                <a:ea typeface="+mj-ea"/>
              </a:endParaRPr>
            </a:p>
          </p:txBody>
        </p:sp>
        <p:sp>
          <p:nvSpPr>
            <p:cNvPr id="40" name="직각 삼각형 39">
              <a:extLst>
                <a:ext uri="{FF2B5EF4-FFF2-40B4-BE49-F238E27FC236}">
                  <a16:creationId xmlns:a16="http://schemas.microsoft.com/office/drawing/2014/main" id="{32CA636C-487A-4147-9F1A-05255998FABE}"/>
                </a:ext>
              </a:extLst>
            </p:cNvPr>
            <p:cNvSpPr/>
            <p:nvPr/>
          </p:nvSpPr>
          <p:spPr>
            <a:xfrm rot="5400000">
              <a:off x="466047" y="5099002"/>
              <a:ext cx="266190" cy="222698"/>
            </a:xfrm>
            <a:prstGeom prst="rtTriangle">
              <a:avLst/>
            </a:prstGeom>
            <a:solidFill>
              <a:srgbClr val="EFB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j-ea"/>
                <a:ea typeface="+mj-ea"/>
              </a:endParaRPr>
            </a:p>
          </p:txBody>
        </p:sp>
        <p:sp>
          <p:nvSpPr>
            <p:cNvPr id="42" name="직각 삼각형 41">
              <a:extLst>
                <a:ext uri="{FF2B5EF4-FFF2-40B4-BE49-F238E27FC236}">
                  <a16:creationId xmlns:a16="http://schemas.microsoft.com/office/drawing/2014/main" id="{9D3BCC9C-36C0-4744-98CA-61222FD8EB34}"/>
                </a:ext>
              </a:extLst>
            </p:cNvPr>
            <p:cNvSpPr/>
            <p:nvPr/>
          </p:nvSpPr>
          <p:spPr>
            <a:xfrm rot="16200000">
              <a:off x="4223750" y="6032864"/>
              <a:ext cx="266190" cy="229288"/>
            </a:xfrm>
            <a:prstGeom prst="rtTriangle">
              <a:avLst/>
            </a:prstGeom>
            <a:solidFill>
              <a:srgbClr val="EFB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j-ea"/>
                <a:ea typeface="+mj-ea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686E81C-E079-45D6-B685-98C02B3C9289}"/>
              </a:ext>
            </a:extLst>
          </p:cNvPr>
          <p:cNvGrpSpPr/>
          <p:nvPr/>
        </p:nvGrpSpPr>
        <p:grpSpPr>
          <a:xfrm>
            <a:off x="5651568" y="2295864"/>
            <a:ext cx="3529704" cy="2601357"/>
            <a:chOff x="5651568" y="2311285"/>
            <a:chExt cx="3529704" cy="2601357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8DEA4D71-ACFF-4F6F-BB21-3A49466E8FA8}"/>
                </a:ext>
              </a:extLst>
            </p:cNvPr>
            <p:cNvSpPr/>
            <p:nvPr/>
          </p:nvSpPr>
          <p:spPr>
            <a:xfrm>
              <a:off x="6299988" y="3886200"/>
              <a:ext cx="534200" cy="656013"/>
            </a:xfrm>
            <a:custGeom>
              <a:avLst/>
              <a:gdLst>
                <a:gd name="connsiteX0" fmla="*/ 0 w 534200"/>
                <a:gd name="connsiteY0" fmla="*/ 0 h 656013"/>
                <a:gd name="connsiteX1" fmla="*/ 534200 w 534200"/>
                <a:gd name="connsiteY1" fmla="*/ 0 h 656013"/>
                <a:gd name="connsiteX2" fmla="*/ 534200 w 534200"/>
                <a:gd name="connsiteY2" fmla="*/ 656013 h 656013"/>
                <a:gd name="connsiteX3" fmla="*/ 0 w 534200"/>
                <a:gd name="connsiteY3" fmla="*/ 656013 h 656013"/>
                <a:gd name="connsiteX4" fmla="*/ 0 w 534200"/>
                <a:gd name="connsiteY4" fmla="*/ 0 h 656013"/>
                <a:gd name="connsiteX0" fmla="*/ 0 w 534200"/>
                <a:gd name="connsiteY0" fmla="*/ 4762 h 660775"/>
                <a:gd name="connsiteX1" fmla="*/ 267500 w 534200"/>
                <a:gd name="connsiteY1" fmla="*/ 0 h 660775"/>
                <a:gd name="connsiteX2" fmla="*/ 534200 w 534200"/>
                <a:gd name="connsiteY2" fmla="*/ 4762 h 660775"/>
                <a:gd name="connsiteX3" fmla="*/ 534200 w 534200"/>
                <a:gd name="connsiteY3" fmla="*/ 660775 h 660775"/>
                <a:gd name="connsiteX4" fmla="*/ 0 w 534200"/>
                <a:gd name="connsiteY4" fmla="*/ 660775 h 660775"/>
                <a:gd name="connsiteX5" fmla="*/ 0 w 534200"/>
                <a:gd name="connsiteY5" fmla="*/ 4762 h 660775"/>
                <a:gd name="connsiteX0" fmla="*/ 0 w 534200"/>
                <a:gd name="connsiteY0" fmla="*/ 0 h 656013"/>
                <a:gd name="connsiteX1" fmla="*/ 267500 w 534200"/>
                <a:gd name="connsiteY1" fmla="*/ 166688 h 656013"/>
                <a:gd name="connsiteX2" fmla="*/ 534200 w 534200"/>
                <a:gd name="connsiteY2" fmla="*/ 0 h 656013"/>
                <a:gd name="connsiteX3" fmla="*/ 534200 w 534200"/>
                <a:gd name="connsiteY3" fmla="*/ 656013 h 656013"/>
                <a:gd name="connsiteX4" fmla="*/ 0 w 534200"/>
                <a:gd name="connsiteY4" fmla="*/ 656013 h 656013"/>
                <a:gd name="connsiteX5" fmla="*/ 0 w 534200"/>
                <a:gd name="connsiteY5" fmla="*/ 0 h 656013"/>
                <a:gd name="connsiteX0" fmla="*/ 0 w 534200"/>
                <a:gd name="connsiteY0" fmla="*/ 0 h 656013"/>
                <a:gd name="connsiteX1" fmla="*/ 257975 w 534200"/>
                <a:gd name="connsiteY1" fmla="*/ 123826 h 656013"/>
                <a:gd name="connsiteX2" fmla="*/ 534200 w 534200"/>
                <a:gd name="connsiteY2" fmla="*/ 0 h 656013"/>
                <a:gd name="connsiteX3" fmla="*/ 534200 w 534200"/>
                <a:gd name="connsiteY3" fmla="*/ 656013 h 656013"/>
                <a:gd name="connsiteX4" fmla="*/ 0 w 534200"/>
                <a:gd name="connsiteY4" fmla="*/ 656013 h 656013"/>
                <a:gd name="connsiteX5" fmla="*/ 0 w 534200"/>
                <a:gd name="connsiteY5" fmla="*/ 0 h 65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200" h="656013">
                  <a:moveTo>
                    <a:pt x="0" y="0"/>
                  </a:moveTo>
                  <a:lnTo>
                    <a:pt x="257975" y="123826"/>
                  </a:lnTo>
                  <a:lnTo>
                    <a:pt x="534200" y="0"/>
                  </a:lnTo>
                  <a:lnTo>
                    <a:pt x="534200" y="656013"/>
                  </a:lnTo>
                  <a:lnTo>
                    <a:pt x="0" y="656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408" cap="flat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7" name="그래픽 36">
              <a:extLst>
                <a:ext uri="{FF2B5EF4-FFF2-40B4-BE49-F238E27FC236}">
                  <a16:creationId xmlns:a16="http://schemas.microsoft.com/office/drawing/2014/main" id="{0615D4B9-36A6-4507-B6CD-6A7363079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057588" y="3093364"/>
              <a:ext cx="1027002" cy="973748"/>
            </a:xfrm>
            <a:prstGeom prst="rect">
              <a:avLst/>
            </a:prstGeom>
          </p:spPr>
        </p:pic>
        <p:pic>
          <p:nvPicPr>
            <p:cNvPr id="38" name="그래픽 37">
              <a:extLst>
                <a:ext uri="{FF2B5EF4-FFF2-40B4-BE49-F238E27FC236}">
                  <a16:creationId xmlns:a16="http://schemas.microsoft.com/office/drawing/2014/main" id="{239510D5-5230-4A71-8B5C-93FCD558C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743615" y="3568466"/>
              <a:ext cx="1027002" cy="973747"/>
            </a:xfrm>
            <a:prstGeom prst="rect">
              <a:avLst/>
            </a:prstGeom>
          </p:spPr>
        </p:pic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FE85636C-7A73-4E2C-9268-F929C8820ED7}"/>
                </a:ext>
              </a:extLst>
            </p:cNvPr>
            <p:cNvCxnSpPr>
              <a:cxnSpLocks/>
            </p:cNvCxnSpPr>
            <p:nvPr/>
          </p:nvCxnSpPr>
          <p:spPr>
            <a:xfrm>
              <a:off x="5651568" y="4542213"/>
              <a:ext cx="345837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8FF0CDE9-7A05-4F6E-8D6C-B624BBA87645}"/>
                </a:ext>
              </a:extLst>
            </p:cNvPr>
            <p:cNvSpPr/>
            <p:nvPr/>
          </p:nvSpPr>
          <p:spPr>
            <a:xfrm>
              <a:off x="6368951" y="4604865"/>
              <a:ext cx="4042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b="1" spc="-1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+mj-cs"/>
                </a:rPr>
                <a:t>’16</a:t>
              </a:r>
              <a:endParaRPr lang="ko-KR" altLang="en-US" sz="14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DE2C5B44-2897-495E-8F1F-646C80F56664}"/>
                </a:ext>
              </a:extLst>
            </p:cNvPr>
            <p:cNvSpPr/>
            <p:nvPr/>
          </p:nvSpPr>
          <p:spPr>
            <a:xfrm>
              <a:off x="8054979" y="4604865"/>
              <a:ext cx="4042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b="1" spc="-1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+mj-cs"/>
                </a:rPr>
                <a:t>’22</a:t>
              </a:r>
              <a:endParaRPr lang="ko-KR" altLang="en-US" sz="14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endParaRPr>
            </a:p>
          </p:txBody>
        </p:sp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98595CCC-4DCE-4686-9426-F33A12A30128}"/>
                </a:ext>
              </a:extLst>
            </p:cNvPr>
            <p:cNvSpPr>
              <a:spLocks/>
            </p:cNvSpPr>
            <p:nvPr/>
          </p:nvSpPr>
          <p:spPr bwMode="auto">
            <a:xfrm rot="4678777">
              <a:off x="7122506" y="3051429"/>
              <a:ext cx="592400" cy="726478"/>
            </a:xfrm>
            <a:custGeom>
              <a:avLst/>
              <a:gdLst>
                <a:gd name="T0" fmla="*/ 0 w 362"/>
                <a:gd name="T1" fmla="*/ 272 h 414"/>
                <a:gd name="T2" fmla="*/ 164 w 362"/>
                <a:gd name="T3" fmla="*/ 58 h 414"/>
                <a:gd name="T4" fmla="*/ 150 w 362"/>
                <a:gd name="T5" fmla="*/ 0 h 414"/>
                <a:gd name="T6" fmla="*/ 362 w 362"/>
                <a:gd name="T7" fmla="*/ 60 h 414"/>
                <a:gd name="T8" fmla="*/ 204 w 362"/>
                <a:gd name="T9" fmla="*/ 213 h 414"/>
                <a:gd name="T10" fmla="*/ 190 w 362"/>
                <a:gd name="T11" fmla="*/ 157 h 414"/>
                <a:gd name="T12" fmla="*/ 44 w 362"/>
                <a:gd name="T13" fmla="*/ 366 h 414"/>
                <a:gd name="T14" fmla="*/ 49 w 362"/>
                <a:gd name="T15" fmla="*/ 414 h 414"/>
                <a:gd name="T16" fmla="*/ 0 w 362"/>
                <a:gd name="T17" fmla="*/ 27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414">
                  <a:moveTo>
                    <a:pt x="0" y="272"/>
                  </a:moveTo>
                  <a:cubicBezTo>
                    <a:pt x="0" y="166"/>
                    <a:pt x="71" y="77"/>
                    <a:pt x="164" y="58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362" y="60"/>
                    <a:pt x="362" y="60"/>
                    <a:pt x="362" y="60"/>
                  </a:cubicBezTo>
                  <a:cubicBezTo>
                    <a:pt x="204" y="213"/>
                    <a:pt x="204" y="213"/>
                    <a:pt x="204" y="213"/>
                  </a:cubicBezTo>
                  <a:cubicBezTo>
                    <a:pt x="190" y="157"/>
                    <a:pt x="190" y="157"/>
                    <a:pt x="190" y="157"/>
                  </a:cubicBezTo>
                  <a:cubicBezTo>
                    <a:pt x="106" y="184"/>
                    <a:pt x="44" y="267"/>
                    <a:pt x="44" y="366"/>
                  </a:cubicBezTo>
                  <a:cubicBezTo>
                    <a:pt x="44" y="383"/>
                    <a:pt x="46" y="399"/>
                    <a:pt x="49" y="414"/>
                  </a:cubicBezTo>
                  <a:cubicBezTo>
                    <a:pt x="19" y="376"/>
                    <a:pt x="0" y="326"/>
                    <a:pt x="0" y="2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dist="38100" dir="5400000" algn="t" rotWithShape="0">
                <a:prstClr val="black">
                  <a:alpha val="8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9B52B35E-E20D-4815-A289-2CA8E9A21AB1}"/>
                </a:ext>
              </a:extLst>
            </p:cNvPr>
            <p:cNvSpPr/>
            <p:nvPr/>
          </p:nvSpPr>
          <p:spPr>
            <a:xfrm>
              <a:off x="6141325" y="2714914"/>
              <a:ext cx="859531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700" b="1" spc="-1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+mj-cs"/>
                </a:rPr>
                <a:t>175</a:t>
              </a:r>
              <a:r>
                <a:rPr lang="ko-KR" altLang="en-US" sz="1400" spc="-1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+mj-cs"/>
                </a:rPr>
                <a:t>만명</a:t>
              </a:r>
              <a:endParaRPr lang="ko-KR" altLang="en-US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5612B2F8-9D42-4BA4-858E-858B3300025B}"/>
                </a:ext>
              </a:extLst>
            </p:cNvPr>
            <p:cNvSpPr/>
            <p:nvPr/>
          </p:nvSpPr>
          <p:spPr>
            <a:xfrm>
              <a:off x="7827351" y="3174202"/>
              <a:ext cx="859531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700" b="1" spc="-1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+mj-cs"/>
                </a:rPr>
                <a:t>122</a:t>
              </a:r>
              <a:r>
                <a:rPr lang="ko-KR" altLang="en-US" sz="1400" spc="-1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+mj-cs"/>
                </a:rPr>
                <a:t>만명</a:t>
              </a:r>
              <a:endParaRPr lang="ko-KR" altLang="en-US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endParaRP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59F70C92-02CC-4BFC-8D1A-DA42D549128A}"/>
                </a:ext>
              </a:extLst>
            </p:cNvPr>
            <p:cNvSpPr/>
            <p:nvPr/>
          </p:nvSpPr>
          <p:spPr>
            <a:xfrm>
              <a:off x="7300629" y="2311285"/>
              <a:ext cx="188064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4000" spc="-3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6488F2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+mj-cs"/>
                </a:rPr>
                <a:t>31</a:t>
              </a:r>
              <a:r>
                <a:rPr lang="en-US" altLang="ko-KR" sz="2800" spc="-1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6488F2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+mj-cs"/>
                </a:rPr>
                <a:t>% </a:t>
              </a:r>
              <a:r>
                <a:rPr lang="ko-KR" altLang="en-US" sz="2800" spc="-1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6488F2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+mj-cs"/>
                </a:rPr>
                <a:t>감소</a:t>
              </a:r>
              <a:endParaRPr lang="ko-KR" altLang="en-US" sz="28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488F2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endParaRPr>
            </a:p>
          </p:txBody>
        </p:sp>
      </p:grpSp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897C4581-FF45-44C4-9EED-008FDF378F20}"/>
              </a:ext>
            </a:extLst>
          </p:cNvPr>
          <p:cNvSpPr/>
          <p:nvPr/>
        </p:nvSpPr>
        <p:spPr>
          <a:xfrm>
            <a:off x="2870200" y="2552700"/>
            <a:ext cx="469900" cy="368300"/>
          </a:xfrm>
          <a:custGeom>
            <a:avLst/>
            <a:gdLst>
              <a:gd name="connsiteX0" fmla="*/ 0 w 469900"/>
              <a:gd name="connsiteY0" fmla="*/ 368300 h 368300"/>
              <a:gd name="connsiteX1" fmla="*/ 0 w 469900"/>
              <a:gd name="connsiteY1" fmla="*/ 0 h 368300"/>
              <a:gd name="connsiteX2" fmla="*/ 469900 w 469900"/>
              <a:gd name="connsiteY2" fmla="*/ 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900" h="368300">
                <a:moveTo>
                  <a:pt x="0" y="368300"/>
                </a:moveTo>
                <a:lnTo>
                  <a:pt x="0" y="0"/>
                </a:lnTo>
                <a:lnTo>
                  <a:pt x="469900" y="0"/>
                </a:lnTo>
              </a:path>
            </a:pathLst>
          </a:custGeom>
          <a:noFill/>
          <a:ln w="12700">
            <a:solidFill>
              <a:srgbClr val="6488F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ED6846E2-8CC7-4C7E-9627-68CBDE85C320}"/>
              </a:ext>
            </a:extLst>
          </p:cNvPr>
          <p:cNvSpPr/>
          <p:nvPr/>
        </p:nvSpPr>
        <p:spPr>
          <a:xfrm>
            <a:off x="2385592" y="3154706"/>
            <a:ext cx="904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40</a:t>
            </a:r>
            <a:r>
              <a:rPr lang="en-US" altLang="ko-KR" sz="2000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%</a:t>
            </a:r>
            <a:endParaRPr lang="ko-KR" altLang="en-US" sz="32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8971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468552" y="237483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3DD96B0-6FD8-4467-A014-45BA9A74EE24}"/>
              </a:ext>
            </a:extLst>
          </p:cNvPr>
          <p:cNvSpPr/>
          <p:nvPr/>
        </p:nvSpPr>
        <p:spPr>
          <a:xfrm>
            <a:off x="826168" y="276169"/>
            <a:ext cx="526297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 latinLnBrk="1">
              <a:lnSpc>
                <a:spcPct val="90000"/>
              </a:lnSpc>
              <a:spcBef>
                <a:spcPct val="0"/>
              </a:spcBef>
            </a:pPr>
            <a:r>
              <a:rPr lang="ko-KR" altLang="en-US" sz="30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고교학점제 선도학교 운영 사례</a:t>
            </a:r>
            <a:endParaRPr lang="ko-KR" altLang="en-US" sz="30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j-cs"/>
            </a:endParaRPr>
          </a:p>
        </p:txBody>
      </p:sp>
      <p:sp>
        <p:nvSpPr>
          <p:cNvPr id="12" name="모서리가 둥근 직사각형 55">
            <a:extLst>
              <a:ext uri="{FF2B5EF4-FFF2-40B4-BE49-F238E27FC236}">
                <a16:creationId xmlns:a16="http://schemas.microsoft.com/office/drawing/2014/main" id="{23FBA0F8-DCBF-405A-BC7F-7D9449D0C8AC}"/>
              </a:ext>
            </a:extLst>
          </p:cNvPr>
          <p:cNvSpPr/>
          <p:nvPr/>
        </p:nvSpPr>
        <p:spPr>
          <a:xfrm>
            <a:off x="267546" y="1666632"/>
            <a:ext cx="9333654" cy="482125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CA189CE-F65C-4BB4-B6D9-1DF3F837B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417" y="2233174"/>
            <a:ext cx="34167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E1055535-ADEA-4393-A9A1-4F997BA61CDE}"/>
              </a:ext>
            </a:extLst>
          </p:cNvPr>
          <p:cNvSpPr/>
          <p:nvPr/>
        </p:nvSpPr>
        <p:spPr>
          <a:xfrm>
            <a:off x="267546" y="1371600"/>
            <a:ext cx="3912495" cy="523699"/>
          </a:xfrm>
          <a:prstGeom prst="roundRect">
            <a:avLst/>
          </a:prstGeom>
          <a:solidFill>
            <a:srgbClr val="1F4E79"/>
          </a:solidFill>
          <a:ln>
            <a:noFill/>
          </a:ln>
          <a:effectLst>
            <a:outerShdw blurRad="127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</a:rPr>
              <a:t>인천신현고등학교</a:t>
            </a:r>
            <a:endParaRPr lang="ko-KR" altLang="en-US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6538146-64EF-40A5-825F-A87B8F543C39}"/>
              </a:ext>
            </a:extLst>
          </p:cNvPr>
          <p:cNvSpPr/>
          <p:nvPr/>
        </p:nvSpPr>
        <p:spPr>
          <a:xfrm>
            <a:off x="685800" y="2022965"/>
            <a:ext cx="26019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" indent="-171450" fontAlgn="base" latinLnBrk="1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Blip>
                <a:blip r:embed="rId3"/>
              </a:buBlip>
              <a:defRPr lang="ko-KR" altLang="en-US"/>
            </a:pPr>
            <a:r>
              <a:rPr lang="ko-KR" altLang="en-US" sz="17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351CE"/>
                </a:solidFill>
                <a:ea typeface="맑은 고딕"/>
                <a:cs typeface="+mj-cs"/>
              </a:rPr>
              <a:t>교육과정 중심 학교 운영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524C0A7-690F-44E8-8F59-804D92BF767D}"/>
              </a:ext>
            </a:extLst>
          </p:cNvPr>
          <p:cNvSpPr/>
          <p:nvPr/>
        </p:nvSpPr>
        <p:spPr>
          <a:xfrm>
            <a:off x="685800" y="4599015"/>
            <a:ext cx="34868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" indent="-171450" fontAlgn="base" latinLnBrk="1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Blip>
                <a:blip r:embed="rId3"/>
              </a:buBlip>
              <a:defRPr lang="ko-KR" altLang="en-US"/>
            </a:pPr>
            <a:r>
              <a:rPr lang="ko-KR" altLang="en-US" sz="17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351CE"/>
                </a:solidFill>
                <a:ea typeface="맑은 고딕"/>
                <a:cs typeface="+mj-cs"/>
              </a:rPr>
              <a:t>학생 선택형 교육과정 운영 활성화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B264C7D-EEA6-4D13-963B-EDD6FC0B5381}"/>
              </a:ext>
            </a:extLst>
          </p:cNvPr>
          <p:cNvGrpSpPr/>
          <p:nvPr/>
        </p:nvGrpSpPr>
        <p:grpSpPr>
          <a:xfrm>
            <a:off x="819873" y="4952958"/>
            <a:ext cx="6668506" cy="582067"/>
            <a:chOff x="819873" y="4766217"/>
            <a:chExt cx="6668506" cy="582067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C49D703A-9DA7-47A8-9A50-1CF4886762EE}"/>
                </a:ext>
              </a:extLst>
            </p:cNvPr>
            <p:cNvSpPr/>
            <p:nvPr/>
          </p:nvSpPr>
          <p:spPr>
            <a:xfrm>
              <a:off x="819873" y="4766217"/>
              <a:ext cx="4740400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52400" indent="-152400" latinLnBrk="1">
                <a:spcAft>
                  <a:spcPts val="300"/>
                </a:spcAft>
                <a:buBlip>
                  <a:blip r:embed="rId4"/>
                </a:buBlip>
                <a:defRPr lang="ko-KR" altLang="en-US"/>
              </a:pPr>
              <a:r>
                <a:rPr lang="ko-KR" altLang="en-US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학생 선택을 보장하는 </a:t>
              </a:r>
              <a:r>
                <a:rPr lang="en-US" altLang="ko-KR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&lt;</a:t>
              </a:r>
              <a:r>
                <a:rPr lang="ko-KR" altLang="en-US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학교 교육과정 운영 규정</a:t>
              </a:r>
              <a:r>
                <a:rPr lang="en-US" altLang="ko-KR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&gt; </a:t>
              </a:r>
              <a:r>
                <a:rPr lang="ko-KR" altLang="en-US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마련</a:t>
              </a: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395C814C-DAB8-4071-8564-3859B2C4ABD4}"/>
                </a:ext>
              </a:extLst>
            </p:cNvPr>
            <p:cNvSpPr/>
            <p:nvPr/>
          </p:nvSpPr>
          <p:spPr>
            <a:xfrm>
              <a:off x="1011926" y="5055896"/>
              <a:ext cx="6476453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33350" indent="-12700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0000"/>
                <a:buFont typeface="Wingdings" panose="05000000000000000000" pitchFamily="2" charset="2"/>
                <a:buChar char="§"/>
                <a:defRPr lang="ko-KR" altLang="en-US"/>
              </a:pP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교육과정 편성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선택 절차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개설 취소 기준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수업 운영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공강 시간 관리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운영 평가 등을 내규화</a:t>
              </a:r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77CFBD7-A519-4609-A415-C078FBC834A1}"/>
              </a:ext>
            </a:extLst>
          </p:cNvPr>
          <p:cNvSpPr/>
          <p:nvPr/>
        </p:nvSpPr>
        <p:spPr>
          <a:xfrm>
            <a:off x="819873" y="2365917"/>
            <a:ext cx="5825634" cy="592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400" indent="-152400" latinLnBrk="1">
              <a:spcAft>
                <a:spcPts val="300"/>
              </a:spcAft>
              <a:buBlip>
                <a:blip r:embed="rId4"/>
              </a:buBlip>
              <a:defRPr lang="ko-KR" altLang="en-US"/>
            </a:pPr>
            <a:r>
              <a:rPr lang="ko-KR" altLang="en-US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교과와 창의적 체험활동 이외 활동 지양</a:t>
            </a:r>
            <a:r>
              <a:rPr lang="en-US" altLang="ko-KR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(※ </a:t>
            </a:r>
            <a:r>
              <a:rPr lang="ko-KR" altLang="en-US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교원 업무 경감 효과</a:t>
            </a:r>
            <a:r>
              <a:rPr lang="en-US" altLang="ko-KR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)</a:t>
            </a:r>
          </a:p>
          <a:p>
            <a:pPr marL="152400" indent="-152400" latinLnBrk="1">
              <a:spcAft>
                <a:spcPts val="300"/>
              </a:spcAft>
              <a:buBlip>
                <a:blip r:embed="rId4"/>
              </a:buBlip>
              <a:defRPr lang="ko-KR" altLang="en-US"/>
            </a:pPr>
            <a:r>
              <a:rPr lang="ko-KR" altLang="en-US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교원 업무 재구조화</a:t>
            </a:r>
            <a:r>
              <a:rPr lang="en-US" altLang="ko-KR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(</a:t>
            </a:r>
            <a:r>
              <a:rPr lang="ko-KR" altLang="en-US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수업 전문성 강화</a:t>
            </a:r>
            <a:r>
              <a:rPr lang="en-US" altLang="ko-KR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, </a:t>
            </a:r>
            <a:r>
              <a:rPr lang="ko-KR" altLang="en-US" sz="1500" b="1" spc="-100" dirty="0" err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학생개별</a:t>
            </a:r>
            <a:r>
              <a:rPr lang="ko-KR" altLang="en-US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 맞춤 지도 역량 강화</a:t>
            </a:r>
            <a:r>
              <a:rPr lang="en-US" altLang="ko-KR" sz="1500" b="1" spc="-1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)</a:t>
            </a: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D69F4942-CBE9-47E8-B522-8F6D4570A2AD}"/>
              </a:ext>
            </a:extLst>
          </p:cNvPr>
          <p:cNvGrpSpPr/>
          <p:nvPr/>
        </p:nvGrpSpPr>
        <p:grpSpPr>
          <a:xfrm>
            <a:off x="819873" y="5534437"/>
            <a:ext cx="5014207" cy="820594"/>
            <a:chOff x="819873" y="4766217"/>
            <a:chExt cx="5014207" cy="820594"/>
          </a:xfrm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0D407A20-FF10-4C7D-AFFE-C103C7BF1909}"/>
                </a:ext>
              </a:extLst>
            </p:cNvPr>
            <p:cNvSpPr/>
            <p:nvPr/>
          </p:nvSpPr>
          <p:spPr>
            <a:xfrm>
              <a:off x="819873" y="4766217"/>
              <a:ext cx="2156360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52400" indent="-152400" latinLnBrk="1">
                <a:spcAft>
                  <a:spcPts val="300"/>
                </a:spcAft>
                <a:buBlip>
                  <a:blip r:embed="rId4"/>
                </a:buBlip>
                <a:defRPr lang="ko-KR" altLang="en-US"/>
              </a:pPr>
              <a:r>
                <a:rPr lang="en-US" altLang="ko-KR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2019</a:t>
              </a:r>
              <a:r>
                <a:rPr lang="ko-KR" altLang="en-US" sz="1500" b="1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년 개설 과목 현황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3B67323E-4483-4699-BD88-A6B6745BECC6}"/>
                </a:ext>
              </a:extLst>
            </p:cNvPr>
            <p:cNvSpPr/>
            <p:nvPr/>
          </p:nvSpPr>
          <p:spPr>
            <a:xfrm>
              <a:off x="1011926" y="5055896"/>
              <a:ext cx="4822154" cy="530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33350" indent="-12700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0000"/>
                <a:buFont typeface="Wingdings" panose="05000000000000000000" pitchFamily="2" charset="2"/>
                <a:buChar char="§"/>
                <a:defRPr lang="ko-KR" altLang="en-US"/>
              </a:pP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개설 과목 수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: 94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과목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소수학생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(13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명 이하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)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선택 과목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: 1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학기 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20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과목</a:t>
              </a:r>
            </a:p>
            <a:p>
              <a:pPr marL="133350" indent="-12700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0000"/>
                <a:buFont typeface="Wingdings" panose="05000000000000000000" pitchFamily="2" charset="2"/>
                <a:buChar char="§"/>
                <a:defRPr lang="ko-KR" altLang="en-US"/>
              </a:pP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교사 </a:t>
              </a:r>
              <a:r>
                <a:rPr lang="ko-KR" altLang="en-US" sz="1300" spc="-100" dirty="0" err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다과목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 지도 현황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: 1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과목 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22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명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2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과목 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24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명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3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과목 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16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명</a:t>
              </a: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BC32E58C-B952-4445-9F23-0B9B6C48983F}"/>
              </a:ext>
            </a:extLst>
          </p:cNvPr>
          <p:cNvGrpSpPr/>
          <p:nvPr/>
        </p:nvGrpSpPr>
        <p:grpSpPr>
          <a:xfrm>
            <a:off x="928933" y="3011340"/>
            <a:ext cx="8533352" cy="1453968"/>
            <a:chOff x="928933" y="3011340"/>
            <a:chExt cx="8533352" cy="1453968"/>
          </a:xfrm>
        </p:grpSpPr>
        <p:sp>
          <p:nvSpPr>
            <p:cNvPr id="38" name="모서리가 둥근 직사각형 6">
              <a:extLst>
                <a:ext uri="{FF2B5EF4-FFF2-40B4-BE49-F238E27FC236}">
                  <a16:creationId xmlns:a16="http://schemas.microsoft.com/office/drawing/2014/main" id="{55D2384B-7AA4-4BED-BFF2-5395CCE08E82}"/>
                </a:ext>
              </a:extLst>
            </p:cNvPr>
            <p:cNvSpPr/>
            <p:nvPr/>
          </p:nvSpPr>
          <p:spPr>
            <a:xfrm>
              <a:off x="928933" y="3183068"/>
              <a:ext cx="2625020" cy="12822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ko-KR" sz="14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FC5B9C16-7B7C-4F6D-A7A0-DB087437FC27}"/>
                </a:ext>
              </a:extLst>
            </p:cNvPr>
            <p:cNvGrpSpPr/>
            <p:nvPr/>
          </p:nvGrpSpPr>
          <p:grpSpPr>
            <a:xfrm>
              <a:off x="964283" y="3499324"/>
              <a:ext cx="2567587" cy="855435"/>
              <a:chOff x="964283" y="3431846"/>
              <a:chExt cx="2567587" cy="855435"/>
            </a:xfrm>
          </p:grpSpPr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63308F01-2BB1-4BDF-9925-8B1EF6970AB9}"/>
                  </a:ext>
                </a:extLst>
              </p:cNvPr>
              <p:cNvSpPr/>
              <p:nvPr/>
            </p:nvSpPr>
            <p:spPr>
              <a:xfrm>
                <a:off x="964283" y="3431846"/>
                <a:ext cx="2371162" cy="730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33350" indent="-127000" fontAlgn="base" latinLnBrk="1">
                  <a:spcAft>
                    <a:spcPts val="30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SzPct val="70000"/>
                  <a:buFont typeface="Wingdings" panose="05000000000000000000" pitchFamily="2" charset="2"/>
                  <a:buChar char="§"/>
                  <a:defRPr lang="ko-KR" altLang="en-US"/>
                </a:pPr>
                <a:r>
                  <a:rPr lang="ko-KR" altLang="en-US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교육과정</a:t>
                </a:r>
                <a:r>
                  <a:rPr lang="en-US" altLang="ko-KR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/</a:t>
                </a:r>
                <a:r>
                  <a:rPr lang="ko-KR" altLang="en-US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평가연구 </a:t>
                </a:r>
                <a:r>
                  <a:rPr lang="en-US" altLang="ko-KR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/</a:t>
                </a:r>
                <a:r>
                  <a:rPr lang="ko-KR" altLang="en-US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학생안전</a:t>
                </a:r>
                <a:r>
                  <a:rPr lang="en-US" altLang="ko-KR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/</a:t>
                </a:r>
                <a:br>
                  <a:rPr lang="en-US" altLang="ko-KR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</a:br>
                <a:r>
                  <a:rPr lang="ko-KR" altLang="en-US" sz="1300" spc="-100" dirty="0" err="1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진로진학</a:t>
                </a:r>
                <a:endPara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endParaRPr>
              </a:p>
              <a:p>
                <a:pPr marL="133350" indent="-127000" fontAlgn="base" latinLnBrk="1">
                  <a:spcAft>
                    <a:spcPts val="30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SzPct val="70000"/>
                  <a:buFont typeface="Wingdings" panose="05000000000000000000" pitchFamily="2" charset="2"/>
                  <a:buChar char="§"/>
                  <a:defRPr lang="ko-KR" altLang="en-US"/>
                </a:pPr>
                <a:r>
                  <a:rPr lang="ko-KR" altLang="en-US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C00000"/>
                    </a:solidFill>
                    <a:ea typeface="맑은 고딕"/>
                    <a:cs typeface="+mj-cs"/>
                  </a:rPr>
                  <a:t>교과</a:t>
                </a:r>
                <a:r>
                  <a:rPr lang="en-US" altLang="ko-KR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C00000"/>
                    </a:solidFill>
                    <a:ea typeface="맑은 고딕"/>
                    <a:cs typeface="+mj-cs"/>
                  </a:rPr>
                  <a:t>/</a:t>
                </a:r>
                <a:r>
                  <a:rPr lang="ko-KR" altLang="en-US" sz="13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C00000"/>
                    </a:solidFill>
                    <a:ea typeface="맑은 고딕"/>
                    <a:cs typeface="+mj-cs"/>
                  </a:rPr>
                  <a:t>학년부서 지원</a:t>
                </a:r>
                <a:endPara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ea typeface="맑은 고딕"/>
                  <a:cs typeface="+mj-cs"/>
                </a:endParaRP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A01C9EAF-7900-4717-9578-16CEC607D5C5}"/>
                  </a:ext>
                </a:extLst>
              </p:cNvPr>
              <p:cNvSpPr/>
              <p:nvPr/>
            </p:nvSpPr>
            <p:spPr>
              <a:xfrm>
                <a:off x="1074146" y="4025671"/>
                <a:ext cx="245772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50" fontAlgn="base" latinLnBrk="1">
                  <a:spcAft>
                    <a:spcPts val="30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SzPct val="70000"/>
                  <a:defRPr lang="ko-KR" altLang="en-US"/>
                </a:pPr>
                <a:r>
                  <a:rPr lang="en-US" altLang="ko-KR" sz="11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- </a:t>
                </a:r>
                <a:r>
                  <a:rPr lang="ko-KR" altLang="en-US" sz="11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정보수합</a:t>
                </a:r>
                <a:r>
                  <a:rPr lang="en-US" altLang="ko-KR" sz="11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, </a:t>
                </a:r>
                <a:r>
                  <a:rPr lang="ko-KR" altLang="en-US" sz="11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분석</a:t>
                </a:r>
                <a:r>
                  <a:rPr lang="en-US" altLang="ko-KR" sz="11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, </a:t>
                </a:r>
                <a:r>
                  <a:rPr lang="ko-KR" altLang="en-US" sz="11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제공</a:t>
                </a:r>
                <a:r>
                  <a:rPr lang="en-US" altLang="ko-KR" sz="11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, </a:t>
                </a:r>
                <a:r>
                  <a:rPr lang="ko-KR" altLang="en-US" sz="11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피드백</a:t>
                </a:r>
                <a:r>
                  <a:rPr lang="en-US" altLang="ko-KR" sz="11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(</a:t>
                </a:r>
                <a:r>
                  <a:rPr lang="ko-KR" altLang="en-US" sz="11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성과관리</a:t>
                </a:r>
                <a:r>
                  <a:rPr lang="en-US" altLang="ko-KR" sz="1100" spc="-100" dirty="0">
                    <a:ln w="9525"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/>
                    <a:cs typeface="+mj-cs"/>
                  </a:rPr>
                  <a:t>)</a:t>
                </a:r>
              </a:p>
            </p:txBody>
          </p:sp>
        </p:grpSp>
        <p:sp>
          <p:nvSpPr>
            <p:cNvPr id="50" name="모서리가 둥근 직사각형 6">
              <a:extLst>
                <a:ext uri="{FF2B5EF4-FFF2-40B4-BE49-F238E27FC236}">
                  <a16:creationId xmlns:a16="http://schemas.microsoft.com/office/drawing/2014/main" id="{033E2CB0-6965-4EC2-84C4-E0749D955A14}"/>
                </a:ext>
              </a:extLst>
            </p:cNvPr>
            <p:cNvSpPr/>
            <p:nvPr/>
          </p:nvSpPr>
          <p:spPr>
            <a:xfrm>
              <a:off x="3883099" y="3183068"/>
              <a:ext cx="2625020" cy="12822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ko-KR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A50DD380-B1DA-40C3-B656-E3FEF3C8F27E}"/>
                </a:ext>
              </a:extLst>
            </p:cNvPr>
            <p:cNvSpPr/>
            <p:nvPr/>
          </p:nvSpPr>
          <p:spPr>
            <a:xfrm>
              <a:off x="3918449" y="3499324"/>
              <a:ext cx="2456122" cy="9310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33350" indent="-12700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0000"/>
                <a:buFont typeface="Wingdings" panose="05000000000000000000" pitchFamily="2" charset="2"/>
                <a:buChar char="§"/>
                <a:defRPr lang="ko-KR" altLang="en-US"/>
              </a:pP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(1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학년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, 2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학년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)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ea typeface="맑은 고딕"/>
                  <a:cs typeface="+mj-cs"/>
                </a:rPr>
                <a:t>담임의 학생 개별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ea typeface="맑은 고딕"/>
                  <a:cs typeface="+mj-cs"/>
                </a:rPr>
                <a:t/>
              </a:r>
              <a:b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ea typeface="맑은 고딕"/>
                  <a:cs typeface="+mj-cs"/>
                </a:rPr>
              </a:b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ea typeface="맑은 고딕"/>
                  <a:cs typeface="+mj-cs"/>
                </a:rPr>
                <a:t>맞춤지도 전문성 강화 지원</a:t>
              </a:r>
            </a:p>
            <a:p>
              <a:pPr marL="133350" indent="-12700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0000"/>
                <a:buFont typeface="Wingdings" panose="05000000000000000000" pitchFamily="2" charset="2"/>
                <a:buChar char="§"/>
                <a:defRPr lang="ko-KR" altLang="en-US"/>
              </a:pP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(3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학년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)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진로진학지도 전문성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/>
              </a:r>
              <a:b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</a:b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강화 지원</a:t>
              </a:r>
            </a:p>
          </p:txBody>
        </p:sp>
        <p:sp>
          <p:nvSpPr>
            <p:cNvPr id="59" name="모서리가 둥근 직사각형 6">
              <a:extLst>
                <a:ext uri="{FF2B5EF4-FFF2-40B4-BE49-F238E27FC236}">
                  <a16:creationId xmlns:a16="http://schemas.microsoft.com/office/drawing/2014/main" id="{6636C24D-1590-424E-98D4-0E20551B673E}"/>
                </a:ext>
              </a:extLst>
            </p:cNvPr>
            <p:cNvSpPr/>
            <p:nvPr/>
          </p:nvSpPr>
          <p:spPr>
            <a:xfrm>
              <a:off x="6837265" y="3183068"/>
              <a:ext cx="2625020" cy="12822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ko-KR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1E45FD98-5A74-49A2-96C1-E06429EC960B}"/>
                </a:ext>
              </a:extLst>
            </p:cNvPr>
            <p:cNvSpPr/>
            <p:nvPr/>
          </p:nvSpPr>
          <p:spPr>
            <a:xfrm>
              <a:off x="7036518" y="3499324"/>
              <a:ext cx="222368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33350" indent="-12700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0000"/>
                <a:buFont typeface="Wingdings" panose="05000000000000000000" pitchFamily="2" charset="2"/>
                <a:buChar char="§"/>
                <a:defRPr lang="ko-KR" altLang="en-US"/>
              </a:pP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국어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/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수학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/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외국어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/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사회</a:t>
              </a:r>
              <a:r>
                <a:rPr lang="en-US" altLang="ko-KR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/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과학</a:t>
              </a:r>
            </a:p>
            <a:p>
              <a:pPr marL="133350" indent="-12700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0000"/>
                <a:buFont typeface="Wingdings" panose="05000000000000000000" pitchFamily="2" charset="2"/>
                <a:buChar char="§"/>
                <a:defRPr lang="ko-KR" altLang="en-US"/>
              </a:pP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ea typeface="맑은 고딕"/>
                  <a:cs typeface="+mj-cs"/>
                </a:rPr>
                <a:t>교과 교육과정 운영 집중</a:t>
              </a:r>
            </a:p>
            <a:p>
              <a:pPr marL="133350" indent="-127000" fontAlgn="base" latinLnBrk="1">
                <a:spcAft>
                  <a:spcPts val="3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0000"/>
                <a:buFont typeface="Wingdings" panose="05000000000000000000" pitchFamily="2" charset="2"/>
                <a:buChar char="§"/>
                <a:defRPr lang="ko-KR" altLang="en-US"/>
              </a:pP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ea typeface="맑은 고딕"/>
                  <a:cs typeface="+mj-cs"/>
                </a:rPr>
                <a:t>전문적 학습공동체 </a:t>
              </a:r>
              <a:r>
                <a:rPr lang="ko-KR" altLang="en-US" sz="1300" spc="-100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+mj-cs"/>
                </a:rPr>
                <a:t>개념</a:t>
              </a:r>
            </a:p>
          </p:txBody>
        </p:sp>
        <p:sp>
          <p:nvSpPr>
            <p:cNvPr id="44" name="화살표: 오른쪽 43">
              <a:extLst>
                <a:ext uri="{FF2B5EF4-FFF2-40B4-BE49-F238E27FC236}">
                  <a16:creationId xmlns:a16="http://schemas.microsoft.com/office/drawing/2014/main" id="{7B6AF012-B9DB-466A-AA50-FBE1373D602C}"/>
                </a:ext>
              </a:extLst>
            </p:cNvPr>
            <p:cNvSpPr/>
            <p:nvPr/>
          </p:nvSpPr>
          <p:spPr>
            <a:xfrm>
              <a:off x="3062516" y="3094691"/>
              <a:ext cx="4059826" cy="236071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18F02BFA-6940-449E-86EC-C50D42C9661B}"/>
                </a:ext>
              </a:extLst>
            </p:cNvPr>
            <p:cNvSpPr/>
            <p:nvPr/>
          </p:nvSpPr>
          <p:spPr>
            <a:xfrm>
              <a:off x="1247220" y="3011340"/>
              <a:ext cx="1988446" cy="402772"/>
            </a:xfrm>
            <a:custGeom>
              <a:avLst/>
              <a:gdLst>
                <a:gd name="connsiteX0" fmla="*/ 0 w 2631914"/>
                <a:gd name="connsiteY0" fmla="*/ 48670 h 486701"/>
                <a:gd name="connsiteX1" fmla="*/ 48670 w 2631914"/>
                <a:gd name="connsiteY1" fmla="*/ 0 h 486701"/>
                <a:gd name="connsiteX2" fmla="*/ 2583244 w 2631914"/>
                <a:gd name="connsiteY2" fmla="*/ 0 h 486701"/>
                <a:gd name="connsiteX3" fmla="*/ 2631914 w 2631914"/>
                <a:gd name="connsiteY3" fmla="*/ 48670 h 486701"/>
                <a:gd name="connsiteX4" fmla="*/ 2631914 w 2631914"/>
                <a:gd name="connsiteY4" fmla="*/ 438031 h 486701"/>
                <a:gd name="connsiteX5" fmla="*/ 2583244 w 2631914"/>
                <a:gd name="connsiteY5" fmla="*/ 486701 h 486701"/>
                <a:gd name="connsiteX6" fmla="*/ 48670 w 2631914"/>
                <a:gd name="connsiteY6" fmla="*/ 486701 h 486701"/>
                <a:gd name="connsiteX7" fmla="*/ 0 w 2631914"/>
                <a:gd name="connsiteY7" fmla="*/ 438031 h 486701"/>
                <a:gd name="connsiteX8" fmla="*/ 0 w 2631914"/>
                <a:gd name="connsiteY8" fmla="*/ 48670 h 48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1914" h="486701">
                  <a:moveTo>
                    <a:pt x="0" y="48670"/>
                  </a:moveTo>
                  <a:cubicBezTo>
                    <a:pt x="0" y="21790"/>
                    <a:pt x="21790" y="0"/>
                    <a:pt x="48670" y="0"/>
                  </a:cubicBezTo>
                  <a:lnTo>
                    <a:pt x="2583244" y="0"/>
                  </a:lnTo>
                  <a:cubicBezTo>
                    <a:pt x="2610124" y="0"/>
                    <a:pt x="2631914" y="21790"/>
                    <a:pt x="2631914" y="48670"/>
                  </a:cubicBezTo>
                  <a:lnTo>
                    <a:pt x="2631914" y="438031"/>
                  </a:lnTo>
                  <a:cubicBezTo>
                    <a:pt x="2631914" y="464911"/>
                    <a:pt x="2610124" y="486701"/>
                    <a:pt x="2583244" y="486701"/>
                  </a:cubicBezTo>
                  <a:lnTo>
                    <a:pt x="48670" y="486701"/>
                  </a:lnTo>
                  <a:cubicBezTo>
                    <a:pt x="21790" y="486701"/>
                    <a:pt x="0" y="464911"/>
                    <a:pt x="0" y="438031"/>
                  </a:cubicBezTo>
                  <a:lnTo>
                    <a:pt x="0" y="4867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05" tIns="71405" rIns="71405" bIns="71405" numCol="1" spcCol="1270" anchor="ctr" anchorCtr="0">
              <a:noAutofit/>
            </a:bodyPr>
            <a:lstStyle/>
            <a:p>
              <a:pPr marL="0" lvl="0" indent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1500" b="1" kern="1200" spc="-150" dirty="0">
                  <a:solidFill>
                    <a:schemeClr val="bg1"/>
                  </a:solidFill>
                  <a:latin typeface="+mj-lt"/>
                </a:rPr>
                <a:t>업무 지원 부서</a:t>
              </a:r>
              <a:r>
                <a:rPr lang="en-US" altLang="ko-KR" sz="1500" b="1" kern="1200" spc="-150" dirty="0">
                  <a:solidFill>
                    <a:schemeClr val="bg1"/>
                  </a:solidFill>
                  <a:latin typeface="+mj-lt"/>
                </a:rPr>
                <a:t>(4</a:t>
              </a:r>
              <a:r>
                <a:rPr lang="ko-KR" altLang="en-US" sz="1500" b="1" kern="1200" spc="-150" dirty="0">
                  <a:solidFill>
                    <a:schemeClr val="bg1"/>
                  </a:solidFill>
                  <a:latin typeface="+mj-lt"/>
                </a:rPr>
                <a:t>개</a:t>
              </a:r>
              <a:r>
                <a:rPr lang="en-US" altLang="ko-KR" sz="1500" b="1" kern="1200" spc="-150" dirty="0">
                  <a:solidFill>
                    <a:schemeClr val="bg1"/>
                  </a:solidFill>
                  <a:latin typeface="+mj-lt"/>
                </a:rPr>
                <a:t>)</a:t>
              </a:r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54650F64-C4DF-4061-8484-20C4AE5D8637}"/>
                </a:ext>
              </a:extLst>
            </p:cNvPr>
            <p:cNvSpPr/>
            <p:nvPr/>
          </p:nvSpPr>
          <p:spPr>
            <a:xfrm>
              <a:off x="4201386" y="3011340"/>
              <a:ext cx="1988446" cy="402772"/>
            </a:xfrm>
            <a:custGeom>
              <a:avLst/>
              <a:gdLst>
                <a:gd name="connsiteX0" fmla="*/ 0 w 2631914"/>
                <a:gd name="connsiteY0" fmla="*/ 48670 h 486701"/>
                <a:gd name="connsiteX1" fmla="*/ 48670 w 2631914"/>
                <a:gd name="connsiteY1" fmla="*/ 0 h 486701"/>
                <a:gd name="connsiteX2" fmla="*/ 2583244 w 2631914"/>
                <a:gd name="connsiteY2" fmla="*/ 0 h 486701"/>
                <a:gd name="connsiteX3" fmla="*/ 2631914 w 2631914"/>
                <a:gd name="connsiteY3" fmla="*/ 48670 h 486701"/>
                <a:gd name="connsiteX4" fmla="*/ 2631914 w 2631914"/>
                <a:gd name="connsiteY4" fmla="*/ 438031 h 486701"/>
                <a:gd name="connsiteX5" fmla="*/ 2583244 w 2631914"/>
                <a:gd name="connsiteY5" fmla="*/ 486701 h 486701"/>
                <a:gd name="connsiteX6" fmla="*/ 48670 w 2631914"/>
                <a:gd name="connsiteY6" fmla="*/ 486701 h 486701"/>
                <a:gd name="connsiteX7" fmla="*/ 0 w 2631914"/>
                <a:gd name="connsiteY7" fmla="*/ 438031 h 486701"/>
                <a:gd name="connsiteX8" fmla="*/ 0 w 2631914"/>
                <a:gd name="connsiteY8" fmla="*/ 48670 h 48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1914" h="486701">
                  <a:moveTo>
                    <a:pt x="0" y="48670"/>
                  </a:moveTo>
                  <a:cubicBezTo>
                    <a:pt x="0" y="21790"/>
                    <a:pt x="21790" y="0"/>
                    <a:pt x="48670" y="0"/>
                  </a:cubicBezTo>
                  <a:lnTo>
                    <a:pt x="2583244" y="0"/>
                  </a:lnTo>
                  <a:cubicBezTo>
                    <a:pt x="2610124" y="0"/>
                    <a:pt x="2631914" y="21790"/>
                    <a:pt x="2631914" y="48670"/>
                  </a:cubicBezTo>
                  <a:lnTo>
                    <a:pt x="2631914" y="438031"/>
                  </a:lnTo>
                  <a:cubicBezTo>
                    <a:pt x="2631914" y="464911"/>
                    <a:pt x="2610124" y="486701"/>
                    <a:pt x="2583244" y="486701"/>
                  </a:cubicBezTo>
                  <a:lnTo>
                    <a:pt x="48670" y="486701"/>
                  </a:lnTo>
                  <a:cubicBezTo>
                    <a:pt x="21790" y="486701"/>
                    <a:pt x="0" y="464911"/>
                    <a:pt x="0" y="438031"/>
                  </a:cubicBezTo>
                  <a:lnTo>
                    <a:pt x="0" y="48670"/>
                  </a:lnTo>
                  <a:close/>
                </a:path>
              </a:pathLst>
            </a:custGeom>
            <a:solidFill>
              <a:srgbClr val="6488F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05" tIns="71405" rIns="71405" bIns="71405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500" b="1" spc="-150" dirty="0">
                  <a:solidFill>
                    <a:schemeClr val="bg1"/>
                  </a:solidFill>
                  <a:latin typeface="+mj-lt"/>
                </a:rPr>
                <a:t>학년 부서</a:t>
              </a:r>
              <a:r>
                <a:rPr lang="en-US" altLang="ko-KR" sz="1500" b="1" spc="-150" dirty="0">
                  <a:solidFill>
                    <a:schemeClr val="bg1"/>
                  </a:solidFill>
                  <a:latin typeface="+mj-lt"/>
                </a:rPr>
                <a:t>(3</a:t>
              </a:r>
              <a:r>
                <a:rPr lang="ko-KR" altLang="en-US" sz="1500" b="1" spc="-150" dirty="0">
                  <a:solidFill>
                    <a:schemeClr val="bg1"/>
                  </a:solidFill>
                  <a:latin typeface="+mj-lt"/>
                </a:rPr>
                <a:t>개</a:t>
              </a:r>
              <a:r>
                <a:rPr lang="en-US" altLang="ko-KR" sz="1500" b="1" spc="-150" dirty="0">
                  <a:solidFill>
                    <a:schemeClr val="bg1"/>
                  </a:solidFill>
                  <a:latin typeface="+mj-lt"/>
                </a:rPr>
                <a:t>)</a:t>
              </a:r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09F4CA9D-502C-4C43-9E32-FAFFFFF09AFA}"/>
                </a:ext>
              </a:extLst>
            </p:cNvPr>
            <p:cNvSpPr/>
            <p:nvPr/>
          </p:nvSpPr>
          <p:spPr>
            <a:xfrm>
              <a:off x="7155552" y="3011340"/>
              <a:ext cx="1988446" cy="402772"/>
            </a:xfrm>
            <a:custGeom>
              <a:avLst/>
              <a:gdLst>
                <a:gd name="connsiteX0" fmla="*/ 0 w 2631914"/>
                <a:gd name="connsiteY0" fmla="*/ 48670 h 486701"/>
                <a:gd name="connsiteX1" fmla="*/ 48670 w 2631914"/>
                <a:gd name="connsiteY1" fmla="*/ 0 h 486701"/>
                <a:gd name="connsiteX2" fmla="*/ 2583244 w 2631914"/>
                <a:gd name="connsiteY2" fmla="*/ 0 h 486701"/>
                <a:gd name="connsiteX3" fmla="*/ 2631914 w 2631914"/>
                <a:gd name="connsiteY3" fmla="*/ 48670 h 486701"/>
                <a:gd name="connsiteX4" fmla="*/ 2631914 w 2631914"/>
                <a:gd name="connsiteY4" fmla="*/ 438031 h 486701"/>
                <a:gd name="connsiteX5" fmla="*/ 2583244 w 2631914"/>
                <a:gd name="connsiteY5" fmla="*/ 486701 h 486701"/>
                <a:gd name="connsiteX6" fmla="*/ 48670 w 2631914"/>
                <a:gd name="connsiteY6" fmla="*/ 486701 h 486701"/>
                <a:gd name="connsiteX7" fmla="*/ 0 w 2631914"/>
                <a:gd name="connsiteY7" fmla="*/ 438031 h 486701"/>
                <a:gd name="connsiteX8" fmla="*/ 0 w 2631914"/>
                <a:gd name="connsiteY8" fmla="*/ 48670 h 48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1914" h="486701">
                  <a:moveTo>
                    <a:pt x="0" y="48670"/>
                  </a:moveTo>
                  <a:cubicBezTo>
                    <a:pt x="0" y="21790"/>
                    <a:pt x="21790" y="0"/>
                    <a:pt x="48670" y="0"/>
                  </a:cubicBezTo>
                  <a:lnTo>
                    <a:pt x="2583244" y="0"/>
                  </a:lnTo>
                  <a:cubicBezTo>
                    <a:pt x="2610124" y="0"/>
                    <a:pt x="2631914" y="21790"/>
                    <a:pt x="2631914" y="48670"/>
                  </a:cubicBezTo>
                  <a:lnTo>
                    <a:pt x="2631914" y="438031"/>
                  </a:lnTo>
                  <a:cubicBezTo>
                    <a:pt x="2631914" y="464911"/>
                    <a:pt x="2610124" y="486701"/>
                    <a:pt x="2583244" y="486701"/>
                  </a:cubicBezTo>
                  <a:lnTo>
                    <a:pt x="48670" y="486701"/>
                  </a:lnTo>
                  <a:cubicBezTo>
                    <a:pt x="21790" y="486701"/>
                    <a:pt x="0" y="464911"/>
                    <a:pt x="0" y="438031"/>
                  </a:cubicBezTo>
                  <a:lnTo>
                    <a:pt x="0" y="48670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05" tIns="71405" rIns="71405" bIns="71405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500" b="1" spc="-150" dirty="0">
                  <a:solidFill>
                    <a:schemeClr val="bg1"/>
                  </a:solidFill>
                  <a:latin typeface="+mj-lt"/>
                </a:rPr>
                <a:t>교과 부서</a:t>
              </a:r>
              <a:r>
                <a:rPr lang="en-US" altLang="ko-KR" sz="1500" b="1" spc="-150" dirty="0">
                  <a:solidFill>
                    <a:schemeClr val="bg1"/>
                  </a:solidFill>
                  <a:latin typeface="+mj-lt"/>
                </a:rPr>
                <a:t>(5</a:t>
              </a:r>
              <a:r>
                <a:rPr lang="ko-KR" altLang="en-US" sz="1500" b="1" spc="-150" dirty="0">
                  <a:solidFill>
                    <a:schemeClr val="bg1"/>
                  </a:solidFill>
                  <a:latin typeface="+mj-lt"/>
                </a:rPr>
                <a:t>개</a:t>
              </a:r>
              <a:r>
                <a:rPr lang="en-US" altLang="ko-KR" sz="1500" b="1" spc="-150" dirty="0">
                  <a:solidFill>
                    <a:schemeClr val="bg1"/>
                  </a:solidFill>
                  <a:latin typeface="+mj-lt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23910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29BD0334-7725-49D5-ADDA-139EE1852443}"/>
              </a:ext>
            </a:extLst>
          </p:cNvPr>
          <p:cNvGrpSpPr/>
          <p:nvPr/>
        </p:nvGrpSpPr>
        <p:grpSpPr>
          <a:xfrm>
            <a:off x="677" y="0"/>
            <a:ext cx="9904645" cy="6858000"/>
            <a:chOff x="677" y="0"/>
            <a:chExt cx="9904645" cy="6858000"/>
          </a:xfrm>
        </p:grpSpPr>
        <p:grpSp>
          <p:nvGrpSpPr>
            <p:cNvPr id="3" name="그룹 2"/>
            <p:cNvGrpSpPr/>
            <p:nvPr/>
          </p:nvGrpSpPr>
          <p:grpSpPr>
            <a:xfrm>
              <a:off x="677" y="0"/>
              <a:ext cx="9904645" cy="6858000"/>
              <a:chOff x="677" y="0"/>
              <a:chExt cx="9904645" cy="6858000"/>
            </a:xfrm>
          </p:grpSpPr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1812FF38-294C-4BD9-97E9-E215F6FEB3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" y="0"/>
                <a:ext cx="9904645" cy="6858000"/>
              </a:xfrm>
              <a:prstGeom prst="rect">
                <a:avLst/>
              </a:prstGeom>
            </p:spPr>
          </p:pic>
          <p:sp>
            <p:nvSpPr>
              <p:cNvPr id="2" name="직사각형 1"/>
              <p:cNvSpPr/>
              <p:nvPr/>
            </p:nvSpPr>
            <p:spPr>
              <a:xfrm>
                <a:off x="406400" y="838200"/>
                <a:ext cx="2984500" cy="825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68259C57-9632-48D2-B93F-1F1B378CE762}"/>
                </a:ext>
              </a:extLst>
            </p:cNvPr>
            <p:cNvSpPr/>
            <p:nvPr/>
          </p:nvSpPr>
          <p:spPr>
            <a:xfrm>
              <a:off x="571500" y="5410200"/>
              <a:ext cx="1879600" cy="977900"/>
            </a:xfrm>
            <a:prstGeom prst="rect">
              <a:avLst/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11D7DADE-2BEF-4E8C-856B-F3E110DAEE71}"/>
              </a:ext>
            </a:extLst>
          </p:cNvPr>
          <p:cNvGrpSpPr/>
          <p:nvPr/>
        </p:nvGrpSpPr>
        <p:grpSpPr>
          <a:xfrm>
            <a:off x="681037" y="5508595"/>
            <a:ext cx="2958151" cy="587405"/>
            <a:chOff x="795337" y="5445095"/>
            <a:chExt cx="2958151" cy="587405"/>
          </a:xfrm>
        </p:grpSpPr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A11746BB-B75B-4EF4-9C05-B0FD71A33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20926" y="5445095"/>
              <a:ext cx="1432562" cy="562005"/>
            </a:xfrm>
            <a:prstGeom prst="rect">
              <a:avLst/>
            </a:prstGeom>
          </p:spPr>
        </p:pic>
        <p:pic>
          <p:nvPicPr>
            <p:cNvPr id="10" name="그래픽 9">
              <a:extLst>
                <a:ext uri="{FF2B5EF4-FFF2-40B4-BE49-F238E27FC236}">
                  <a16:creationId xmlns:a16="http://schemas.microsoft.com/office/drawing/2014/main" id="{D2535E2C-CA08-4E25-AF52-F5B466E11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5337" y="5537200"/>
              <a:ext cx="1201103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855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id="{C5C59805-BC7B-46EB-B968-F34E17A3BCE1}"/>
              </a:ext>
            </a:extLst>
          </p:cNvPr>
          <p:cNvGrpSpPr/>
          <p:nvPr/>
        </p:nvGrpSpPr>
        <p:grpSpPr>
          <a:xfrm>
            <a:off x="2742386" y="1320236"/>
            <a:ext cx="591200" cy="550945"/>
            <a:chOff x="2548379" y="1389748"/>
            <a:chExt cx="591200" cy="550945"/>
          </a:xfrm>
        </p:grpSpPr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119ADB80-3FBA-449C-AB05-F0F07BABC35B}"/>
                </a:ext>
              </a:extLst>
            </p:cNvPr>
            <p:cNvSpPr/>
            <p:nvPr/>
          </p:nvSpPr>
          <p:spPr>
            <a:xfrm>
              <a:off x="2607269" y="1449609"/>
              <a:ext cx="402931" cy="436923"/>
            </a:xfrm>
            <a:custGeom>
              <a:avLst/>
              <a:gdLst>
                <a:gd name="connsiteX0" fmla="*/ 369635 w 429437"/>
                <a:gd name="connsiteY0" fmla="*/ 462130 h 512022"/>
                <a:gd name="connsiteX1" fmla="*/ 64074 w 429437"/>
                <a:gd name="connsiteY1" fmla="*/ 462130 h 512022"/>
                <a:gd name="connsiteX2" fmla="*/ 64074 w 429437"/>
                <a:gd name="connsiteY2" fmla="*/ 216029 h 512022"/>
                <a:gd name="connsiteX3" fmla="*/ 216029 w 429437"/>
                <a:gd name="connsiteY3" fmla="*/ 64074 h 512022"/>
                <a:gd name="connsiteX4" fmla="*/ 367984 w 429437"/>
                <a:gd name="connsiteY4" fmla="*/ 216029 h 512022"/>
                <a:gd name="connsiteX5" fmla="*/ 367984 w 429437"/>
                <a:gd name="connsiteY5" fmla="*/ 462130 h 51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437" h="512022">
                  <a:moveTo>
                    <a:pt x="369635" y="462130"/>
                  </a:moveTo>
                  <a:lnTo>
                    <a:pt x="64074" y="462130"/>
                  </a:lnTo>
                  <a:lnTo>
                    <a:pt x="64074" y="216029"/>
                  </a:lnTo>
                  <a:cubicBezTo>
                    <a:pt x="64074" y="131793"/>
                    <a:pt x="131793" y="64074"/>
                    <a:pt x="216029" y="64074"/>
                  </a:cubicBezTo>
                  <a:cubicBezTo>
                    <a:pt x="300265" y="64074"/>
                    <a:pt x="367984" y="131793"/>
                    <a:pt x="367984" y="216029"/>
                  </a:cubicBezTo>
                  <a:lnTo>
                    <a:pt x="367984" y="462130"/>
                  </a:lnTo>
                  <a:close/>
                </a:path>
              </a:pathLst>
            </a:custGeom>
            <a:noFill/>
            <a:ln w="31750" cap="rnd">
              <a:solidFill>
                <a:srgbClr val="81919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93919C76-BB0F-4379-BC1C-C04D7BB35953}"/>
                </a:ext>
              </a:extLst>
            </p:cNvPr>
            <p:cNvSpPr/>
            <p:nvPr/>
          </p:nvSpPr>
          <p:spPr>
            <a:xfrm>
              <a:off x="2548379" y="1724141"/>
              <a:ext cx="511412" cy="216552"/>
            </a:xfrm>
            <a:custGeom>
              <a:avLst/>
              <a:gdLst>
                <a:gd name="connsiteX0" fmla="*/ 64074 w 545055"/>
                <a:gd name="connsiteY0" fmla="*/ 64074 h 181685"/>
                <a:gd name="connsiteX1" fmla="*/ 491860 w 545055"/>
                <a:gd name="connsiteY1" fmla="*/ 64074 h 181685"/>
                <a:gd name="connsiteX2" fmla="*/ 491860 w 545055"/>
                <a:gd name="connsiteY2" fmla="*/ 130141 h 181685"/>
                <a:gd name="connsiteX3" fmla="*/ 64074 w 545055"/>
                <a:gd name="connsiteY3" fmla="*/ 130141 h 18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055" h="181685">
                  <a:moveTo>
                    <a:pt x="64074" y="64074"/>
                  </a:moveTo>
                  <a:lnTo>
                    <a:pt x="491860" y="64074"/>
                  </a:lnTo>
                  <a:lnTo>
                    <a:pt x="491860" y="130141"/>
                  </a:lnTo>
                  <a:lnTo>
                    <a:pt x="64074" y="130141"/>
                  </a:lnTo>
                  <a:close/>
                </a:path>
              </a:pathLst>
            </a:custGeom>
            <a:solidFill>
              <a:srgbClr val="819197"/>
            </a:solidFill>
            <a:ln w="317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F4EE24DF-24A6-44AB-9D7A-06E86F433B4E}"/>
                </a:ext>
              </a:extLst>
            </p:cNvPr>
            <p:cNvGrpSpPr/>
            <p:nvPr/>
          </p:nvGrpSpPr>
          <p:grpSpPr>
            <a:xfrm>
              <a:off x="2777629" y="1389748"/>
              <a:ext cx="361950" cy="333375"/>
              <a:chOff x="2777629" y="1389748"/>
              <a:chExt cx="361950" cy="333375"/>
            </a:xfrm>
          </p:grpSpPr>
          <p:sp>
            <p:nvSpPr>
              <p:cNvPr id="102" name="자유형: 도형 101">
                <a:extLst>
                  <a:ext uri="{FF2B5EF4-FFF2-40B4-BE49-F238E27FC236}">
                    <a16:creationId xmlns:a16="http://schemas.microsoft.com/office/drawing/2014/main" id="{88768780-5124-4B9A-86D4-BC6F7C40CE02}"/>
                  </a:ext>
                </a:extLst>
              </p:cNvPr>
              <p:cNvSpPr/>
              <p:nvPr/>
            </p:nvSpPr>
            <p:spPr>
              <a:xfrm>
                <a:off x="2777629" y="1389748"/>
                <a:ext cx="361950" cy="333375"/>
              </a:xfrm>
              <a:custGeom>
                <a:avLst/>
                <a:gdLst>
                  <a:gd name="connsiteX0" fmla="*/ 139817 w 361950"/>
                  <a:gd name="connsiteY0" fmla="*/ 42863 h 333375"/>
                  <a:gd name="connsiteX1" fmla="*/ 24564 w 361950"/>
                  <a:gd name="connsiteY1" fmla="*/ 243840 h 333375"/>
                  <a:gd name="connsiteX2" fmla="*/ 67427 w 361950"/>
                  <a:gd name="connsiteY2" fmla="*/ 319088 h 333375"/>
                  <a:gd name="connsiteX3" fmla="*/ 298884 w 361950"/>
                  <a:gd name="connsiteY3" fmla="*/ 319088 h 333375"/>
                  <a:gd name="connsiteX4" fmla="*/ 341747 w 361950"/>
                  <a:gd name="connsiteY4" fmla="*/ 243840 h 333375"/>
                  <a:gd name="connsiteX5" fmla="*/ 226494 w 361950"/>
                  <a:gd name="connsiteY5" fmla="*/ 42863 h 333375"/>
                  <a:gd name="connsiteX6" fmla="*/ 139817 w 361950"/>
                  <a:gd name="connsiteY6" fmla="*/ 42863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50" h="333375">
                    <a:moveTo>
                      <a:pt x="139817" y="42863"/>
                    </a:moveTo>
                    <a:lnTo>
                      <a:pt x="24564" y="243840"/>
                    </a:lnTo>
                    <a:cubicBezTo>
                      <a:pt x="5514" y="277178"/>
                      <a:pt x="29327" y="319088"/>
                      <a:pt x="67427" y="319088"/>
                    </a:cubicBezTo>
                    <a:lnTo>
                      <a:pt x="298884" y="319088"/>
                    </a:lnTo>
                    <a:cubicBezTo>
                      <a:pt x="336984" y="319088"/>
                      <a:pt x="361749" y="277178"/>
                      <a:pt x="341747" y="243840"/>
                    </a:cubicBezTo>
                    <a:lnTo>
                      <a:pt x="226494" y="42863"/>
                    </a:lnTo>
                    <a:cubicBezTo>
                      <a:pt x="207444" y="9525"/>
                      <a:pt x="159819" y="9525"/>
                      <a:pt x="139817" y="42863"/>
                    </a:cubicBezTo>
                    <a:close/>
                  </a:path>
                </a:pathLst>
              </a:custGeom>
              <a:solidFill>
                <a:srgbClr val="819197"/>
              </a:solidFill>
              <a:ln w="317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103" name="자유형: 도형 102">
                <a:extLst>
                  <a:ext uri="{FF2B5EF4-FFF2-40B4-BE49-F238E27FC236}">
                    <a16:creationId xmlns:a16="http://schemas.microsoft.com/office/drawing/2014/main" id="{63E6BA62-1AC9-45F2-B07A-446A26B82D29}"/>
                  </a:ext>
                </a:extLst>
              </p:cNvPr>
              <p:cNvSpPr/>
              <p:nvPr/>
            </p:nvSpPr>
            <p:spPr>
              <a:xfrm>
                <a:off x="2943401" y="1494761"/>
                <a:ext cx="28575" cy="104775"/>
              </a:xfrm>
              <a:custGeom>
                <a:avLst/>
                <a:gdLst>
                  <a:gd name="connsiteX0" fmla="*/ 17859 w 28575"/>
                  <a:gd name="connsiteY0" fmla="*/ 17859 h 104775"/>
                  <a:gd name="connsiteX1" fmla="*/ 17859 w 28575"/>
                  <a:gd name="connsiteY1" fmla="*/ 8834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 h="104775">
                    <a:moveTo>
                      <a:pt x="17859" y="17859"/>
                    </a:moveTo>
                    <a:lnTo>
                      <a:pt x="17859" y="88344"/>
                    </a:lnTo>
                  </a:path>
                </a:pathLst>
              </a:custGeom>
              <a:ln w="317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4" name="자유형: 도형 103">
                <a:extLst>
                  <a:ext uri="{FF2B5EF4-FFF2-40B4-BE49-F238E27FC236}">
                    <a16:creationId xmlns:a16="http://schemas.microsoft.com/office/drawing/2014/main" id="{7C98B8CE-AE3B-4C89-A44D-B0F9A2C1A601}"/>
                  </a:ext>
                </a:extLst>
              </p:cNvPr>
              <p:cNvSpPr/>
              <p:nvPr/>
            </p:nvSpPr>
            <p:spPr>
              <a:xfrm>
                <a:off x="2944354" y="1612871"/>
                <a:ext cx="28575" cy="38100"/>
              </a:xfrm>
              <a:custGeom>
                <a:avLst/>
                <a:gdLst>
                  <a:gd name="connsiteX0" fmla="*/ 17859 w 28575"/>
                  <a:gd name="connsiteY0" fmla="*/ 17859 h 38100"/>
                  <a:gd name="connsiteX1" fmla="*/ 17859 w 28575"/>
                  <a:gd name="connsiteY1" fmla="*/ 2643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 h="38100">
                    <a:moveTo>
                      <a:pt x="17859" y="17859"/>
                    </a:moveTo>
                    <a:lnTo>
                      <a:pt x="17859" y="26432"/>
                    </a:lnTo>
                  </a:path>
                </a:pathLst>
              </a:custGeom>
              <a:ln w="317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0F992C69-00E5-461A-8417-9E0EEC828C0A}"/>
              </a:ext>
            </a:extLst>
          </p:cNvPr>
          <p:cNvGrpSpPr/>
          <p:nvPr/>
        </p:nvGrpSpPr>
        <p:grpSpPr>
          <a:xfrm flipH="1">
            <a:off x="1972016" y="1260753"/>
            <a:ext cx="1162749" cy="1165674"/>
            <a:chOff x="4493418" y="2969019"/>
            <a:chExt cx="916305" cy="918609"/>
          </a:xfrm>
          <a:solidFill>
            <a:srgbClr val="819197"/>
          </a:solidFill>
        </p:grpSpPr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2CC448FA-355C-4E25-BDF1-F7875430899F}"/>
                </a:ext>
              </a:extLst>
            </p:cNvPr>
            <p:cNvSpPr/>
            <p:nvPr/>
          </p:nvSpPr>
          <p:spPr>
            <a:xfrm>
              <a:off x="4844491" y="2969019"/>
              <a:ext cx="190500" cy="190500"/>
            </a:xfrm>
            <a:custGeom>
              <a:avLst/>
              <a:gdLst>
                <a:gd name="connsiteX0" fmla="*/ 54216 w 190500"/>
                <a:gd name="connsiteY0" fmla="*/ 180898 h 190500"/>
                <a:gd name="connsiteX1" fmla="*/ 180898 w 190500"/>
                <a:gd name="connsiteY1" fmla="*/ 145656 h 190500"/>
                <a:gd name="connsiteX2" fmla="*/ 145656 w 190500"/>
                <a:gd name="connsiteY2" fmla="*/ 18973 h 190500"/>
                <a:gd name="connsiteX3" fmla="*/ 18973 w 190500"/>
                <a:gd name="connsiteY3" fmla="*/ 54216 h 190500"/>
                <a:gd name="connsiteX4" fmla="*/ 54216 w 190500"/>
                <a:gd name="connsiteY4" fmla="*/ 180898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54216" y="180898"/>
                  </a:moveTo>
                  <a:cubicBezTo>
                    <a:pt x="98983" y="205663"/>
                    <a:pt x="155181" y="190423"/>
                    <a:pt x="180898" y="145656"/>
                  </a:cubicBezTo>
                  <a:cubicBezTo>
                    <a:pt x="205663" y="100888"/>
                    <a:pt x="190423" y="44691"/>
                    <a:pt x="145656" y="18973"/>
                  </a:cubicBezTo>
                  <a:cubicBezTo>
                    <a:pt x="100888" y="-5792"/>
                    <a:pt x="44691" y="9448"/>
                    <a:pt x="18973" y="54216"/>
                  </a:cubicBezTo>
                  <a:cubicBezTo>
                    <a:pt x="-5792" y="98983"/>
                    <a:pt x="9448" y="156133"/>
                    <a:pt x="54216" y="1808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34012C35-F8D6-466B-82A7-30654D5DB12E}"/>
                </a:ext>
              </a:extLst>
            </p:cNvPr>
            <p:cNvSpPr/>
            <p:nvPr/>
          </p:nvSpPr>
          <p:spPr>
            <a:xfrm>
              <a:off x="4852305" y="3153249"/>
              <a:ext cx="457200" cy="666750"/>
            </a:xfrm>
            <a:custGeom>
              <a:avLst/>
              <a:gdLst>
                <a:gd name="connsiteX0" fmla="*/ 127364 w 457200"/>
                <a:gd name="connsiteY0" fmla="*/ 220505 h 666750"/>
                <a:gd name="connsiteX1" fmla="*/ 198802 w 457200"/>
                <a:gd name="connsiteY1" fmla="*/ 172880 h 666750"/>
                <a:gd name="connsiteX2" fmla="*/ 269287 w 457200"/>
                <a:gd name="connsiteY2" fmla="*/ 276703 h 666750"/>
                <a:gd name="connsiteX3" fmla="*/ 146414 w 457200"/>
                <a:gd name="connsiteY3" fmla="*/ 286228 h 666750"/>
                <a:gd name="connsiteX4" fmla="*/ 74024 w 457200"/>
                <a:gd name="connsiteY4" fmla="*/ 399575 h 666750"/>
                <a:gd name="connsiteX5" fmla="*/ 142604 w 457200"/>
                <a:gd name="connsiteY5" fmla="*/ 631033 h 666750"/>
                <a:gd name="connsiteX6" fmla="*/ 198802 w 457200"/>
                <a:gd name="connsiteY6" fmla="*/ 666275 h 666750"/>
                <a:gd name="connsiteX7" fmla="*/ 235949 w 457200"/>
                <a:gd name="connsiteY7" fmla="*/ 613888 h 666750"/>
                <a:gd name="connsiteX8" fmla="*/ 202612 w 457200"/>
                <a:gd name="connsiteY8" fmla="*/ 418625 h 666750"/>
                <a:gd name="connsiteX9" fmla="*/ 337867 w 457200"/>
                <a:gd name="connsiteY9" fmla="*/ 418625 h 666750"/>
                <a:gd name="connsiteX10" fmla="*/ 432164 w 457200"/>
                <a:gd name="connsiteY10" fmla="*/ 232888 h 666750"/>
                <a:gd name="connsiteX11" fmla="*/ 328342 w 457200"/>
                <a:gd name="connsiteY11" fmla="*/ 56675 h 666750"/>
                <a:gd name="connsiteX12" fmla="*/ 161654 w 457200"/>
                <a:gd name="connsiteY12" fmla="*/ 47150 h 666750"/>
                <a:gd name="connsiteX13" fmla="*/ 98789 w 457200"/>
                <a:gd name="connsiteY13" fmla="*/ 116683 h 666750"/>
                <a:gd name="connsiteX14" fmla="*/ 82597 w 457200"/>
                <a:gd name="connsiteY14" fmla="*/ 48103 h 666750"/>
                <a:gd name="connsiteX15" fmla="*/ 37829 w 457200"/>
                <a:gd name="connsiteY15" fmla="*/ 18575 h 666750"/>
                <a:gd name="connsiteX16" fmla="*/ 7349 w 457200"/>
                <a:gd name="connsiteY16" fmla="*/ 64295 h 666750"/>
                <a:gd name="connsiteX17" fmla="*/ 23542 w 457200"/>
                <a:gd name="connsiteY17" fmla="*/ 183358 h 666750"/>
                <a:gd name="connsiteX18" fmla="*/ 127364 w 457200"/>
                <a:gd name="connsiteY18" fmla="*/ 220505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7200" h="666750">
                  <a:moveTo>
                    <a:pt x="127364" y="220505"/>
                  </a:moveTo>
                  <a:lnTo>
                    <a:pt x="198802" y="172880"/>
                  </a:lnTo>
                  <a:lnTo>
                    <a:pt x="269287" y="276703"/>
                  </a:lnTo>
                  <a:lnTo>
                    <a:pt x="146414" y="286228"/>
                  </a:lnTo>
                  <a:cubicBezTo>
                    <a:pt x="86407" y="292895"/>
                    <a:pt x="58784" y="336710"/>
                    <a:pt x="74024" y="399575"/>
                  </a:cubicBezTo>
                  <a:lnTo>
                    <a:pt x="142604" y="631033"/>
                  </a:lnTo>
                  <a:cubicBezTo>
                    <a:pt x="150224" y="654845"/>
                    <a:pt x="173084" y="672943"/>
                    <a:pt x="198802" y="666275"/>
                  </a:cubicBezTo>
                  <a:cubicBezTo>
                    <a:pt x="224519" y="660560"/>
                    <a:pt x="239759" y="638653"/>
                    <a:pt x="235949" y="613888"/>
                  </a:cubicBezTo>
                  <a:lnTo>
                    <a:pt x="202612" y="418625"/>
                  </a:lnTo>
                  <a:lnTo>
                    <a:pt x="337867" y="418625"/>
                  </a:lnTo>
                  <a:cubicBezTo>
                    <a:pt x="410257" y="425293"/>
                    <a:pt x="492172" y="342425"/>
                    <a:pt x="432164" y="232888"/>
                  </a:cubicBezTo>
                  <a:cubicBezTo>
                    <a:pt x="430259" y="230983"/>
                    <a:pt x="328342" y="56675"/>
                    <a:pt x="328342" y="56675"/>
                  </a:cubicBezTo>
                  <a:cubicBezTo>
                    <a:pt x="290242" y="-6190"/>
                    <a:pt x="214994" y="-9047"/>
                    <a:pt x="161654" y="47150"/>
                  </a:cubicBezTo>
                  <a:lnTo>
                    <a:pt x="98789" y="116683"/>
                  </a:lnTo>
                  <a:lnTo>
                    <a:pt x="82597" y="48103"/>
                  </a:lnTo>
                  <a:cubicBezTo>
                    <a:pt x="78787" y="27148"/>
                    <a:pt x="58784" y="13813"/>
                    <a:pt x="37829" y="18575"/>
                  </a:cubicBezTo>
                  <a:cubicBezTo>
                    <a:pt x="16874" y="22385"/>
                    <a:pt x="5444" y="43340"/>
                    <a:pt x="7349" y="64295"/>
                  </a:cubicBezTo>
                  <a:lnTo>
                    <a:pt x="23542" y="183358"/>
                  </a:lnTo>
                  <a:cubicBezTo>
                    <a:pt x="32114" y="237650"/>
                    <a:pt x="86407" y="249080"/>
                    <a:pt x="127364" y="220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0C1780EF-4132-4CFD-A108-5445A974D0AC}"/>
                </a:ext>
              </a:extLst>
            </p:cNvPr>
            <p:cNvSpPr/>
            <p:nvPr/>
          </p:nvSpPr>
          <p:spPr>
            <a:xfrm>
              <a:off x="4493418" y="3393281"/>
              <a:ext cx="428625" cy="57150"/>
            </a:xfrm>
            <a:custGeom>
              <a:avLst/>
              <a:gdLst>
                <a:gd name="connsiteX0" fmla="*/ 427196 w 428625"/>
                <a:gd name="connsiteY0" fmla="*/ 38576 h 57150"/>
                <a:gd name="connsiteX1" fmla="*/ 410051 w 428625"/>
                <a:gd name="connsiteY1" fmla="*/ 55721 h 57150"/>
                <a:gd name="connsiteX2" fmla="*/ 24289 w 428625"/>
                <a:gd name="connsiteY2" fmla="*/ 55721 h 57150"/>
                <a:gd name="connsiteX3" fmla="*/ 7144 w 428625"/>
                <a:gd name="connsiteY3" fmla="*/ 38576 h 57150"/>
                <a:gd name="connsiteX4" fmla="*/ 7144 w 428625"/>
                <a:gd name="connsiteY4" fmla="*/ 24289 h 57150"/>
                <a:gd name="connsiteX5" fmla="*/ 24289 w 428625"/>
                <a:gd name="connsiteY5" fmla="*/ 7144 h 57150"/>
                <a:gd name="connsiteX6" fmla="*/ 409099 w 428625"/>
                <a:gd name="connsiteY6" fmla="*/ 7144 h 57150"/>
                <a:gd name="connsiteX7" fmla="*/ 426244 w 428625"/>
                <a:gd name="connsiteY7" fmla="*/ 24289 h 57150"/>
                <a:gd name="connsiteX8" fmla="*/ 426244 w 428625"/>
                <a:gd name="connsiteY8" fmla="*/ 3857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5" h="57150">
                  <a:moveTo>
                    <a:pt x="427196" y="38576"/>
                  </a:moveTo>
                  <a:cubicBezTo>
                    <a:pt x="427196" y="48101"/>
                    <a:pt x="419576" y="55721"/>
                    <a:pt x="410051" y="55721"/>
                  </a:cubicBezTo>
                  <a:lnTo>
                    <a:pt x="24289" y="55721"/>
                  </a:lnTo>
                  <a:cubicBezTo>
                    <a:pt x="14764" y="55721"/>
                    <a:pt x="7144" y="48101"/>
                    <a:pt x="7144" y="38576"/>
                  </a:cubicBezTo>
                  <a:lnTo>
                    <a:pt x="7144" y="24289"/>
                  </a:lnTo>
                  <a:cubicBezTo>
                    <a:pt x="7144" y="14764"/>
                    <a:pt x="14764" y="7144"/>
                    <a:pt x="24289" y="7144"/>
                  </a:cubicBezTo>
                  <a:lnTo>
                    <a:pt x="409099" y="7144"/>
                  </a:lnTo>
                  <a:cubicBezTo>
                    <a:pt x="418624" y="7144"/>
                    <a:pt x="426244" y="14764"/>
                    <a:pt x="426244" y="24289"/>
                  </a:cubicBezTo>
                  <a:lnTo>
                    <a:pt x="426244" y="385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65A82BD5-CFAE-4695-9E4F-38F777852594}"/>
                </a:ext>
              </a:extLst>
            </p:cNvPr>
            <p:cNvSpPr/>
            <p:nvPr/>
          </p:nvSpPr>
          <p:spPr>
            <a:xfrm>
              <a:off x="5133498" y="3594258"/>
              <a:ext cx="276225" cy="76200"/>
            </a:xfrm>
            <a:custGeom>
              <a:avLst/>
              <a:gdLst>
                <a:gd name="connsiteX0" fmla="*/ 272891 w 276225"/>
                <a:gd name="connsiteY0" fmla="*/ 52864 h 76200"/>
                <a:gd name="connsiteX1" fmla="*/ 256699 w 276225"/>
                <a:gd name="connsiteY1" fmla="*/ 69056 h 76200"/>
                <a:gd name="connsiteX2" fmla="*/ 23336 w 276225"/>
                <a:gd name="connsiteY2" fmla="*/ 69056 h 76200"/>
                <a:gd name="connsiteX3" fmla="*/ 7144 w 276225"/>
                <a:gd name="connsiteY3" fmla="*/ 52864 h 76200"/>
                <a:gd name="connsiteX4" fmla="*/ 7144 w 276225"/>
                <a:gd name="connsiteY4" fmla="*/ 23336 h 76200"/>
                <a:gd name="connsiteX5" fmla="*/ 23336 w 276225"/>
                <a:gd name="connsiteY5" fmla="*/ 7144 h 76200"/>
                <a:gd name="connsiteX6" fmla="*/ 256699 w 276225"/>
                <a:gd name="connsiteY6" fmla="*/ 7144 h 76200"/>
                <a:gd name="connsiteX7" fmla="*/ 272891 w 276225"/>
                <a:gd name="connsiteY7" fmla="*/ 23336 h 76200"/>
                <a:gd name="connsiteX8" fmla="*/ 272891 w 276225"/>
                <a:gd name="connsiteY8" fmla="*/ 528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76200">
                  <a:moveTo>
                    <a:pt x="272891" y="52864"/>
                  </a:moveTo>
                  <a:cubicBezTo>
                    <a:pt x="272891" y="61436"/>
                    <a:pt x="265271" y="69056"/>
                    <a:pt x="256699" y="69056"/>
                  </a:cubicBezTo>
                  <a:lnTo>
                    <a:pt x="23336" y="69056"/>
                  </a:lnTo>
                  <a:cubicBezTo>
                    <a:pt x="14764" y="69056"/>
                    <a:pt x="7144" y="61436"/>
                    <a:pt x="7144" y="52864"/>
                  </a:cubicBezTo>
                  <a:lnTo>
                    <a:pt x="7144" y="23336"/>
                  </a:lnTo>
                  <a:cubicBezTo>
                    <a:pt x="7144" y="14764"/>
                    <a:pt x="14764" y="7144"/>
                    <a:pt x="23336" y="7144"/>
                  </a:cubicBezTo>
                  <a:lnTo>
                    <a:pt x="256699" y="7144"/>
                  </a:lnTo>
                  <a:cubicBezTo>
                    <a:pt x="265271" y="7144"/>
                    <a:pt x="272891" y="14764"/>
                    <a:pt x="272891" y="23336"/>
                  </a:cubicBezTo>
                  <a:lnTo>
                    <a:pt x="272891" y="528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FC0988B4-B527-4EFA-8FA1-E41769B6CA1E}"/>
                </a:ext>
              </a:extLst>
            </p:cNvPr>
            <p:cNvSpPr/>
            <p:nvPr/>
          </p:nvSpPr>
          <p:spPr>
            <a:xfrm>
              <a:off x="5244941" y="3668553"/>
              <a:ext cx="57150" cy="219075"/>
            </a:xfrm>
            <a:custGeom>
              <a:avLst/>
              <a:gdLst>
                <a:gd name="connsiteX0" fmla="*/ 7144 w 57150"/>
                <a:gd name="connsiteY0" fmla="*/ 7144 h 219075"/>
                <a:gd name="connsiteX1" fmla="*/ 51911 w 57150"/>
                <a:gd name="connsiteY1" fmla="*/ 7144 h 219075"/>
                <a:gd name="connsiteX2" fmla="*/ 51911 w 57150"/>
                <a:gd name="connsiteY2" fmla="*/ 212884 h 219075"/>
                <a:gd name="connsiteX3" fmla="*/ 7144 w 57150"/>
                <a:gd name="connsiteY3" fmla="*/ 21288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9075">
                  <a:moveTo>
                    <a:pt x="7144" y="7144"/>
                  </a:moveTo>
                  <a:lnTo>
                    <a:pt x="51911" y="7144"/>
                  </a:lnTo>
                  <a:lnTo>
                    <a:pt x="51911" y="212884"/>
                  </a:lnTo>
                  <a:lnTo>
                    <a:pt x="7144" y="2128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D857E784-96AB-456D-800F-23C38355AB12}"/>
                </a:ext>
              </a:extLst>
            </p:cNvPr>
            <p:cNvSpPr/>
            <p:nvPr/>
          </p:nvSpPr>
          <p:spPr>
            <a:xfrm>
              <a:off x="4521041" y="3459956"/>
              <a:ext cx="57150" cy="419100"/>
            </a:xfrm>
            <a:custGeom>
              <a:avLst/>
              <a:gdLst>
                <a:gd name="connsiteX0" fmla="*/ 7144 w 57150"/>
                <a:gd name="connsiteY0" fmla="*/ 7144 h 419100"/>
                <a:gd name="connsiteX1" fmla="*/ 51911 w 57150"/>
                <a:gd name="connsiteY1" fmla="*/ 7144 h 419100"/>
                <a:gd name="connsiteX2" fmla="*/ 51911 w 57150"/>
                <a:gd name="connsiteY2" fmla="*/ 420529 h 419100"/>
                <a:gd name="connsiteX3" fmla="*/ 7144 w 57150"/>
                <a:gd name="connsiteY3" fmla="*/ 420529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419100">
                  <a:moveTo>
                    <a:pt x="7144" y="7144"/>
                  </a:moveTo>
                  <a:lnTo>
                    <a:pt x="51911" y="7144"/>
                  </a:lnTo>
                  <a:lnTo>
                    <a:pt x="51911" y="420529"/>
                  </a:lnTo>
                  <a:lnTo>
                    <a:pt x="7144" y="4205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8D0AD1CF-2C4A-46BF-8974-27076FD7F403}"/>
                </a:ext>
              </a:extLst>
            </p:cNvPr>
            <p:cNvSpPr/>
            <p:nvPr/>
          </p:nvSpPr>
          <p:spPr>
            <a:xfrm>
              <a:off x="4844891" y="3459956"/>
              <a:ext cx="57150" cy="419100"/>
            </a:xfrm>
            <a:custGeom>
              <a:avLst/>
              <a:gdLst>
                <a:gd name="connsiteX0" fmla="*/ 7144 w 57150"/>
                <a:gd name="connsiteY0" fmla="*/ 7144 h 419100"/>
                <a:gd name="connsiteX1" fmla="*/ 51911 w 57150"/>
                <a:gd name="connsiteY1" fmla="*/ 7144 h 419100"/>
                <a:gd name="connsiteX2" fmla="*/ 51911 w 57150"/>
                <a:gd name="connsiteY2" fmla="*/ 420529 h 419100"/>
                <a:gd name="connsiteX3" fmla="*/ 7144 w 57150"/>
                <a:gd name="connsiteY3" fmla="*/ 420529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419100">
                  <a:moveTo>
                    <a:pt x="7144" y="7144"/>
                  </a:moveTo>
                  <a:lnTo>
                    <a:pt x="51911" y="7144"/>
                  </a:lnTo>
                  <a:lnTo>
                    <a:pt x="51911" y="420529"/>
                  </a:lnTo>
                  <a:lnTo>
                    <a:pt x="7144" y="4205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0D4E7BC3-33D6-4EF6-A291-9141F4EC0E90}"/>
              </a:ext>
            </a:extLst>
          </p:cNvPr>
          <p:cNvGrpSpPr/>
          <p:nvPr/>
        </p:nvGrpSpPr>
        <p:grpSpPr>
          <a:xfrm>
            <a:off x="6830315" y="1225064"/>
            <a:ext cx="989553" cy="1550021"/>
            <a:chOff x="6155229" y="1226398"/>
            <a:chExt cx="989553" cy="1550021"/>
          </a:xfrm>
        </p:grpSpPr>
        <p:pic>
          <p:nvPicPr>
            <p:cNvPr id="3" name="그래픽 2">
              <a:extLst>
                <a:ext uri="{FF2B5EF4-FFF2-40B4-BE49-F238E27FC236}">
                  <a16:creationId xmlns:a16="http://schemas.microsoft.com/office/drawing/2014/main" id="{1155E354-60E2-4F77-9B13-849231D60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55229" y="1226398"/>
              <a:ext cx="480627" cy="1550021"/>
            </a:xfrm>
            <a:prstGeom prst="rect">
              <a:avLst/>
            </a:prstGeom>
          </p:spPr>
        </p:pic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10BC479F-1FA0-4B77-BAAD-363706DEB9C5}"/>
                </a:ext>
              </a:extLst>
            </p:cNvPr>
            <p:cNvGrpSpPr/>
            <p:nvPr/>
          </p:nvGrpSpPr>
          <p:grpSpPr>
            <a:xfrm>
              <a:off x="6674076" y="1269758"/>
              <a:ext cx="470706" cy="540250"/>
              <a:chOff x="7235882" y="1269758"/>
              <a:chExt cx="470706" cy="540250"/>
            </a:xfrm>
          </p:grpSpPr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7039A5F5-1D34-4F55-B438-13515C9E001E}"/>
                  </a:ext>
                </a:extLst>
              </p:cNvPr>
              <p:cNvSpPr/>
              <p:nvPr/>
            </p:nvSpPr>
            <p:spPr>
              <a:xfrm>
                <a:off x="7413064" y="1703272"/>
                <a:ext cx="106736" cy="106736"/>
              </a:xfrm>
              <a:custGeom>
                <a:avLst/>
                <a:gdLst>
                  <a:gd name="connsiteX0" fmla="*/ 86439 w 95250"/>
                  <a:gd name="connsiteY0" fmla="*/ 52149 h 95250"/>
                  <a:gd name="connsiteX1" fmla="*/ 52149 w 95250"/>
                  <a:gd name="connsiteY1" fmla="*/ 86439 h 95250"/>
                  <a:gd name="connsiteX2" fmla="*/ 17859 w 95250"/>
                  <a:gd name="connsiteY2" fmla="*/ 52149 h 95250"/>
                  <a:gd name="connsiteX3" fmla="*/ 52149 w 95250"/>
                  <a:gd name="connsiteY3" fmla="*/ 17859 h 95250"/>
                  <a:gd name="connsiteX4" fmla="*/ 86439 w 95250"/>
                  <a:gd name="connsiteY4" fmla="*/ 5214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86439" y="52149"/>
                    </a:moveTo>
                    <a:cubicBezTo>
                      <a:pt x="86439" y="71087"/>
                      <a:pt x="71087" y="86439"/>
                      <a:pt x="52149" y="86439"/>
                    </a:cubicBezTo>
                    <a:cubicBezTo>
                      <a:pt x="33212" y="86439"/>
                      <a:pt x="17859" y="71087"/>
                      <a:pt x="17859" y="52149"/>
                    </a:cubicBezTo>
                    <a:cubicBezTo>
                      <a:pt x="17859" y="33212"/>
                      <a:pt x="33212" y="17859"/>
                      <a:pt x="52149" y="17859"/>
                    </a:cubicBezTo>
                    <a:cubicBezTo>
                      <a:pt x="71087" y="17859"/>
                      <a:pt x="86439" y="33212"/>
                      <a:pt x="86439" y="52149"/>
                    </a:cubicBezTo>
                    <a:close/>
                  </a:path>
                </a:pathLst>
              </a:custGeom>
              <a:solidFill>
                <a:srgbClr val="6488F2"/>
              </a:solidFill>
              <a:ln w="12700" cap="rnd">
                <a:solidFill>
                  <a:srgbClr val="6488F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B59E3E2E-029C-471C-A9D1-3C5BFD5D09B1}"/>
                  </a:ext>
                </a:extLst>
              </p:cNvPr>
              <p:cNvSpPr/>
              <p:nvPr/>
            </p:nvSpPr>
            <p:spPr>
              <a:xfrm>
                <a:off x="7339478" y="1383065"/>
                <a:ext cx="256166" cy="320207"/>
              </a:xfrm>
              <a:custGeom>
                <a:avLst/>
                <a:gdLst>
                  <a:gd name="connsiteX0" fmla="*/ 217829 w 228600"/>
                  <a:gd name="connsiteY0" fmla="*/ 117723 h 285750"/>
                  <a:gd name="connsiteX1" fmla="*/ 106387 w 228600"/>
                  <a:gd name="connsiteY1" fmla="*/ 18663 h 285750"/>
                  <a:gd name="connsiteX2" fmla="*/ 18757 w 228600"/>
                  <a:gd name="connsiteY2" fmla="*/ 105340 h 285750"/>
                  <a:gd name="connsiteX3" fmla="*/ 39712 w 228600"/>
                  <a:gd name="connsiteY3" fmla="*/ 180588 h 285750"/>
                  <a:gd name="connsiteX4" fmla="*/ 73049 w 228600"/>
                  <a:gd name="connsiteY4" fmla="*/ 252978 h 285750"/>
                  <a:gd name="connsiteX5" fmla="*/ 75907 w 228600"/>
                  <a:gd name="connsiteY5" fmla="*/ 271075 h 285750"/>
                  <a:gd name="connsiteX6" fmla="*/ 158774 w 228600"/>
                  <a:gd name="connsiteY6" fmla="*/ 271075 h 285750"/>
                  <a:gd name="connsiteX7" fmla="*/ 161632 w 228600"/>
                  <a:gd name="connsiteY7" fmla="*/ 255835 h 285750"/>
                  <a:gd name="connsiteX8" fmla="*/ 196874 w 228600"/>
                  <a:gd name="connsiteY8" fmla="*/ 179635 h 285750"/>
                  <a:gd name="connsiteX9" fmla="*/ 217829 w 228600"/>
                  <a:gd name="connsiteY9" fmla="*/ 117723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600" h="285750">
                    <a:moveTo>
                      <a:pt x="217829" y="117723"/>
                    </a:moveTo>
                    <a:cubicBezTo>
                      <a:pt x="217829" y="58668"/>
                      <a:pt x="166394" y="11043"/>
                      <a:pt x="106387" y="18663"/>
                    </a:cubicBezTo>
                    <a:cubicBezTo>
                      <a:pt x="60667" y="23425"/>
                      <a:pt x="24472" y="59620"/>
                      <a:pt x="18757" y="105340"/>
                    </a:cubicBezTo>
                    <a:cubicBezTo>
                      <a:pt x="14947" y="133915"/>
                      <a:pt x="23519" y="160585"/>
                      <a:pt x="39712" y="180588"/>
                    </a:cubicBezTo>
                    <a:cubicBezTo>
                      <a:pt x="56857" y="201543"/>
                      <a:pt x="69239" y="226308"/>
                      <a:pt x="73049" y="252978"/>
                    </a:cubicBezTo>
                    <a:lnTo>
                      <a:pt x="75907" y="271075"/>
                    </a:lnTo>
                    <a:lnTo>
                      <a:pt x="158774" y="271075"/>
                    </a:lnTo>
                    <a:lnTo>
                      <a:pt x="161632" y="255835"/>
                    </a:lnTo>
                    <a:cubicBezTo>
                      <a:pt x="166394" y="227260"/>
                      <a:pt x="178777" y="201543"/>
                      <a:pt x="196874" y="179635"/>
                    </a:cubicBezTo>
                    <a:cubicBezTo>
                      <a:pt x="210209" y="161538"/>
                      <a:pt x="217829" y="140583"/>
                      <a:pt x="217829" y="117723"/>
                    </a:cubicBezTo>
                    <a:close/>
                  </a:path>
                </a:pathLst>
              </a:custGeom>
              <a:solidFill>
                <a:srgbClr val="6488F2"/>
              </a:solidFill>
              <a:ln w="12700" cap="rnd">
                <a:solidFill>
                  <a:srgbClr val="6488F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A23DB596-1825-4020-BE40-DD70B637D67C}"/>
                  </a:ext>
                </a:extLst>
              </p:cNvPr>
              <p:cNvSpPr/>
              <p:nvPr/>
            </p:nvSpPr>
            <p:spPr>
              <a:xfrm>
                <a:off x="7387447" y="1652928"/>
                <a:ext cx="160104" cy="106978"/>
              </a:xfrm>
              <a:custGeom>
                <a:avLst/>
                <a:gdLst>
                  <a:gd name="connsiteX0" fmla="*/ 112157 w 142875"/>
                  <a:gd name="connsiteY0" fmla="*/ 55959 h 66675"/>
                  <a:gd name="connsiteX1" fmla="*/ 36909 w 142875"/>
                  <a:gd name="connsiteY1" fmla="*/ 55959 h 66675"/>
                  <a:gd name="connsiteX2" fmla="*/ 17859 w 142875"/>
                  <a:gd name="connsiteY2" fmla="*/ 36909 h 66675"/>
                  <a:gd name="connsiteX3" fmla="*/ 17859 w 142875"/>
                  <a:gd name="connsiteY3" fmla="*/ 36909 h 66675"/>
                  <a:gd name="connsiteX4" fmla="*/ 36909 w 142875"/>
                  <a:gd name="connsiteY4" fmla="*/ 17859 h 66675"/>
                  <a:gd name="connsiteX5" fmla="*/ 112157 w 142875"/>
                  <a:gd name="connsiteY5" fmla="*/ 17859 h 66675"/>
                  <a:gd name="connsiteX6" fmla="*/ 131207 w 142875"/>
                  <a:gd name="connsiteY6" fmla="*/ 36909 h 66675"/>
                  <a:gd name="connsiteX7" fmla="*/ 131207 w 142875"/>
                  <a:gd name="connsiteY7" fmla="*/ 36909 h 66675"/>
                  <a:gd name="connsiteX8" fmla="*/ 112157 w 142875"/>
                  <a:gd name="connsiteY8" fmla="*/ 5595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66675">
                    <a:moveTo>
                      <a:pt x="112157" y="55959"/>
                    </a:moveTo>
                    <a:lnTo>
                      <a:pt x="36909" y="55959"/>
                    </a:lnTo>
                    <a:cubicBezTo>
                      <a:pt x="26432" y="55959"/>
                      <a:pt x="17859" y="47387"/>
                      <a:pt x="17859" y="36909"/>
                    </a:cubicBezTo>
                    <a:lnTo>
                      <a:pt x="17859" y="36909"/>
                    </a:lnTo>
                    <a:cubicBezTo>
                      <a:pt x="17859" y="26432"/>
                      <a:pt x="26432" y="17859"/>
                      <a:pt x="36909" y="17859"/>
                    </a:cubicBezTo>
                    <a:lnTo>
                      <a:pt x="112157" y="17859"/>
                    </a:lnTo>
                    <a:cubicBezTo>
                      <a:pt x="122634" y="17859"/>
                      <a:pt x="131207" y="26432"/>
                      <a:pt x="131207" y="36909"/>
                    </a:cubicBezTo>
                    <a:lnTo>
                      <a:pt x="131207" y="36909"/>
                    </a:lnTo>
                    <a:cubicBezTo>
                      <a:pt x="132159" y="47387"/>
                      <a:pt x="122634" y="55959"/>
                      <a:pt x="112157" y="55959"/>
                    </a:cubicBezTo>
                    <a:close/>
                  </a:path>
                </a:pathLst>
              </a:custGeom>
              <a:solidFill>
                <a:srgbClr val="6488F2"/>
              </a:solidFill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6D59D508-188B-45EA-8F0D-6E7F79A814C9}"/>
                  </a:ext>
                </a:extLst>
              </p:cNvPr>
              <p:cNvSpPr/>
              <p:nvPr/>
            </p:nvSpPr>
            <p:spPr>
              <a:xfrm>
                <a:off x="7451489" y="1269758"/>
                <a:ext cx="32021" cy="74715"/>
              </a:xfrm>
              <a:custGeom>
                <a:avLst/>
                <a:gdLst>
                  <a:gd name="connsiteX0" fmla="*/ 17859 w 28575"/>
                  <a:gd name="connsiteY0" fmla="*/ 49292 h 66675"/>
                  <a:gd name="connsiteX1" fmla="*/ 17859 w 28575"/>
                  <a:gd name="connsiteY1" fmla="*/ 1785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 h="66675">
                    <a:moveTo>
                      <a:pt x="17859" y="49292"/>
                    </a:moveTo>
                    <a:lnTo>
                      <a:pt x="17859" y="17859"/>
                    </a:lnTo>
                  </a:path>
                </a:pathLst>
              </a:custGeom>
              <a:solidFill>
                <a:srgbClr val="6488F2"/>
              </a:solidFill>
              <a:ln w="25400" cap="rnd">
                <a:solidFill>
                  <a:srgbClr val="6488F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E5573741-DE36-4FBF-8617-BCB2D6374894}"/>
                  </a:ext>
                </a:extLst>
              </p:cNvPr>
              <p:cNvSpPr/>
              <p:nvPr/>
            </p:nvSpPr>
            <p:spPr>
              <a:xfrm>
                <a:off x="7298857" y="1332733"/>
                <a:ext cx="64042" cy="64041"/>
              </a:xfrm>
              <a:custGeom>
                <a:avLst/>
                <a:gdLst>
                  <a:gd name="connsiteX0" fmla="*/ 40719 w 57150"/>
                  <a:gd name="connsiteY0" fmla="*/ 40719 h 57150"/>
                  <a:gd name="connsiteX1" fmla="*/ 17859 w 57150"/>
                  <a:gd name="connsiteY1" fmla="*/ 178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150" h="57150">
                    <a:moveTo>
                      <a:pt x="40719" y="40719"/>
                    </a:moveTo>
                    <a:lnTo>
                      <a:pt x="17859" y="17859"/>
                    </a:lnTo>
                  </a:path>
                </a:pathLst>
              </a:custGeom>
              <a:solidFill>
                <a:srgbClr val="6488F2"/>
              </a:solidFill>
              <a:ln w="25400" cap="rnd">
                <a:solidFill>
                  <a:srgbClr val="6488F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4604E697-A9A1-4CFD-874F-EBE9B7EDA2CE}"/>
                  </a:ext>
                </a:extLst>
              </p:cNvPr>
              <p:cNvSpPr/>
              <p:nvPr/>
            </p:nvSpPr>
            <p:spPr>
              <a:xfrm>
                <a:off x="7235882" y="1485364"/>
                <a:ext cx="74715" cy="32021"/>
              </a:xfrm>
              <a:custGeom>
                <a:avLst/>
                <a:gdLst>
                  <a:gd name="connsiteX0" fmla="*/ 49292 w 66675"/>
                  <a:gd name="connsiteY0" fmla="*/ 17859 h 28575"/>
                  <a:gd name="connsiteX1" fmla="*/ 17859 w 66675"/>
                  <a:gd name="connsiteY1" fmla="*/ 1785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675" h="28575">
                    <a:moveTo>
                      <a:pt x="49292" y="17859"/>
                    </a:moveTo>
                    <a:lnTo>
                      <a:pt x="17859" y="17859"/>
                    </a:lnTo>
                  </a:path>
                </a:pathLst>
              </a:custGeom>
              <a:solidFill>
                <a:srgbClr val="6488F2"/>
              </a:solidFill>
              <a:ln w="25400" cap="rnd">
                <a:solidFill>
                  <a:srgbClr val="6488F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26BA325D-7967-47E7-A6C9-D3E38D307F2A}"/>
                  </a:ext>
                </a:extLst>
              </p:cNvPr>
              <p:cNvSpPr/>
              <p:nvPr/>
            </p:nvSpPr>
            <p:spPr>
              <a:xfrm>
                <a:off x="7298857" y="1612380"/>
                <a:ext cx="64042" cy="64041"/>
              </a:xfrm>
              <a:custGeom>
                <a:avLst/>
                <a:gdLst>
                  <a:gd name="connsiteX0" fmla="*/ 40719 w 57150"/>
                  <a:gd name="connsiteY0" fmla="*/ 17859 h 57150"/>
                  <a:gd name="connsiteX1" fmla="*/ 17859 w 57150"/>
                  <a:gd name="connsiteY1" fmla="*/ 4071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150" h="57150">
                    <a:moveTo>
                      <a:pt x="40719" y="17859"/>
                    </a:moveTo>
                    <a:lnTo>
                      <a:pt x="17859" y="40719"/>
                    </a:lnTo>
                  </a:path>
                </a:pathLst>
              </a:custGeom>
              <a:solidFill>
                <a:srgbClr val="6488F2"/>
              </a:solidFill>
              <a:ln w="25400" cap="rnd">
                <a:solidFill>
                  <a:srgbClr val="6488F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829041F0-0F38-4AFA-869F-294557E93250}"/>
                  </a:ext>
                </a:extLst>
              </p:cNvPr>
              <p:cNvSpPr/>
              <p:nvPr/>
            </p:nvSpPr>
            <p:spPr>
              <a:xfrm>
                <a:off x="7578505" y="1612380"/>
                <a:ext cx="64042" cy="64041"/>
              </a:xfrm>
              <a:custGeom>
                <a:avLst/>
                <a:gdLst>
                  <a:gd name="connsiteX0" fmla="*/ 17859 w 57150"/>
                  <a:gd name="connsiteY0" fmla="*/ 17859 h 57150"/>
                  <a:gd name="connsiteX1" fmla="*/ 40719 w 57150"/>
                  <a:gd name="connsiteY1" fmla="*/ 4071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150" h="57150">
                    <a:moveTo>
                      <a:pt x="17859" y="17859"/>
                    </a:moveTo>
                    <a:lnTo>
                      <a:pt x="40719" y="40719"/>
                    </a:lnTo>
                  </a:path>
                </a:pathLst>
              </a:custGeom>
              <a:solidFill>
                <a:srgbClr val="6488F2"/>
              </a:solidFill>
              <a:ln w="25400" cap="rnd">
                <a:solidFill>
                  <a:srgbClr val="6488F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6A1E65C0-4187-41A2-842A-C88DE65DBB74}"/>
                  </a:ext>
                </a:extLst>
              </p:cNvPr>
              <p:cNvSpPr/>
              <p:nvPr/>
            </p:nvSpPr>
            <p:spPr>
              <a:xfrm>
                <a:off x="7631873" y="1485364"/>
                <a:ext cx="74715" cy="32021"/>
              </a:xfrm>
              <a:custGeom>
                <a:avLst/>
                <a:gdLst>
                  <a:gd name="connsiteX0" fmla="*/ 17859 w 66675"/>
                  <a:gd name="connsiteY0" fmla="*/ 17859 h 28575"/>
                  <a:gd name="connsiteX1" fmla="*/ 49292 w 66675"/>
                  <a:gd name="connsiteY1" fmla="*/ 1785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675" h="28575">
                    <a:moveTo>
                      <a:pt x="17859" y="17859"/>
                    </a:moveTo>
                    <a:lnTo>
                      <a:pt x="49292" y="17859"/>
                    </a:lnTo>
                  </a:path>
                </a:pathLst>
              </a:custGeom>
              <a:solidFill>
                <a:srgbClr val="6488F2"/>
              </a:solidFill>
              <a:ln w="25400" cap="rnd">
                <a:solidFill>
                  <a:srgbClr val="6488F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101E32DF-181A-471F-B2D9-21531A110240}"/>
                  </a:ext>
                </a:extLst>
              </p:cNvPr>
              <p:cNvSpPr/>
              <p:nvPr/>
            </p:nvSpPr>
            <p:spPr>
              <a:xfrm>
                <a:off x="7578505" y="1332733"/>
                <a:ext cx="64042" cy="64041"/>
              </a:xfrm>
              <a:custGeom>
                <a:avLst/>
                <a:gdLst>
                  <a:gd name="connsiteX0" fmla="*/ 17859 w 57150"/>
                  <a:gd name="connsiteY0" fmla="*/ 40719 h 57150"/>
                  <a:gd name="connsiteX1" fmla="*/ 40719 w 57150"/>
                  <a:gd name="connsiteY1" fmla="*/ 178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150" h="57150">
                    <a:moveTo>
                      <a:pt x="17859" y="40719"/>
                    </a:moveTo>
                    <a:lnTo>
                      <a:pt x="40719" y="17859"/>
                    </a:lnTo>
                  </a:path>
                </a:pathLst>
              </a:custGeom>
              <a:solidFill>
                <a:srgbClr val="6488F2"/>
              </a:solidFill>
              <a:ln w="25400" cap="rnd">
                <a:solidFill>
                  <a:srgbClr val="6488F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6B30D0AA-D104-4B12-BAB3-89F7B93A426C}"/>
              </a:ext>
            </a:extLst>
          </p:cNvPr>
          <p:cNvSpPr/>
          <p:nvPr/>
        </p:nvSpPr>
        <p:spPr>
          <a:xfrm>
            <a:off x="0" y="5310414"/>
            <a:ext cx="9906000" cy="1547586"/>
          </a:xfrm>
          <a:prstGeom prst="rect">
            <a:avLst/>
          </a:prstGeom>
          <a:solidFill>
            <a:srgbClr val="C2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1751A2D-2AD6-4247-A89A-11156C0692A6}"/>
              </a:ext>
            </a:extLst>
          </p:cNvPr>
          <p:cNvGrpSpPr/>
          <p:nvPr/>
        </p:nvGrpSpPr>
        <p:grpSpPr>
          <a:xfrm>
            <a:off x="4260288" y="3894550"/>
            <a:ext cx="1039873" cy="1111556"/>
            <a:chOff x="4460357" y="3628490"/>
            <a:chExt cx="785803" cy="862838"/>
          </a:xfrm>
        </p:grpSpPr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046B6760-BEC0-4D95-9BD9-FCF36E3274C5}"/>
                </a:ext>
              </a:extLst>
            </p:cNvPr>
            <p:cNvSpPr/>
            <p:nvPr/>
          </p:nvSpPr>
          <p:spPr>
            <a:xfrm>
              <a:off x="4460357" y="3628490"/>
              <a:ext cx="785803" cy="431929"/>
            </a:xfrm>
            <a:custGeom>
              <a:avLst/>
              <a:gdLst>
                <a:gd name="connsiteX0" fmla="*/ 392902 w 785803"/>
                <a:gd name="connsiteY0" fmla="*/ 0 h 431929"/>
                <a:gd name="connsiteX1" fmla="*/ 785803 w 785803"/>
                <a:gd name="connsiteY1" fmla="*/ 431419 h 431929"/>
                <a:gd name="connsiteX2" fmla="*/ 785339 w 785803"/>
                <a:gd name="connsiteY2" fmla="*/ 431929 h 431929"/>
                <a:gd name="connsiteX3" fmla="*/ 0 w 785803"/>
                <a:gd name="connsiteY3" fmla="*/ 431929 h 431929"/>
                <a:gd name="connsiteX4" fmla="*/ 0 w 785803"/>
                <a:gd name="connsiteY4" fmla="*/ 215710 h 431929"/>
                <a:gd name="connsiteX5" fmla="*/ 392902 w 785803"/>
                <a:gd name="connsiteY5" fmla="*/ 215710 h 431929"/>
                <a:gd name="connsiteX6" fmla="*/ 392902 w 785803"/>
                <a:gd name="connsiteY6" fmla="*/ 0 h 43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5803" h="431929">
                  <a:moveTo>
                    <a:pt x="392902" y="0"/>
                  </a:moveTo>
                  <a:lnTo>
                    <a:pt x="785803" y="431419"/>
                  </a:lnTo>
                  <a:lnTo>
                    <a:pt x="785339" y="431929"/>
                  </a:lnTo>
                  <a:lnTo>
                    <a:pt x="0" y="431929"/>
                  </a:lnTo>
                  <a:lnTo>
                    <a:pt x="0" y="215710"/>
                  </a:lnTo>
                  <a:lnTo>
                    <a:pt x="392902" y="215710"/>
                  </a:lnTo>
                  <a:lnTo>
                    <a:pt x="392902" y="0"/>
                  </a:lnTo>
                  <a:close/>
                </a:path>
              </a:pathLst>
            </a:custGeom>
            <a:solidFill>
              <a:srgbClr val="8191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75BE2B01-D5BF-46D7-9965-873D52425163}"/>
                </a:ext>
              </a:extLst>
            </p:cNvPr>
            <p:cNvSpPr/>
            <p:nvPr/>
          </p:nvSpPr>
          <p:spPr>
            <a:xfrm>
              <a:off x="4460357" y="4060419"/>
              <a:ext cx="785339" cy="430909"/>
            </a:xfrm>
            <a:custGeom>
              <a:avLst/>
              <a:gdLst>
                <a:gd name="connsiteX0" fmla="*/ 0 w 785339"/>
                <a:gd name="connsiteY0" fmla="*/ 0 h 430909"/>
                <a:gd name="connsiteX1" fmla="*/ 785339 w 785339"/>
                <a:gd name="connsiteY1" fmla="*/ 0 h 430909"/>
                <a:gd name="connsiteX2" fmla="*/ 392902 w 785339"/>
                <a:gd name="connsiteY2" fmla="*/ 430909 h 430909"/>
                <a:gd name="connsiteX3" fmla="*/ 392902 w 785339"/>
                <a:gd name="connsiteY3" fmla="*/ 215200 h 430909"/>
                <a:gd name="connsiteX4" fmla="*/ 0 w 785339"/>
                <a:gd name="connsiteY4" fmla="*/ 215200 h 430909"/>
                <a:gd name="connsiteX5" fmla="*/ 0 w 785339"/>
                <a:gd name="connsiteY5" fmla="*/ 0 h 43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5339" h="430909">
                  <a:moveTo>
                    <a:pt x="0" y="0"/>
                  </a:moveTo>
                  <a:lnTo>
                    <a:pt x="785339" y="0"/>
                  </a:lnTo>
                  <a:lnTo>
                    <a:pt x="392902" y="430909"/>
                  </a:lnTo>
                  <a:lnTo>
                    <a:pt x="392902" y="215200"/>
                  </a:lnTo>
                  <a:lnTo>
                    <a:pt x="0" y="215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83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EDE27FE4-28B5-4DEB-B590-3A9B9B24F59D}"/>
              </a:ext>
            </a:extLst>
          </p:cNvPr>
          <p:cNvSpPr/>
          <p:nvPr/>
        </p:nvSpPr>
        <p:spPr>
          <a:xfrm>
            <a:off x="826168" y="276169"/>
            <a:ext cx="380104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 latinLnBrk="1">
              <a:lnSpc>
                <a:spcPct val="90000"/>
              </a:lnSpc>
              <a:spcBef>
                <a:spcPct val="0"/>
              </a:spcBef>
            </a:pPr>
            <a:r>
              <a:rPr lang="ko-KR" altLang="en-US" sz="30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우리 교육의 현실 진단</a:t>
            </a:r>
            <a:endParaRPr lang="ko-KR" altLang="en-US" sz="30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j-cs"/>
            </a:endParaRPr>
          </a:p>
        </p:txBody>
      </p:sp>
      <p:sp>
        <p:nvSpPr>
          <p:cNvPr id="25" name="모서리가 둥근 직사각형 3">
            <a:extLst>
              <a:ext uri="{FF2B5EF4-FFF2-40B4-BE49-F238E27FC236}">
                <a16:creationId xmlns:a16="http://schemas.microsoft.com/office/drawing/2014/main" id="{7F917F85-FE89-4007-9962-1919F234C239}"/>
              </a:ext>
            </a:extLst>
          </p:cNvPr>
          <p:cNvSpPr/>
          <p:nvPr/>
        </p:nvSpPr>
        <p:spPr>
          <a:xfrm>
            <a:off x="726923" y="2289284"/>
            <a:ext cx="3878916" cy="4102833"/>
          </a:xfrm>
          <a:prstGeom prst="roundRect">
            <a:avLst>
              <a:gd name="adj" fmla="val 1959"/>
            </a:avLst>
          </a:prstGeom>
          <a:solidFill>
            <a:schemeClr val="bg1"/>
          </a:solidFill>
          <a:ln w="25400" cap="rnd"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28" name="직각 삼각형 27">
            <a:extLst>
              <a:ext uri="{FF2B5EF4-FFF2-40B4-BE49-F238E27FC236}">
                <a16:creationId xmlns:a16="http://schemas.microsoft.com/office/drawing/2014/main" id="{D0F19A3D-99EA-4E13-B0FB-9321B1771BDB}"/>
              </a:ext>
            </a:extLst>
          </p:cNvPr>
          <p:cNvSpPr/>
          <p:nvPr/>
        </p:nvSpPr>
        <p:spPr>
          <a:xfrm>
            <a:off x="3845685" y="2049235"/>
            <a:ext cx="133797" cy="231879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양쪽 모서리가 둥근 사각형 4">
            <a:extLst>
              <a:ext uri="{FF2B5EF4-FFF2-40B4-BE49-F238E27FC236}">
                <a16:creationId xmlns:a16="http://schemas.microsoft.com/office/drawing/2014/main" id="{CFCC4F3F-F807-4078-B999-D9475D877A4D}"/>
              </a:ext>
            </a:extLst>
          </p:cNvPr>
          <p:cNvSpPr/>
          <p:nvPr/>
        </p:nvSpPr>
        <p:spPr>
          <a:xfrm>
            <a:off x="1458599" y="2049236"/>
            <a:ext cx="2387876" cy="762160"/>
          </a:xfrm>
          <a:prstGeom prst="round2SameRect">
            <a:avLst>
              <a:gd name="adj1" fmla="val 0"/>
              <a:gd name="adj2" fmla="val 3229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dist="38100" dir="5400000" algn="t" rotWithShape="0">
              <a:srgbClr val="6C7C8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0" rtlCol="0" anchor="ctr"/>
          <a:lstStyle/>
          <a:p>
            <a:pPr algn="ctr"/>
            <a:r>
              <a:rPr lang="ko-KR" altLang="en-US" sz="2400" b="1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문제점</a:t>
            </a:r>
            <a:endParaRPr lang="en-US" altLang="ko-KR" sz="2400" b="1" dirty="0">
              <a:ln>
                <a:solidFill>
                  <a:schemeClr val="bg2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0" name="직각 삼각형 29">
            <a:extLst>
              <a:ext uri="{FF2B5EF4-FFF2-40B4-BE49-F238E27FC236}">
                <a16:creationId xmlns:a16="http://schemas.microsoft.com/office/drawing/2014/main" id="{0C41C8D7-2876-45FF-9EB2-B1D49921C640}"/>
              </a:ext>
            </a:extLst>
          </p:cNvPr>
          <p:cNvSpPr/>
          <p:nvPr/>
        </p:nvSpPr>
        <p:spPr>
          <a:xfrm flipH="1">
            <a:off x="1324802" y="2049235"/>
            <a:ext cx="133797" cy="231879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78C810F8-0EA5-4C23-B097-CFE6975B43DC}"/>
              </a:ext>
            </a:extLst>
          </p:cNvPr>
          <p:cNvSpPr/>
          <p:nvPr/>
        </p:nvSpPr>
        <p:spPr>
          <a:xfrm>
            <a:off x="1316679" y="3032831"/>
            <a:ext cx="2670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 latinLnBrk="1"/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고교교육은 대입에 종속되어 </a:t>
            </a:r>
            <a:endParaRPr lang="en-US" altLang="ko-KR" sz="1600" b="1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algn="ctr" defTabSz="914400" fontAlgn="base" latinLnBrk="1"/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19197"/>
                </a:solidFill>
                <a:latin typeface="+mj-ea"/>
                <a:ea typeface="+mj-ea"/>
              </a:rPr>
              <a:t>획일적 교육과정 </a:t>
            </a:r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운영</a:t>
            </a: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FC488672-CCD5-401B-B7A6-0AD4A3E46FD9}"/>
              </a:ext>
            </a:extLst>
          </p:cNvPr>
          <p:cNvSpPr/>
          <p:nvPr/>
        </p:nvSpPr>
        <p:spPr>
          <a:xfrm>
            <a:off x="1316679" y="4035486"/>
            <a:ext cx="26709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C7C82"/>
                </a:solidFill>
                <a:latin typeface="+mj-ea"/>
                <a:ea typeface="+mj-ea"/>
              </a:rPr>
              <a:t>지나친 성적 경쟁</a:t>
            </a:r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을 유발</a:t>
            </a:r>
            <a:r>
              <a:rPr lang="en-US" altLang="ko-KR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,</a:t>
            </a:r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endParaRPr lang="en-US" altLang="ko-KR" sz="1600" b="1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학교가 소수 상위권 학생의 </a:t>
            </a:r>
            <a:endParaRPr lang="en-US" altLang="ko-KR" sz="1600" b="1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입시 성과 기준으로 이루어짐</a:t>
            </a: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19874017-128C-4535-867F-3B9C4997559B}"/>
              </a:ext>
            </a:extLst>
          </p:cNvPr>
          <p:cNvSpPr/>
          <p:nvPr/>
        </p:nvSpPr>
        <p:spPr>
          <a:xfrm>
            <a:off x="1094663" y="5162424"/>
            <a:ext cx="31149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일반고의 학력과 학습의욕 저하로 </a:t>
            </a:r>
            <a:endParaRPr lang="en-US" altLang="ko-KR" sz="1600" b="1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19197"/>
                </a:solidFill>
                <a:latin typeface="+mj-ea"/>
                <a:ea typeface="+mj-ea"/>
              </a:rPr>
              <a:t>공교육의 위기 심화</a:t>
            </a:r>
            <a:r>
              <a:rPr lang="en-US" altLang="ko-KR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,</a:t>
            </a:r>
          </a:p>
          <a:p>
            <a:pPr algn="ctr"/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교육과정과 학교의 혁신을 위한 </a:t>
            </a:r>
            <a:endParaRPr lang="en-US" altLang="ko-KR" sz="1600" b="1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19197"/>
                </a:solidFill>
                <a:latin typeface="+mj-ea"/>
                <a:ea typeface="+mj-ea"/>
              </a:rPr>
              <a:t>현장 동력 약화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1DA4151-4D92-4572-A8E3-9BCEE30C307D}"/>
              </a:ext>
            </a:extLst>
          </p:cNvPr>
          <p:cNvGrpSpPr/>
          <p:nvPr/>
        </p:nvGrpSpPr>
        <p:grpSpPr>
          <a:xfrm>
            <a:off x="1043994" y="3839041"/>
            <a:ext cx="3216295" cy="1225228"/>
            <a:chOff x="913934" y="3731787"/>
            <a:chExt cx="3216295" cy="1317277"/>
          </a:xfrm>
        </p:grpSpPr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B59F07A1-A391-4D92-8511-91FC641CC8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934" y="3731787"/>
              <a:ext cx="3216295" cy="0"/>
            </a:xfrm>
            <a:prstGeom prst="line">
              <a:avLst/>
            </a:prstGeom>
            <a:ln w="9525" cap="rnd">
              <a:solidFill>
                <a:schemeClr val="bg2">
                  <a:lumMod val="2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7B57D918-28FA-42EB-8EAE-45FF0583B3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934" y="5049064"/>
              <a:ext cx="3216295" cy="0"/>
            </a:xfrm>
            <a:prstGeom prst="line">
              <a:avLst/>
            </a:prstGeom>
            <a:ln w="9525" cap="rnd">
              <a:solidFill>
                <a:schemeClr val="bg2">
                  <a:lumMod val="2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모서리가 둥근 직사각형 3">
            <a:extLst>
              <a:ext uri="{FF2B5EF4-FFF2-40B4-BE49-F238E27FC236}">
                <a16:creationId xmlns:a16="http://schemas.microsoft.com/office/drawing/2014/main" id="{79122E53-2778-4B23-A7EB-8D1472508508}"/>
              </a:ext>
            </a:extLst>
          </p:cNvPr>
          <p:cNvSpPr/>
          <p:nvPr/>
        </p:nvSpPr>
        <p:spPr>
          <a:xfrm>
            <a:off x="5328641" y="2289284"/>
            <a:ext cx="3878916" cy="4102833"/>
          </a:xfrm>
          <a:prstGeom prst="roundRect">
            <a:avLst>
              <a:gd name="adj" fmla="val 1959"/>
            </a:avLst>
          </a:prstGeom>
          <a:solidFill>
            <a:schemeClr val="bg1"/>
          </a:solidFill>
          <a:ln w="25400" cap="rnd"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68" name="직각 삼각형 67">
            <a:extLst>
              <a:ext uri="{FF2B5EF4-FFF2-40B4-BE49-F238E27FC236}">
                <a16:creationId xmlns:a16="http://schemas.microsoft.com/office/drawing/2014/main" id="{27BCD186-3CED-46B9-AB57-E669D472E8CF}"/>
              </a:ext>
            </a:extLst>
          </p:cNvPr>
          <p:cNvSpPr/>
          <p:nvPr/>
        </p:nvSpPr>
        <p:spPr>
          <a:xfrm>
            <a:off x="8447403" y="2049235"/>
            <a:ext cx="133797" cy="231879"/>
          </a:xfrm>
          <a:prstGeom prst="rtTriangle">
            <a:avLst/>
          </a:prstGeom>
          <a:solidFill>
            <a:srgbClr val="467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양쪽 모서리가 둥근 사각형 4">
            <a:extLst>
              <a:ext uri="{FF2B5EF4-FFF2-40B4-BE49-F238E27FC236}">
                <a16:creationId xmlns:a16="http://schemas.microsoft.com/office/drawing/2014/main" id="{CE7E9568-9EC2-47C1-989F-7A51E7FC84F3}"/>
              </a:ext>
            </a:extLst>
          </p:cNvPr>
          <p:cNvSpPr/>
          <p:nvPr/>
        </p:nvSpPr>
        <p:spPr>
          <a:xfrm>
            <a:off x="6060317" y="2049236"/>
            <a:ext cx="2387875" cy="762160"/>
          </a:xfrm>
          <a:prstGeom prst="round2SameRect">
            <a:avLst>
              <a:gd name="adj1" fmla="val 0"/>
              <a:gd name="adj2" fmla="val 32292"/>
            </a:avLst>
          </a:prstGeom>
          <a:solidFill>
            <a:srgbClr val="6488F2"/>
          </a:solidFill>
          <a:ln>
            <a:noFill/>
          </a:ln>
          <a:effectLst>
            <a:outerShdw dist="38100" dir="5400000" algn="t" rotWithShape="0">
              <a:srgbClr val="4673F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0" rtlCol="0" anchor="ctr"/>
          <a:lstStyle/>
          <a:p>
            <a:pPr algn="ctr"/>
            <a:r>
              <a:rPr lang="ko-KR" altLang="en-US" sz="2400" b="1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개선방향</a:t>
            </a:r>
            <a:endParaRPr lang="en-US" altLang="ko-KR" sz="2400" b="1" dirty="0">
              <a:ln>
                <a:solidFill>
                  <a:schemeClr val="bg2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0" name="직각 삼각형 69">
            <a:extLst>
              <a:ext uri="{FF2B5EF4-FFF2-40B4-BE49-F238E27FC236}">
                <a16:creationId xmlns:a16="http://schemas.microsoft.com/office/drawing/2014/main" id="{589A8F2A-1EEC-49F2-AE41-DC49AEB882BA}"/>
              </a:ext>
            </a:extLst>
          </p:cNvPr>
          <p:cNvSpPr/>
          <p:nvPr/>
        </p:nvSpPr>
        <p:spPr>
          <a:xfrm flipH="1">
            <a:off x="5926520" y="2049235"/>
            <a:ext cx="133797" cy="231879"/>
          </a:xfrm>
          <a:prstGeom prst="rtTriangle">
            <a:avLst/>
          </a:prstGeom>
          <a:solidFill>
            <a:srgbClr val="467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1AE7DE62-7AB4-4DAF-86A5-533B7894ACF0}"/>
              </a:ext>
            </a:extLst>
          </p:cNvPr>
          <p:cNvSpPr/>
          <p:nvPr/>
        </p:nvSpPr>
        <p:spPr>
          <a:xfrm>
            <a:off x="5600200" y="2909720"/>
            <a:ext cx="33073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 latinLnBrk="1"/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교육과정을 </a:t>
            </a:r>
            <a:r>
              <a:rPr lang="ko-KR" altLang="en-US" sz="1600" b="1" spc="-1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학생이 선택함으로써</a:t>
            </a:r>
            <a:r>
              <a:rPr lang="en-US" altLang="ko-KR" sz="1600" b="1" spc="-1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</a:p>
          <a:p>
            <a:pPr algn="ctr" defTabSz="914400" fontAlgn="base" latinLnBrk="1"/>
            <a:r>
              <a:rPr lang="ko-KR" altLang="en-US" sz="1600" b="1" spc="-1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88F2"/>
                </a:solidFill>
                <a:latin typeface="+mj-ea"/>
                <a:ea typeface="+mj-ea"/>
              </a:rPr>
              <a:t>학습 </a:t>
            </a:r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88F2"/>
                </a:solidFill>
                <a:latin typeface="+mj-ea"/>
                <a:ea typeface="+mj-ea"/>
              </a:rPr>
              <a:t>동기를 부여</a:t>
            </a:r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하고 </a:t>
            </a:r>
            <a:r>
              <a:rPr lang="en-US" altLang="ko-KR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/>
            </a:r>
            <a:br>
              <a:rPr lang="en-US" altLang="ko-KR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</a:br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88F2"/>
                </a:solidFill>
                <a:latin typeface="+mj-ea"/>
                <a:ea typeface="+mj-ea"/>
              </a:rPr>
              <a:t>자기주도적 </a:t>
            </a:r>
            <a:r>
              <a:rPr lang="ko-KR" altLang="en-US" sz="1600" b="1" spc="-1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88F2"/>
                </a:solidFill>
                <a:latin typeface="+mj-ea"/>
                <a:ea typeface="+mj-ea"/>
              </a:rPr>
              <a:t>학습자로서의</a:t>
            </a:r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88F2"/>
                </a:solidFill>
                <a:latin typeface="+mj-ea"/>
                <a:ea typeface="+mj-ea"/>
              </a:rPr>
              <a:t> 성장</a:t>
            </a:r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견인 </a:t>
            </a: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37B26D05-AA94-404D-8812-C3C8C73DF6C6}"/>
              </a:ext>
            </a:extLst>
          </p:cNvPr>
          <p:cNvSpPr/>
          <p:nvPr/>
        </p:nvSpPr>
        <p:spPr>
          <a:xfrm>
            <a:off x="5533677" y="4186488"/>
            <a:ext cx="3440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수업</a:t>
            </a:r>
            <a:r>
              <a:rPr lang="en-US" altLang="ko-KR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‧</a:t>
            </a:r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평가에 대한 </a:t>
            </a:r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88F2"/>
                </a:solidFill>
                <a:latin typeface="+mj-ea"/>
                <a:ea typeface="+mj-ea"/>
              </a:rPr>
              <a:t>교사의 자율성 </a:t>
            </a:r>
            <a:r>
              <a:rPr lang="ko-KR" altLang="en-US" sz="1600" b="1" spc="-1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88F2"/>
                </a:solidFill>
                <a:latin typeface="+mj-ea"/>
                <a:ea typeface="+mj-ea"/>
              </a:rPr>
              <a:t>강화</a:t>
            </a:r>
            <a:r>
              <a:rPr lang="en-US" altLang="ko-KR" sz="1600" b="1" spc="-1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,</a:t>
            </a:r>
            <a:r>
              <a:rPr lang="en-US" altLang="ko-KR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/>
            </a:r>
            <a:br>
              <a:rPr lang="en-US" altLang="ko-KR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</a:br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모든 </a:t>
            </a:r>
            <a:r>
              <a:rPr lang="ko-KR" altLang="en-US" sz="1600" b="1" spc="-1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학생에 대한 </a:t>
            </a:r>
            <a:r>
              <a:rPr lang="ko-KR" altLang="en-US" sz="1600" b="1" spc="-1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88F2"/>
                </a:solidFill>
                <a:latin typeface="+mj-ea"/>
                <a:ea typeface="+mj-ea"/>
              </a:rPr>
              <a:t>책임교육 </a:t>
            </a:r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88F2"/>
                </a:solidFill>
                <a:latin typeface="+mj-ea"/>
                <a:ea typeface="+mj-ea"/>
              </a:rPr>
              <a:t>실현</a:t>
            </a: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B3B82E3E-8C6C-4D4F-B326-00D849099B0F}"/>
              </a:ext>
            </a:extLst>
          </p:cNvPr>
          <p:cNvSpPr/>
          <p:nvPr/>
        </p:nvSpPr>
        <p:spPr>
          <a:xfrm>
            <a:off x="5918397" y="5285535"/>
            <a:ext cx="26709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88F2"/>
                </a:solidFill>
                <a:latin typeface="+mj-ea"/>
                <a:ea typeface="+mj-ea"/>
              </a:rPr>
              <a:t>민주적 학교문화</a:t>
            </a:r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를 </a:t>
            </a:r>
            <a:r>
              <a:rPr lang="ko-KR" altLang="en-US" sz="1600" b="1" spc="-1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기반으로 </a:t>
            </a:r>
            <a:endParaRPr lang="en-US" altLang="ko-KR" sz="1600" b="1" spc="-10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ko-KR" altLang="en-US" sz="1600" b="1" spc="-1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학생들의 </a:t>
            </a:r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역량을 </a:t>
            </a:r>
            <a:r>
              <a:rPr lang="ko-KR" altLang="en-US" sz="1600" b="1" spc="-1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지원하는 </a:t>
            </a:r>
            <a:endParaRPr lang="en-US" altLang="ko-KR" sz="1600" b="1" spc="-10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ko-KR" altLang="en-US" sz="1600" b="1" spc="-1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88F2"/>
                </a:solidFill>
                <a:latin typeface="+mj-ea"/>
                <a:ea typeface="+mj-ea"/>
              </a:rPr>
              <a:t>배움터 </a:t>
            </a:r>
            <a:r>
              <a:rPr lang="ko-KR" altLang="en-US" sz="16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88F2"/>
                </a:solidFill>
                <a:latin typeface="+mj-ea"/>
                <a:ea typeface="+mj-ea"/>
              </a:rPr>
              <a:t>조성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F1AA122-2D4D-41E2-9F65-C2F921F28681}"/>
              </a:ext>
            </a:extLst>
          </p:cNvPr>
          <p:cNvGrpSpPr/>
          <p:nvPr/>
        </p:nvGrpSpPr>
        <p:grpSpPr>
          <a:xfrm>
            <a:off x="5645712" y="3839041"/>
            <a:ext cx="3216295" cy="1225228"/>
            <a:chOff x="5515652" y="3731787"/>
            <a:chExt cx="3216295" cy="1317277"/>
          </a:xfrm>
        </p:grpSpPr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7F24CD69-A775-46EE-90EC-0EE1048F26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5652" y="3731787"/>
              <a:ext cx="3216295" cy="0"/>
            </a:xfrm>
            <a:prstGeom prst="line">
              <a:avLst/>
            </a:prstGeom>
            <a:ln w="9525" cap="rnd">
              <a:solidFill>
                <a:schemeClr val="bg2">
                  <a:lumMod val="2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94889F21-8095-41CC-BEF2-480FDBA44A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5652" y="5049064"/>
              <a:ext cx="3216295" cy="0"/>
            </a:xfrm>
            <a:prstGeom prst="line">
              <a:avLst/>
            </a:prstGeom>
            <a:ln w="9525" cap="rnd">
              <a:solidFill>
                <a:schemeClr val="bg2">
                  <a:lumMod val="2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3C88BDE4-F517-415E-B40D-949A73702B76}"/>
              </a:ext>
            </a:extLst>
          </p:cNvPr>
          <p:cNvCxnSpPr>
            <a:cxnSpLocks/>
          </p:cNvCxnSpPr>
          <p:nvPr/>
        </p:nvCxnSpPr>
        <p:spPr>
          <a:xfrm>
            <a:off x="1458599" y="2068283"/>
            <a:ext cx="238708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86B09535-5A5F-4EC0-9E4B-9376C1D94E00}"/>
              </a:ext>
            </a:extLst>
          </p:cNvPr>
          <p:cNvCxnSpPr>
            <a:cxnSpLocks/>
          </p:cNvCxnSpPr>
          <p:nvPr/>
        </p:nvCxnSpPr>
        <p:spPr>
          <a:xfrm>
            <a:off x="6055553" y="2068283"/>
            <a:ext cx="2387086" cy="0"/>
          </a:xfrm>
          <a:prstGeom prst="line">
            <a:avLst/>
          </a:prstGeom>
          <a:ln w="38100">
            <a:solidFill>
              <a:srgbClr val="4673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72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>
            <a:extLst>
              <a:ext uri="{FF2B5EF4-FFF2-40B4-BE49-F238E27FC236}">
                <a16:creationId xmlns:a16="http://schemas.microsoft.com/office/drawing/2014/main" id="{3DC3BC91-A644-4082-8C77-03C94317DCAB}"/>
              </a:ext>
            </a:extLst>
          </p:cNvPr>
          <p:cNvGrpSpPr/>
          <p:nvPr/>
        </p:nvGrpSpPr>
        <p:grpSpPr>
          <a:xfrm>
            <a:off x="3622675" y="1902512"/>
            <a:ext cx="6283325" cy="4406488"/>
            <a:chOff x="3343275" y="2016812"/>
            <a:chExt cx="6545081" cy="4406488"/>
          </a:xfrm>
        </p:grpSpPr>
        <p:sp>
          <p:nvSpPr>
            <p:cNvPr id="32" name="원호 31">
              <a:extLst>
                <a:ext uri="{FF2B5EF4-FFF2-40B4-BE49-F238E27FC236}">
                  <a16:creationId xmlns:a16="http://schemas.microsoft.com/office/drawing/2014/main" id="{FF9BC8BE-0087-4BA1-8BDD-92B2DB4D0E3D}"/>
                </a:ext>
              </a:extLst>
            </p:cNvPr>
            <p:cNvSpPr/>
            <p:nvPr/>
          </p:nvSpPr>
          <p:spPr>
            <a:xfrm flipV="1">
              <a:off x="3343275" y="2016812"/>
              <a:ext cx="4245035" cy="4406488"/>
            </a:xfrm>
            <a:prstGeom prst="arc">
              <a:avLst>
                <a:gd name="adj1" fmla="val 5486714"/>
                <a:gd name="adj2" fmla="val 16261120"/>
              </a:avLst>
            </a:prstGeom>
            <a:ln w="1079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700"/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2C9DD501-8C92-49CE-9396-D4293EFF771F}"/>
                </a:ext>
              </a:extLst>
            </p:cNvPr>
            <p:cNvGrpSpPr/>
            <p:nvPr/>
          </p:nvGrpSpPr>
          <p:grpSpPr>
            <a:xfrm flipH="1">
              <a:off x="5361135" y="2019301"/>
              <a:ext cx="4527221" cy="4397349"/>
              <a:chOff x="-29028" y="2754992"/>
              <a:chExt cx="8008834" cy="2928020"/>
            </a:xfrm>
          </p:grpSpPr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15F6594F-212B-4CDC-8882-B21DDADD2C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9028" y="2754992"/>
                <a:ext cx="8008834" cy="9373"/>
              </a:xfrm>
              <a:prstGeom prst="line">
                <a:avLst/>
              </a:prstGeom>
              <a:ln w="1079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id="{F3AAB4BB-B5B0-48E1-8CF8-64E05C9811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28" y="5683012"/>
                <a:ext cx="7770130" cy="0"/>
              </a:xfrm>
              <a:prstGeom prst="line">
                <a:avLst/>
              </a:prstGeom>
              <a:ln w="1079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타원 45">
            <a:extLst>
              <a:ext uri="{FF2B5EF4-FFF2-40B4-BE49-F238E27FC236}">
                <a16:creationId xmlns:a16="http://schemas.microsoft.com/office/drawing/2014/main" id="{62F6030C-9B41-4435-89F1-BF0CAC87B4C9}"/>
              </a:ext>
            </a:extLst>
          </p:cNvPr>
          <p:cNvSpPr/>
          <p:nvPr/>
        </p:nvSpPr>
        <p:spPr>
          <a:xfrm>
            <a:off x="3452185" y="2184400"/>
            <a:ext cx="1074548" cy="10745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CE405F41-30E0-4CF6-94D6-104DF0C38E33}"/>
              </a:ext>
            </a:extLst>
          </p:cNvPr>
          <p:cNvSpPr/>
          <p:nvPr/>
        </p:nvSpPr>
        <p:spPr>
          <a:xfrm>
            <a:off x="3158297" y="3491738"/>
            <a:ext cx="1074548" cy="10745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3A341465-AC1F-4203-A98E-A2B0AA6BA7FA}"/>
              </a:ext>
            </a:extLst>
          </p:cNvPr>
          <p:cNvSpPr/>
          <p:nvPr/>
        </p:nvSpPr>
        <p:spPr>
          <a:xfrm>
            <a:off x="3465624" y="4824277"/>
            <a:ext cx="1074548" cy="10745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" name="그래픽 88">
            <a:extLst>
              <a:ext uri="{FF2B5EF4-FFF2-40B4-BE49-F238E27FC236}">
                <a16:creationId xmlns:a16="http://schemas.microsoft.com/office/drawing/2014/main" id="{080C109A-F67F-4659-B51D-E737F55411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6808"/>
          <a:stretch/>
        </p:blipFill>
        <p:spPr>
          <a:xfrm>
            <a:off x="317500" y="2895600"/>
            <a:ext cx="3075305" cy="3962399"/>
          </a:xfrm>
          <a:prstGeom prst="rect">
            <a:avLst/>
          </a:prstGeom>
        </p:spPr>
      </p:pic>
      <p:sp>
        <p:nvSpPr>
          <p:cNvPr id="50" name="직사각형 49">
            <a:extLst>
              <a:ext uri="{FF2B5EF4-FFF2-40B4-BE49-F238E27FC236}">
                <a16:creationId xmlns:a16="http://schemas.microsoft.com/office/drawing/2014/main" id="{EDE27FE4-28B5-4DEB-B590-3A9B9B24F59D}"/>
              </a:ext>
            </a:extLst>
          </p:cNvPr>
          <p:cNvSpPr/>
          <p:nvPr/>
        </p:nvSpPr>
        <p:spPr>
          <a:xfrm>
            <a:off x="826168" y="276169"/>
            <a:ext cx="332655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 latinLnBrk="1">
              <a:lnSpc>
                <a:spcPct val="90000"/>
              </a:lnSpc>
              <a:spcBef>
                <a:spcPct val="0"/>
              </a:spcBef>
            </a:pPr>
            <a:r>
              <a:rPr lang="ko-KR" altLang="en-US" sz="30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고교학점제의 개념</a:t>
            </a:r>
            <a:r>
              <a:rPr lang="en-US" altLang="ko-KR" sz="30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 </a:t>
            </a:r>
            <a:endParaRPr lang="ko-KR" altLang="en-US" sz="30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j-cs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FDFF8AEA-6247-4462-8943-A1529E69DC49}"/>
              </a:ext>
            </a:extLst>
          </p:cNvPr>
          <p:cNvSpPr/>
          <p:nvPr/>
        </p:nvSpPr>
        <p:spPr>
          <a:xfrm>
            <a:off x="965393" y="1480328"/>
            <a:ext cx="174406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/>
            <a:r>
              <a:rPr lang="ko-KR" altLang="en-US" sz="3600" b="1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rgbClr val="557EF1"/>
                </a:solidFill>
                <a:latin typeface="+mj-ea"/>
                <a:ea typeface="+mj-ea"/>
              </a:rPr>
              <a:t>고교</a:t>
            </a:r>
            <a:r>
              <a:rPr lang="en-US" altLang="ko-KR" sz="3600" b="1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rgbClr val="557EF1"/>
                </a:solidFill>
                <a:latin typeface="+mj-ea"/>
                <a:ea typeface="+mj-ea"/>
              </a:rPr>
              <a:t/>
            </a:r>
            <a:br>
              <a:rPr lang="en-US" altLang="ko-KR" sz="3600" b="1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rgbClr val="557EF1"/>
                </a:solidFill>
                <a:latin typeface="+mj-ea"/>
                <a:ea typeface="+mj-ea"/>
              </a:rPr>
            </a:br>
            <a:r>
              <a:rPr lang="ko-KR" altLang="en-US" sz="3600" b="1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rgbClr val="557EF1"/>
                </a:solidFill>
                <a:latin typeface="+mj-ea"/>
                <a:ea typeface="+mj-ea"/>
              </a:rPr>
              <a:t>학점제</a:t>
            </a:r>
            <a:r>
              <a:rPr lang="ko-KR" altLang="en-US" sz="2800" b="1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란</a:t>
            </a:r>
            <a:endParaRPr lang="ko-KR" altLang="en-US" sz="2800" b="1" dirty="0">
              <a:ln>
                <a:solidFill>
                  <a:schemeClr val="bg2">
                    <a:lumMod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A441A7DF-A823-477D-9611-05C75658FC30}"/>
              </a:ext>
            </a:extLst>
          </p:cNvPr>
          <p:cNvSpPr/>
          <p:nvPr/>
        </p:nvSpPr>
        <p:spPr>
          <a:xfrm>
            <a:off x="5030944" y="2398782"/>
            <a:ext cx="389529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base" latinLnBrk="1"/>
            <a:r>
              <a:rPr lang="ko-KR" altLang="en-US" sz="24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진로와 적성에 따라</a:t>
            </a:r>
            <a:r>
              <a:rPr lang="en-US" altLang="ko-KR" sz="24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/>
            </a:r>
            <a:br>
              <a:rPr lang="en-US" altLang="ko-KR" sz="24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ko-KR" altLang="en-US" sz="24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+mj-ea"/>
                <a:ea typeface="+mj-ea"/>
              </a:rPr>
              <a:t>다양한 과목을 선택 이수</a:t>
            </a:r>
            <a:r>
              <a:rPr lang="ko-KR" altLang="en-US" sz="24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하여</a:t>
            </a:r>
            <a:r>
              <a:rPr lang="en-US" altLang="ko-KR" sz="24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,</a:t>
            </a:r>
            <a:endParaRPr lang="ko-KR" altLang="en-US" sz="2400" b="1" spc="-100" dirty="0">
              <a:ln>
                <a:solidFill>
                  <a:schemeClr val="bg2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038306B8-50A1-423E-8E54-5B2D5156C073}"/>
              </a:ext>
            </a:extLst>
          </p:cNvPr>
          <p:cNvSpPr/>
          <p:nvPr/>
        </p:nvSpPr>
        <p:spPr>
          <a:xfrm>
            <a:off x="5030944" y="3889157"/>
            <a:ext cx="382797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base" latinLnBrk="1"/>
            <a:r>
              <a:rPr lang="ko-KR" altLang="en-US" sz="24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+mj-ea"/>
                <a:ea typeface="+mj-ea"/>
              </a:rPr>
              <a:t>누적 학점이 기준에 도달</a:t>
            </a:r>
            <a:r>
              <a:rPr lang="ko-KR" altLang="en-US" sz="24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하면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90ECC6C0-75CA-4BF4-80AE-5E302AEFEFAB}"/>
              </a:ext>
            </a:extLst>
          </p:cNvPr>
          <p:cNvSpPr/>
          <p:nvPr/>
        </p:nvSpPr>
        <p:spPr>
          <a:xfrm>
            <a:off x="5030944" y="4924212"/>
            <a:ext cx="323806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base" latinLnBrk="1"/>
            <a:r>
              <a:rPr lang="ko-KR" altLang="en-US" sz="24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졸업을 인정받는</a:t>
            </a:r>
            <a:r>
              <a:rPr lang="en-US" altLang="ko-KR" sz="24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/>
            </a:r>
            <a:br>
              <a:rPr lang="en-US" altLang="ko-KR" sz="24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ko-KR" altLang="en-US" sz="24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+mj-ea"/>
                <a:ea typeface="+mj-ea"/>
              </a:rPr>
              <a:t>교육과정 이수</a:t>
            </a:r>
            <a:r>
              <a:rPr lang="ko-KR" altLang="en-US" sz="2400" b="1" spc="-1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운영 제도</a:t>
            </a: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8EC3D958-9D71-46F0-9808-1E4E24FCC94E}"/>
              </a:ext>
            </a:extLst>
          </p:cNvPr>
          <p:cNvSpPr/>
          <p:nvPr/>
        </p:nvSpPr>
        <p:spPr>
          <a:xfrm>
            <a:off x="3527159" y="2259374"/>
            <a:ext cx="924601" cy="924601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innerShdw dist="63500" dir="135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1" name="그래픽 59">
            <a:extLst>
              <a:ext uri="{FF2B5EF4-FFF2-40B4-BE49-F238E27FC236}">
                <a16:creationId xmlns:a16="http://schemas.microsoft.com/office/drawing/2014/main" id="{8F22D465-2C59-4374-8501-D223A8E61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1276" y="2469229"/>
            <a:ext cx="516366" cy="504890"/>
          </a:xfrm>
          <a:prstGeom prst="rect">
            <a:avLst/>
          </a:prstGeom>
        </p:spPr>
      </p:pic>
      <p:sp>
        <p:nvSpPr>
          <p:cNvPr id="64" name="타원 63">
            <a:extLst>
              <a:ext uri="{FF2B5EF4-FFF2-40B4-BE49-F238E27FC236}">
                <a16:creationId xmlns:a16="http://schemas.microsoft.com/office/drawing/2014/main" id="{5497750D-4FE9-41AD-B6E1-C99C0403FED5}"/>
              </a:ext>
            </a:extLst>
          </p:cNvPr>
          <p:cNvSpPr/>
          <p:nvPr/>
        </p:nvSpPr>
        <p:spPr>
          <a:xfrm>
            <a:off x="3233271" y="3566712"/>
            <a:ext cx="924601" cy="924601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innerShdw dist="63500" dir="135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236320C0-A715-44CB-ADE8-EEF6F9045C6C}"/>
              </a:ext>
            </a:extLst>
          </p:cNvPr>
          <p:cNvGrpSpPr/>
          <p:nvPr/>
        </p:nvGrpSpPr>
        <p:grpSpPr>
          <a:xfrm>
            <a:off x="3367746" y="3790656"/>
            <a:ext cx="655651" cy="476712"/>
            <a:chOff x="4867872" y="3990266"/>
            <a:chExt cx="685073" cy="498093"/>
          </a:xfrm>
          <a:solidFill>
            <a:srgbClr val="0070C0"/>
          </a:solidFill>
        </p:grpSpPr>
        <p:sp>
          <p:nvSpPr>
            <p:cNvPr id="66" name="자유형: 도형 63">
              <a:extLst>
                <a:ext uri="{FF2B5EF4-FFF2-40B4-BE49-F238E27FC236}">
                  <a16:creationId xmlns:a16="http://schemas.microsoft.com/office/drawing/2014/main" id="{F1345EFF-B78B-4679-9CBD-5ED6393F4F60}"/>
                </a:ext>
              </a:extLst>
            </p:cNvPr>
            <p:cNvSpPr/>
            <p:nvPr/>
          </p:nvSpPr>
          <p:spPr>
            <a:xfrm>
              <a:off x="4979910" y="4025840"/>
              <a:ext cx="456715" cy="171265"/>
            </a:xfrm>
            <a:custGeom>
              <a:avLst/>
              <a:gdLst>
                <a:gd name="connsiteX0" fmla="*/ 13846 w 456715"/>
                <a:gd name="connsiteY0" fmla="*/ 128738 h 171268"/>
                <a:gd name="connsiteX1" fmla="*/ 158710 w 456715"/>
                <a:gd name="connsiteY1" fmla="*/ 13846 h 171268"/>
                <a:gd name="connsiteX2" fmla="*/ 303574 w 456715"/>
                <a:gd name="connsiteY2" fmla="*/ 85921 h 171268"/>
                <a:gd name="connsiteX3" fmla="*/ 448439 w 456715"/>
                <a:gd name="connsiteY3" fmla="*/ 158710 h 17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6715" h="171268">
                  <a:moveTo>
                    <a:pt x="13846" y="128738"/>
                  </a:moveTo>
                  <a:lnTo>
                    <a:pt x="158710" y="13846"/>
                  </a:lnTo>
                  <a:lnTo>
                    <a:pt x="303574" y="85921"/>
                  </a:lnTo>
                  <a:lnTo>
                    <a:pt x="448439" y="158710"/>
                  </a:lnTo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4">
              <a:extLst>
                <a:ext uri="{FF2B5EF4-FFF2-40B4-BE49-F238E27FC236}">
                  <a16:creationId xmlns:a16="http://schemas.microsoft.com/office/drawing/2014/main" id="{C53C030F-402F-4731-B8E6-CE42525AE9FF}"/>
                </a:ext>
              </a:extLst>
            </p:cNvPr>
            <p:cNvSpPr/>
            <p:nvPr/>
          </p:nvSpPr>
          <p:spPr>
            <a:xfrm>
              <a:off x="4930066" y="4208631"/>
              <a:ext cx="121315" cy="278304"/>
            </a:xfrm>
            <a:custGeom>
              <a:avLst/>
              <a:gdLst>
                <a:gd name="connsiteX0" fmla="*/ 18732 w 121314"/>
                <a:gd name="connsiteY0" fmla="*/ 18732 h 278310"/>
                <a:gd name="connsiteX1" fmla="*/ 108648 w 121314"/>
                <a:gd name="connsiteY1" fmla="*/ 18732 h 278310"/>
                <a:gd name="connsiteX2" fmla="*/ 108648 w 121314"/>
                <a:gd name="connsiteY2" fmla="*/ 264217 h 278310"/>
                <a:gd name="connsiteX3" fmla="*/ 18732 w 121314"/>
                <a:gd name="connsiteY3" fmla="*/ 264217 h 27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14" h="278310">
                  <a:moveTo>
                    <a:pt x="18732" y="18732"/>
                  </a:moveTo>
                  <a:lnTo>
                    <a:pt x="108648" y="18732"/>
                  </a:lnTo>
                  <a:lnTo>
                    <a:pt x="108648" y="264217"/>
                  </a:lnTo>
                  <a:lnTo>
                    <a:pt x="18732" y="264217"/>
                  </a:ln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5">
              <a:extLst>
                <a:ext uri="{FF2B5EF4-FFF2-40B4-BE49-F238E27FC236}">
                  <a16:creationId xmlns:a16="http://schemas.microsoft.com/office/drawing/2014/main" id="{A3CD038C-4236-4078-AB5C-9BCDA2FBB40F}"/>
                </a:ext>
              </a:extLst>
            </p:cNvPr>
            <p:cNvSpPr/>
            <p:nvPr/>
          </p:nvSpPr>
          <p:spPr>
            <a:xfrm>
              <a:off x="4944338" y="4105159"/>
              <a:ext cx="92770" cy="92768"/>
            </a:xfrm>
            <a:custGeom>
              <a:avLst/>
              <a:gdLst>
                <a:gd name="connsiteX0" fmla="*/ 80104 w 92770"/>
                <a:gd name="connsiteY0" fmla="*/ 49418 h 92770"/>
                <a:gd name="connsiteX1" fmla="*/ 49418 w 92770"/>
                <a:gd name="connsiteY1" fmla="*/ 80104 h 92770"/>
                <a:gd name="connsiteX2" fmla="*/ 18732 w 92770"/>
                <a:gd name="connsiteY2" fmla="*/ 49418 h 92770"/>
                <a:gd name="connsiteX3" fmla="*/ 49418 w 92770"/>
                <a:gd name="connsiteY3" fmla="*/ 18732 h 92770"/>
                <a:gd name="connsiteX4" fmla="*/ 80104 w 92770"/>
                <a:gd name="connsiteY4" fmla="*/ 49418 h 9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70" h="92770">
                  <a:moveTo>
                    <a:pt x="80104" y="49418"/>
                  </a:moveTo>
                  <a:cubicBezTo>
                    <a:pt x="80104" y="66545"/>
                    <a:pt x="66545" y="80104"/>
                    <a:pt x="49418" y="80104"/>
                  </a:cubicBezTo>
                  <a:cubicBezTo>
                    <a:pt x="32291" y="80104"/>
                    <a:pt x="18732" y="66545"/>
                    <a:pt x="18732" y="49418"/>
                  </a:cubicBezTo>
                  <a:cubicBezTo>
                    <a:pt x="18732" y="32291"/>
                    <a:pt x="32291" y="18732"/>
                    <a:pt x="49418" y="18732"/>
                  </a:cubicBezTo>
                  <a:cubicBezTo>
                    <a:pt x="66545" y="18732"/>
                    <a:pt x="80104" y="32291"/>
                    <a:pt x="80104" y="49418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6">
              <a:extLst>
                <a:ext uri="{FF2B5EF4-FFF2-40B4-BE49-F238E27FC236}">
                  <a16:creationId xmlns:a16="http://schemas.microsoft.com/office/drawing/2014/main" id="{8DF36B48-B8B1-4B0F-9791-7371DD80826A}"/>
                </a:ext>
              </a:extLst>
            </p:cNvPr>
            <p:cNvSpPr/>
            <p:nvPr/>
          </p:nvSpPr>
          <p:spPr>
            <a:xfrm>
              <a:off x="5074930" y="4093742"/>
              <a:ext cx="121315" cy="392482"/>
            </a:xfrm>
            <a:custGeom>
              <a:avLst/>
              <a:gdLst>
                <a:gd name="connsiteX0" fmla="*/ 18732 w 121314"/>
                <a:gd name="connsiteY0" fmla="*/ 18732 h 392489"/>
                <a:gd name="connsiteX1" fmla="*/ 108648 w 121314"/>
                <a:gd name="connsiteY1" fmla="*/ 18732 h 392489"/>
                <a:gd name="connsiteX2" fmla="*/ 108648 w 121314"/>
                <a:gd name="connsiteY2" fmla="*/ 378396 h 392489"/>
                <a:gd name="connsiteX3" fmla="*/ 18732 w 121314"/>
                <a:gd name="connsiteY3" fmla="*/ 378396 h 39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14" h="392489">
                  <a:moveTo>
                    <a:pt x="18732" y="18732"/>
                  </a:moveTo>
                  <a:lnTo>
                    <a:pt x="108648" y="18732"/>
                  </a:lnTo>
                  <a:lnTo>
                    <a:pt x="108648" y="378396"/>
                  </a:lnTo>
                  <a:lnTo>
                    <a:pt x="18732" y="378396"/>
                  </a:ln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7">
              <a:extLst>
                <a:ext uri="{FF2B5EF4-FFF2-40B4-BE49-F238E27FC236}">
                  <a16:creationId xmlns:a16="http://schemas.microsoft.com/office/drawing/2014/main" id="{EF955CD1-D7D8-4870-A25C-D8B3ECA2AC59}"/>
                </a:ext>
              </a:extLst>
            </p:cNvPr>
            <p:cNvSpPr/>
            <p:nvPr/>
          </p:nvSpPr>
          <p:spPr>
            <a:xfrm>
              <a:off x="5089201" y="3990266"/>
              <a:ext cx="92770" cy="92768"/>
            </a:xfrm>
            <a:custGeom>
              <a:avLst/>
              <a:gdLst>
                <a:gd name="connsiteX0" fmla="*/ 80104 w 92770"/>
                <a:gd name="connsiteY0" fmla="*/ 49418 h 92770"/>
                <a:gd name="connsiteX1" fmla="*/ 49418 w 92770"/>
                <a:gd name="connsiteY1" fmla="*/ 80104 h 92770"/>
                <a:gd name="connsiteX2" fmla="*/ 18732 w 92770"/>
                <a:gd name="connsiteY2" fmla="*/ 49418 h 92770"/>
                <a:gd name="connsiteX3" fmla="*/ 49418 w 92770"/>
                <a:gd name="connsiteY3" fmla="*/ 18732 h 92770"/>
                <a:gd name="connsiteX4" fmla="*/ 80104 w 92770"/>
                <a:gd name="connsiteY4" fmla="*/ 49418 h 9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70" h="92770">
                  <a:moveTo>
                    <a:pt x="80104" y="49418"/>
                  </a:moveTo>
                  <a:cubicBezTo>
                    <a:pt x="80104" y="66545"/>
                    <a:pt x="66545" y="80104"/>
                    <a:pt x="49418" y="80104"/>
                  </a:cubicBezTo>
                  <a:cubicBezTo>
                    <a:pt x="32291" y="80104"/>
                    <a:pt x="18732" y="66545"/>
                    <a:pt x="18732" y="49418"/>
                  </a:cubicBezTo>
                  <a:cubicBezTo>
                    <a:pt x="18732" y="32291"/>
                    <a:pt x="32291" y="18732"/>
                    <a:pt x="49418" y="18732"/>
                  </a:cubicBezTo>
                  <a:cubicBezTo>
                    <a:pt x="66545" y="18732"/>
                    <a:pt x="80104" y="33005"/>
                    <a:pt x="80104" y="49418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68">
              <a:extLst>
                <a:ext uri="{FF2B5EF4-FFF2-40B4-BE49-F238E27FC236}">
                  <a16:creationId xmlns:a16="http://schemas.microsoft.com/office/drawing/2014/main" id="{F4067CD7-AE18-4A50-8810-6C31D3A2E049}"/>
                </a:ext>
              </a:extLst>
            </p:cNvPr>
            <p:cNvSpPr/>
            <p:nvPr/>
          </p:nvSpPr>
          <p:spPr>
            <a:xfrm>
              <a:off x="5219794" y="4165813"/>
              <a:ext cx="121315" cy="321121"/>
            </a:xfrm>
            <a:custGeom>
              <a:avLst/>
              <a:gdLst>
                <a:gd name="connsiteX0" fmla="*/ 18732 w 121314"/>
                <a:gd name="connsiteY0" fmla="*/ 18732 h 321127"/>
                <a:gd name="connsiteX1" fmla="*/ 108648 w 121314"/>
                <a:gd name="connsiteY1" fmla="*/ 18732 h 321127"/>
                <a:gd name="connsiteX2" fmla="*/ 108648 w 121314"/>
                <a:gd name="connsiteY2" fmla="*/ 306320 h 321127"/>
                <a:gd name="connsiteX3" fmla="*/ 18732 w 121314"/>
                <a:gd name="connsiteY3" fmla="*/ 306320 h 32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14" h="321127">
                  <a:moveTo>
                    <a:pt x="18732" y="18732"/>
                  </a:moveTo>
                  <a:lnTo>
                    <a:pt x="108648" y="18732"/>
                  </a:lnTo>
                  <a:lnTo>
                    <a:pt x="108648" y="306320"/>
                  </a:lnTo>
                  <a:lnTo>
                    <a:pt x="18732" y="306320"/>
                  </a:ln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69">
              <a:extLst>
                <a:ext uri="{FF2B5EF4-FFF2-40B4-BE49-F238E27FC236}">
                  <a16:creationId xmlns:a16="http://schemas.microsoft.com/office/drawing/2014/main" id="{0A1D1851-F250-466B-998B-074DD1DC11E5}"/>
                </a:ext>
              </a:extLst>
            </p:cNvPr>
            <p:cNvSpPr/>
            <p:nvPr/>
          </p:nvSpPr>
          <p:spPr>
            <a:xfrm>
              <a:off x="5234067" y="4062337"/>
              <a:ext cx="92770" cy="92768"/>
            </a:xfrm>
            <a:custGeom>
              <a:avLst/>
              <a:gdLst>
                <a:gd name="connsiteX0" fmla="*/ 80104 w 92770"/>
                <a:gd name="connsiteY0" fmla="*/ 49418 h 92770"/>
                <a:gd name="connsiteX1" fmla="*/ 49418 w 92770"/>
                <a:gd name="connsiteY1" fmla="*/ 80104 h 92770"/>
                <a:gd name="connsiteX2" fmla="*/ 18732 w 92770"/>
                <a:gd name="connsiteY2" fmla="*/ 49418 h 92770"/>
                <a:gd name="connsiteX3" fmla="*/ 49418 w 92770"/>
                <a:gd name="connsiteY3" fmla="*/ 18732 h 92770"/>
                <a:gd name="connsiteX4" fmla="*/ 80104 w 92770"/>
                <a:gd name="connsiteY4" fmla="*/ 49418 h 9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70" h="92770">
                  <a:moveTo>
                    <a:pt x="80104" y="49418"/>
                  </a:moveTo>
                  <a:cubicBezTo>
                    <a:pt x="80104" y="66545"/>
                    <a:pt x="66545" y="80104"/>
                    <a:pt x="49418" y="80104"/>
                  </a:cubicBezTo>
                  <a:cubicBezTo>
                    <a:pt x="32291" y="80104"/>
                    <a:pt x="18732" y="66545"/>
                    <a:pt x="18732" y="49418"/>
                  </a:cubicBezTo>
                  <a:cubicBezTo>
                    <a:pt x="18732" y="32291"/>
                    <a:pt x="32291" y="18732"/>
                    <a:pt x="49418" y="18732"/>
                  </a:cubicBezTo>
                  <a:cubicBezTo>
                    <a:pt x="66545" y="19446"/>
                    <a:pt x="80104" y="33005"/>
                    <a:pt x="80104" y="49418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0">
              <a:extLst>
                <a:ext uri="{FF2B5EF4-FFF2-40B4-BE49-F238E27FC236}">
                  <a16:creationId xmlns:a16="http://schemas.microsoft.com/office/drawing/2014/main" id="{E950A517-7367-41C3-8E0D-C9D0E7C8D4A1}"/>
                </a:ext>
              </a:extLst>
            </p:cNvPr>
            <p:cNvSpPr/>
            <p:nvPr/>
          </p:nvSpPr>
          <p:spPr>
            <a:xfrm>
              <a:off x="5364659" y="4238599"/>
              <a:ext cx="121315" cy="249760"/>
            </a:xfrm>
            <a:custGeom>
              <a:avLst/>
              <a:gdLst>
                <a:gd name="connsiteX0" fmla="*/ 18732 w 121314"/>
                <a:gd name="connsiteY0" fmla="*/ 18732 h 249766"/>
                <a:gd name="connsiteX1" fmla="*/ 108648 w 121314"/>
                <a:gd name="connsiteY1" fmla="*/ 18732 h 249766"/>
                <a:gd name="connsiteX2" fmla="*/ 108648 w 121314"/>
                <a:gd name="connsiteY2" fmla="*/ 234245 h 249766"/>
                <a:gd name="connsiteX3" fmla="*/ 18732 w 121314"/>
                <a:gd name="connsiteY3" fmla="*/ 234245 h 24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14" h="249766">
                  <a:moveTo>
                    <a:pt x="18732" y="18732"/>
                  </a:moveTo>
                  <a:lnTo>
                    <a:pt x="108648" y="18732"/>
                  </a:lnTo>
                  <a:lnTo>
                    <a:pt x="108648" y="234245"/>
                  </a:lnTo>
                  <a:lnTo>
                    <a:pt x="18732" y="234245"/>
                  </a:ln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1">
              <a:extLst>
                <a:ext uri="{FF2B5EF4-FFF2-40B4-BE49-F238E27FC236}">
                  <a16:creationId xmlns:a16="http://schemas.microsoft.com/office/drawing/2014/main" id="{8C1569A8-AD9E-4B1A-B808-ED05E6E905D9}"/>
                </a:ext>
              </a:extLst>
            </p:cNvPr>
            <p:cNvSpPr/>
            <p:nvPr/>
          </p:nvSpPr>
          <p:spPr>
            <a:xfrm>
              <a:off x="5378931" y="4135132"/>
              <a:ext cx="92770" cy="92768"/>
            </a:xfrm>
            <a:custGeom>
              <a:avLst/>
              <a:gdLst>
                <a:gd name="connsiteX0" fmla="*/ 80104 w 92770"/>
                <a:gd name="connsiteY0" fmla="*/ 49418 h 92770"/>
                <a:gd name="connsiteX1" fmla="*/ 49418 w 92770"/>
                <a:gd name="connsiteY1" fmla="*/ 80104 h 92770"/>
                <a:gd name="connsiteX2" fmla="*/ 18732 w 92770"/>
                <a:gd name="connsiteY2" fmla="*/ 49418 h 92770"/>
                <a:gd name="connsiteX3" fmla="*/ 49418 w 92770"/>
                <a:gd name="connsiteY3" fmla="*/ 18732 h 92770"/>
                <a:gd name="connsiteX4" fmla="*/ 80104 w 92770"/>
                <a:gd name="connsiteY4" fmla="*/ 49418 h 9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70" h="92770">
                  <a:moveTo>
                    <a:pt x="80104" y="49418"/>
                  </a:moveTo>
                  <a:cubicBezTo>
                    <a:pt x="80104" y="66545"/>
                    <a:pt x="66545" y="80104"/>
                    <a:pt x="49418" y="80104"/>
                  </a:cubicBezTo>
                  <a:cubicBezTo>
                    <a:pt x="32291" y="80104"/>
                    <a:pt x="18732" y="66545"/>
                    <a:pt x="18732" y="49418"/>
                  </a:cubicBezTo>
                  <a:cubicBezTo>
                    <a:pt x="18732" y="32291"/>
                    <a:pt x="32291" y="18732"/>
                    <a:pt x="49418" y="18732"/>
                  </a:cubicBezTo>
                  <a:cubicBezTo>
                    <a:pt x="66545" y="18732"/>
                    <a:pt x="80104" y="32291"/>
                    <a:pt x="80104" y="49418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2">
              <a:extLst>
                <a:ext uri="{FF2B5EF4-FFF2-40B4-BE49-F238E27FC236}">
                  <a16:creationId xmlns:a16="http://schemas.microsoft.com/office/drawing/2014/main" id="{81BB909F-BBCE-4598-B4A9-51E0AFD72C3C}"/>
                </a:ext>
              </a:extLst>
            </p:cNvPr>
            <p:cNvSpPr/>
            <p:nvPr/>
          </p:nvSpPr>
          <p:spPr>
            <a:xfrm>
              <a:off x="4867872" y="4459095"/>
              <a:ext cx="685073" cy="21409"/>
            </a:xfrm>
            <a:custGeom>
              <a:avLst/>
              <a:gdLst>
                <a:gd name="connsiteX0" fmla="*/ 13846 w 685072"/>
                <a:gd name="connsiteY0" fmla="*/ 13846 h 21408"/>
                <a:gd name="connsiteX1" fmla="*/ 672515 w 685072"/>
                <a:gd name="connsiteY1" fmla="*/ 13846 h 2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072" h="21408">
                  <a:moveTo>
                    <a:pt x="13846" y="13846"/>
                  </a:moveTo>
                  <a:lnTo>
                    <a:pt x="672515" y="13846"/>
                  </a:lnTo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76" name="타원 75">
            <a:extLst>
              <a:ext uri="{FF2B5EF4-FFF2-40B4-BE49-F238E27FC236}">
                <a16:creationId xmlns:a16="http://schemas.microsoft.com/office/drawing/2014/main" id="{CFAF013F-275F-4432-912E-BDD513933566}"/>
              </a:ext>
            </a:extLst>
          </p:cNvPr>
          <p:cNvSpPr/>
          <p:nvPr/>
        </p:nvSpPr>
        <p:spPr>
          <a:xfrm>
            <a:off x="3540598" y="4899251"/>
            <a:ext cx="924601" cy="924601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innerShdw dist="63500" dir="135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FBA2EE75-6AE1-4CF8-AB31-554CC043AAC0}"/>
              </a:ext>
            </a:extLst>
          </p:cNvPr>
          <p:cNvGrpSpPr/>
          <p:nvPr/>
        </p:nvGrpSpPr>
        <p:grpSpPr>
          <a:xfrm>
            <a:off x="3715972" y="5181600"/>
            <a:ext cx="565129" cy="464126"/>
            <a:chOff x="4117511" y="5268237"/>
            <a:chExt cx="599252" cy="492150"/>
          </a:xfrm>
          <a:solidFill>
            <a:srgbClr val="0070C0"/>
          </a:solidFill>
        </p:grpSpPr>
        <p:sp>
          <p:nvSpPr>
            <p:cNvPr id="78" name="자유형: 도형 76">
              <a:extLst>
                <a:ext uri="{FF2B5EF4-FFF2-40B4-BE49-F238E27FC236}">
                  <a16:creationId xmlns:a16="http://schemas.microsoft.com/office/drawing/2014/main" id="{6D3E6B98-2A91-40F5-8D16-BAF043245608}"/>
                </a:ext>
              </a:extLst>
            </p:cNvPr>
            <p:cNvSpPr/>
            <p:nvPr/>
          </p:nvSpPr>
          <p:spPr>
            <a:xfrm>
              <a:off x="4117511" y="5268237"/>
              <a:ext cx="599252" cy="395250"/>
            </a:xfrm>
            <a:custGeom>
              <a:avLst/>
              <a:gdLst>
                <a:gd name="connsiteX0" fmla="*/ 31875 w 599252"/>
                <a:gd name="connsiteY0" fmla="*/ 31875 h 395250"/>
                <a:gd name="connsiteX1" fmla="*/ 573752 w 599252"/>
                <a:gd name="connsiteY1" fmla="*/ 31875 h 395250"/>
                <a:gd name="connsiteX2" fmla="*/ 573752 w 599252"/>
                <a:gd name="connsiteY2" fmla="*/ 372300 h 395250"/>
                <a:gd name="connsiteX3" fmla="*/ 31875 w 599252"/>
                <a:gd name="connsiteY3" fmla="*/ 372300 h 3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252" h="395250">
                  <a:moveTo>
                    <a:pt x="31875" y="31875"/>
                  </a:moveTo>
                  <a:lnTo>
                    <a:pt x="573752" y="31875"/>
                  </a:lnTo>
                  <a:lnTo>
                    <a:pt x="573752" y="372300"/>
                  </a:lnTo>
                  <a:lnTo>
                    <a:pt x="31875" y="372300"/>
                  </a:ln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7">
              <a:extLst>
                <a:ext uri="{FF2B5EF4-FFF2-40B4-BE49-F238E27FC236}">
                  <a16:creationId xmlns:a16="http://schemas.microsoft.com/office/drawing/2014/main" id="{D59E01F4-E17C-4F9E-8C9F-DD143C48233E}"/>
                </a:ext>
              </a:extLst>
            </p:cNvPr>
            <p:cNvSpPr/>
            <p:nvPr/>
          </p:nvSpPr>
          <p:spPr>
            <a:xfrm>
              <a:off x="4178711" y="5324337"/>
              <a:ext cx="471752" cy="280500"/>
            </a:xfrm>
            <a:custGeom>
              <a:avLst/>
              <a:gdLst>
                <a:gd name="connsiteX0" fmla="*/ 450077 w 471751"/>
                <a:gd name="connsiteY0" fmla="*/ 192525 h 280500"/>
                <a:gd name="connsiteX1" fmla="*/ 450077 w 471751"/>
                <a:gd name="connsiteY1" fmla="*/ 98175 h 280500"/>
                <a:gd name="connsiteX2" fmla="*/ 383776 w 471751"/>
                <a:gd name="connsiteY2" fmla="*/ 31875 h 280500"/>
                <a:gd name="connsiteX3" fmla="*/ 98175 w 471751"/>
                <a:gd name="connsiteY3" fmla="*/ 31875 h 280500"/>
                <a:gd name="connsiteX4" fmla="*/ 31875 w 471751"/>
                <a:gd name="connsiteY4" fmla="*/ 98175 h 280500"/>
                <a:gd name="connsiteX5" fmla="*/ 31875 w 471751"/>
                <a:gd name="connsiteY5" fmla="*/ 192525 h 280500"/>
                <a:gd name="connsiteX6" fmla="*/ 98175 w 471751"/>
                <a:gd name="connsiteY6" fmla="*/ 258825 h 280500"/>
                <a:gd name="connsiteX7" fmla="*/ 383776 w 471751"/>
                <a:gd name="connsiteY7" fmla="*/ 258825 h 280500"/>
                <a:gd name="connsiteX8" fmla="*/ 450077 w 471751"/>
                <a:gd name="connsiteY8" fmla="*/ 192525 h 28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751" h="280500">
                  <a:moveTo>
                    <a:pt x="450077" y="192525"/>
                  </a:moveTo>
                  <a:lnTo>
                    <a:pt x="450077" y="98175"/>
                  </a:lnTo>
                  <a:cubicBezTo>
                    <a:pt x="413101" y="98175"/>
                    <a:pt x="383776" y="68850"/>
                    <a:pt x="383776" y="31875"/>
                  </a:cubicBezTo>
                  <a:lnTo>
                    <a:pt x="98175" y="31875"/>
                  </a:lnTo>
                  <a:cubicBezTo>
                    <a:pt x="98175" y="68850"/>
                    <a:pt x="68850" y="98175"/>
                    <a:pt x="31875" y="98175"/>
                  </a:cubicBezTo>
                  <a:lnTo>
                    <a:pt x="31875" y="192525"/>
                  </a:lnTo>
                  <a:cubicBezTo>
                    <a:pt x="68850" y="192525"/>
                    <a:pt x="98175" y="221850"/>
                    <a:pt x="98175" y="258825"/>
                  </a:cubicBezTo>
                  <a:lnTo>
                    <a:pt x="383776" y="258825"/>
                  </a:lnTo>
                  <a:cubicBezTo>
                    <a:pt x="383776" y="221850"/>
                    <a:pt x="413101" y="192525"/>
                    <a:pt x="450077" y="192525"/>
                  </a:cubicBez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8">
              <a:extLst>
                <a:ext uri="{FF2B5EF4-FFF2-40B4-BE49-F238E27FC236}">
                  <a16:creationId xmlns:a16="http://schemas.microsoft.com/office/drawing/2014/main" id="{F16ECE08-AC91-4BAD-B901-CC21F125890D}"/>
                </a:ext>
              </a:extLst>
            </p:cNvPr>
            <p:cNvSpPr/>
            <p:nvPr/>
          </p:nvSpPr>
          <p:spPr>
            <a:xfrm>
              <a:off x="4452837" y="5556387"/>
              <a:ext cx="140250" cy="204000"/>
            </a:xfrm>
            <a:custGeom>
              <a:avLst/>
              <a:gdLst>
                <a:gd name="connsiteX0" fmla="*/ 114750 w 140250"/>
                <a:gd name="connsiteY0" fmla="*/ 173400 h 204000"/>
                <a:gd name="connsiteX1" fmla="*/ 72675 w 140250"/>
                <a:gd name="connsiteY1" fmla="*/ 132600 h 204000"/>
                <a:gd name="connsiteX2" fmla="*/ 31875 w 140250"/>
                <a:gd name="connsiteY2" fmla="*/ 173400 h 204000"/>
                <a:gd name="connsiteX3" fmla="*/ 31875 w 140250"/>
                <a:gd name="connsiteY3" fmla="*/ 31875 h 204000"/>
                <a:gd name="connsiteX4" fmla="*/ 114750 w 140250"/>
                <a:gd name="connsiteY4" fmla="*/ 31875 h 2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50" h="204000">
                  <a:moveTo>
                    <a:pt x="114750" y="173400"/>
                  </a:moveTo>
                  <a:lnTo>
                    <a:pt x="72675" y="132600"/>
                  </a:lnTo>
                  <a:lnTo>
                    <a:pt x="31875" y="173400"/>
                  </a:lnTo>
                  <a:lnTo>
                    <a:pt x="31875" y="31875"/>
                  </a:lnTo>
                  <a:lnTo>
                    <a:pt x="114750" y="31875"/>
                  </a:ln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79">
              <a:extLst>
                <a:ext uri="{FF2B5EF4-FFF2-40B4-BE49-F238E27FC236}">
                  <a16:creationId xmlns:a16="http://schemas.microsoft.com/office/drawing/2014/main" id="{768D2CF3-549B-4182-89DB-B96D5522F768}"/>
                </a:ext>
              </a:extLst>
            </p:cNvPr>
            <p:cNvSpPr/>
            <p:nvPr/>
          </p:nvSpPr>
          <p:spPr>
            <a:xfrm>
              <a:off x="4433712" y="5458212"/>
              <a:ext cx="178501" cy="178500"/>
            </a:xfrm>
            <a:custGeom>
              <a:avLst/>
              <a:gdLst>
                <a:gd name="connsiteX0" fmla="*/ 151726 w 178500"/>
                <a:gd name="connsiteY0" fmla="*/ 91800 h 178500"/>
                <a:gd name="connsiteX1" fmla="*/ 91800 w 178500"/>
                <a:gd name="connsiteY1" fmla="*/ 151725 h 178500"/>
                <a:gd name="connsiteX2" fmla="*/ 31875 w 178500"/>
                <a:gd name="connsiteY2" fmla="*/ 91800 h 178500"/>
                <a:gd name="connsiteX3" fmla="*/ 91800 w 178500"/>
                <a:gd name="connsiteY3" fmla="*/ 31875 h 178500"/>
                <a:gd name="connsiteX4" fmla="*/ 151726 w 178500"/>
                <a:gd name="connsiteY4" fmla="*/ 91800 h 17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00" h="178500">
                  <a:moveTo>
                    <a:pt x="151726" y="91800"/>
                  </a:moveTo>
                  <a:cubicBezTo>
                    <a:pt x="151726" y="124896"/>
                    <a:pt x="124896" y="151725"/>
                    <a:pt x="91800" y="151725"/>
                  </a:cubicBezTo>
                  <a:cubicBezTo>
                    <a:pt x="58705" y="151725"/>
                    <a:pt x="31875" y="124896"/>
                    <a:pt x="31875" y="91800"/>
                  </a:cubicBezTo>
                  <a:cubicBezTo>
                    <a:pt x="31875" y="58704"/>
                    <a:pt x="58705" y="31875"/>
                    <a:pt x="91800" y="31875"/>
                  </a:cubicBezTo>
                  <a:cubicBezTo>
                    <a:pt x="124896" y="31875"/>
                    <a:pt x="151726" y="58704"/>
                    <a:pt x="151726" y="91800"/>
                  </a:cubicBez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B7B3D513-CBD9-4389-A36F-E84624DB6314}"/>
              </a:ext>
            </a:extLst>
          </p:cNvPr>
          <p:cNvSpPr/>
          <p:nvPr/>
        </p:nvSpPr>
        <p:spPr>
          <a:xfrm>
            <a:off x="1005840" y="1347009"/>
            <a:ext cx="320040" cy="70311"/>
          </a:xfrm>
          <a:prstGeom prst="rect">
            <a:avLst/>
          </a:prstGeom>
          <a:solidFill>
            <a:srgbClr val="6488F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3" name="자유형: 도형 82">
            <a:extLst>
              <a:ext uri="{FF2B5EF4-FFF2-40B4-BE49-F238E27FC236}">
                <a16:creationId xmlns:a16="http://schemas.microsoft.com/office/drawing/2014/main" id="{3AE232F0-BCA8-4B09-A9DF-8D14D4C20618}"/>
              </a:ext>
            </a:extLst>
          </p:cNvPr>
          <p:cNvSpPr/>
          <p:nvPr/>
        </p:nvSpPr>
        <p:spPr>
          <a:xfrm>
            <a:off x="5578637" y="6070601"/>
            <a:ext cx="228574" cy="457146"/>
          </a:xfrm>
          <a:custGeom>
            <a:avLst/>
            <a:gdLst>
              <a:gd name="connsiteX0" fmla="*/ 0 w 59532"/>
              <a:gd name="connsiteY0" fmla="*/ 0 h 119064"/>
              <a:gd name="connsiteX1" fmla="*/ 59532 w 59532"/>
              <a:gd name="connsiteY1" fmla="*/ 59532 h 119064"/>
              <a:gd name="connsiteX2" fmla="*/ 0 w 59532"/>
              <a:gd name="connsiteY2" fmla="*/ 119064 h 11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32" h="119064">
                <a:moveTo>
                  <a:pt x="0" y="0"/>
                </a:moveTo>
                <a:lnTo>
                  <a:pt x="59532" y="59532"/>
                </a:lnTo>
                <a:lnTo>
                  <a:pt x="0" y="119064"/>
                </a:lnTo>
              </a:path>
            </a:pathLst>
          </a:custGeom>
          <a:noFill/>
          <a:ln w="88900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4" name="그래픽 83">
            <a:extLst>
              <a:ext uri="{FF2B5EF4-FFF2-40B4-BE49-F238E27FC236}">
                <a16:creationId xmlns:a16="http://schemas.microsoft.com/office/drawing/2014/main" id="{2EA983C5-7B62-493B-B828-945D4654D7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04100" y="1277713"/>
            <a:ext cx="713617" cy="635054"/>
          </a:xfrm>
          <a:prstGeom prst="rect">
            <a:avLst/>
          </a:prstGeom>
        </p:spPr>
      </p:pic>
      <p:sp>
        <p:nvSpPr>
          <p:cNvPr id="85" name="자유형: 도형 85">
            <a:extLst>
              <a:ext uri="{FF2B5EF4-FFF2-40B4-BE49-F238E27FC236}">
                <a16:creationId xmlns:a16="http://schemas.microsoft.com/office/drawing/2014/main" id="{738E91BA-1895-4E1D-B6FC-5F2C20060543}"/>
              </a:ext>
            </a:extLst>
          </p:cNvPr>
          <p:cNvSpPr/>
          <p:nvPr/>
        </p:nvSpPr>
        <p:spPr>
          <a:xfrm flipH="1">
            <a:off x="5578637" y="1687245"/>
            <a:ext cx="228574" cy="457146"/>
          </a:xfrm>
          <a:custGeom>
            <a:avLst/>
            <a:gdLst>
              <a:gd name="connsiteX0" fmla="*/ 0 w 59532"/>
              <a:gd name="connsiteY0" fmla="*/ 0 h 119064"/>
              <a:gd name="connsiteX1" fmla="*/ 59532 w 59532"/>
              <a:gd name="connsiteY1" fmla="*/ 59532 h 119064"/>
              <a:gd name="connsiteX2" fmla="*/ 0 w 59532"/>
              <a:gd name="connsiteY2" fmla="*/ 119064 h 11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32" h="119064">
                <a:moveTo>
                  <a:pt x="0" y="0"/>
                </a:moveTo>
                <a:lnTo>
                  <a:pt x="59532" y="59532"/>
                </a:lnTo>
                <a:lnTo>
                  <a:pt x="0" y="119064"/>
                </a:lnTo>
              </a:path>
            </a:pathLst>
          </a:custGeom>
          <a:noFill/>
          <a:ln w="88900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DAAF43C1-8259-4B08-936B-D6A085EE0FB5}"/>
              </a:ext>
            </a:extLst>
          </p:cNvPr>
          <p:cNvGrpSpPr/>
          <p:nvPr/>
        </p:nvGrpSpPr>
        <p:grpSpPr>
          <a:xfrm>
            <a:off x="4940300" y="3474858"/>
            <a:ext cx="4730750" cy="1204686"/>
            <a:chOff x="4379734" y="3589158"/>
            <a:chExt cx="5011916" cy="1204686"/>
          </a:xfrm>
        </p:grpSpPr>
        <p:cxnSp>
          <p:nvCxnSpPr>
            <p:cNvPr id="87" name="직선 연결선 86">
              <a:extLst>
                <a:ext uri="{FF2B5EF4-FFF2-40B4-BE49-F238E27FC236}">
                  <a16:creationId xmlns:a16="http://schemas.microsoft.com/office/drawing/2014/main" id="{435CD98E-63B8-4B3F-BD5F-A24D2D7D6A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9734" y="3589158"/>
              <a:ext cx="5011916" cy="0"/>
            </a:xfrm>
            <a:prstGeom prst="line">
              <a:avLst/>
            </a:prstGeom>
            <a:ln w="25400" cap="rnd">
              <a:solidFill>
                <a:schemeClr val="bg1">
                  <a:lumMod val="8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>
              <a:extLst>
                <a:ext uri="{FF2B5EF4-FFF2-40B4-BE49-F238E27FC236}">
                  <a16:creationId xmlns:a16="http://schemas.microsoft.com/office/drawing/2014/main" id="{77574DDD-A882-44A3-AE6A-7C28C89964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9734" y="4793844"/>
              <a:ext cx="4440087" cy="0"/>
            </a:xfrm>
            <a:prstGeom prst="line">
              <a:avLst/>
            </a:prstGeom>
            <a:ln w="25400" cap="rnd">
              <a:solidFill>
                <a:schemeClr val="bg1">
                  <a:lumMod val="8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511C567F-22E9-428D-B1E6-3929DB438CC0}"/>
              </a:ext>
            </a:extLst>
          </p:cNvPr>
          <p:cNvGrpSpPr/>
          <p:nvPr/>
        </p:nvGrpSpPr>
        <p:grpSpPr>
          <a:xfrm>
            <a:off x="8314968" y="1060996"/>
            <a:ext cx="979860" cy="914260"/>
            <a:chOff x="-158240" y="1431832"/>
            <a:chExt cx="1440107" cy="1343694"/>
          </a:xfrm>
        </p:grpSpPr>
        <p:sp>
          <p:nvSpPr>
            <p:cNvPr id="90" name="자유형: 도형 21">
              <a:extLst>
                <a:ext uri="{FF2B5EF4-FFF2-40B4-BE49-F238E27FC236}">
                  <a16:creationId xmlns:a16="http://schemas.microsoft.com/office/drawing/2014/main" id="{374211B2-BCDF-4294-B032-80164484A7C2}"/>
                </a:ext>
              </a:extLst>
            </p:cNvPr>
            <p:cNvSpPr/>
            <p:nvPr/>
          </p:nvSpPr>
          <p:spPr>
            <a:xfrm>
              <a:off x="-158240" y="1431832"/>
              <a:ext cx="1440107" cy="1335269"/>
            </a:xfrm>
            <a:custGeom>
              <a:avLst/>
              <a:gdLst>
                <a:gd name="connsiteX0" fmla="*/ 719950 w 1440107"/>
                <a:gd name="connsiteY0" fmla="*/ 0 h 1335269"/>
                <a:gd name="connsiteX1" fmla="*/ 728170 w 1440107"/>
                <a:gd name="connsiteY1" fmla="*/ 8219 h 1335269"/>
                <a:gd name="connsiteX2" fmla="*/ 728170 w 1440107"/>
                <a:gd name="connsiteY2" fmla="*/ 15156 h 1335269"/>
                <a:gd name="connsiteX3" fmla="*/ 922564 w 1440107"/>
                <a:gd name="connsiteY3" fmla="*/ 60824 h 1335269"/>
                <a:gd name="connsiteX4" fmla="*/ 728170 w 1440107"/>
                <a:gd name="connsiteY4" fmla="*/ 120637 h 1335269"/>
                <a:gd name="connsiteX5" fmla="*/ 728170 w 1440107"/>
                <a:gd name="connsiteY5" fmla="*/ 218439 h 1335269"/>
                <a:gd name="connsiteX6" fmla="*/ 731045 w 1440107"/>
                <a:gd name="connsiteY6" fmla="*/ 219463 h 1335269"/>
                <a:gd name="connsiteX7" fmla="*/ 1067637 w 1440107"/>
                <a:gd name="connsiteY7" fmla="*/ 513723 h 1335269"/>
                <a:gd name="connsiteX8" fmla="*/ 1056540 w 1440107"/>
                <a:gd name="connsiteY8" fmla="*/ 543313 h 1335269"/>
                <a:gd name="connsiteX9" fmla="*/ 1010102 w 1440107"/>
                <a:gd name="connsiteY9" fmla="*/ 543313 h 1335269"/>
                <a:gd name="connsiteX10" fmla="*/ 1010102 w 1440107"/>
                <a:gd name="connsiteY10" fmla="*/ 718391 h 1335269"/>
                <a:gd name="connsiteX11" fmla="*/ 1364775 w 1440107"/>
                <a:gd name="connsiteY11" fmla="*/ 718391 h 1335269"/>
                <a:gd name="connsiteX12" fmla="*/ 1384913 w 1440107"/>
                <a:gd name="connsiteY12" fmla="*/ 731542 h 1335269"/>
                <a:gd name="connsiteX13" fmla="*/ 1437929 w 1440107"/>
                <a:gd name="connsiteY13" fmla="*/ 849082 h 1335269"/>
                <a:gd name="connsiteX14" fmla="*/ 1418202 w 1440107"/>
                <a:gd name="connsiteY14" fmla="*/ 880316 h 1335269"/>
                <a:gd name="connsiteX15" fmla="*/ 1394365 w 1440107"/>
                <a:gd name="connsiteY15" fmla="*/ 880316 h 1335269"/>
                <a:gd name="connsiteX16" fmla="*/ 1394365 w 1440107"/>
                <a:gd name="connsiteY16" fmla="*/ 1317597 h 1335269"/>
                <a:gd name="connsiteX17" fmla="*/ 1376693 w 1440107"/>
                <a:gd name="connsiteY17" fmla="*/ 1335269 h 1335269"/>
                <a:gd name="connsiteX18" fmla="*/ 599533 w 1440107"/>
                <a:gd name="connsiteY18" fmla="*/ 1335269 h 1335269"/>
                <a:gd name="connsiteX19" fmla="*/ 599533 w 1440107"/>
                <a:gd name="connsiteY19" fmla="*/ 1335269 h 1335269"/>
                <a:gd name="connsiteX20" fmla="*/ 430211 w 1440107"/>
                <a:gd name="connsiteY20" fmla="*/ 1335269 h 1335269"/>
                <a:gd name="connsiteX21" fmla="*/ 430211 w 1440107"/>
                <a:gd name="connsiteY21" fmla="*/ 1335269 h 1335269"/>
                <a:gd name="connsiteX22" fmla="*/ 63206 w 1440107"/>
                <a:gd name="connsiteY22" fmla="*/ 1335269 h 1335269"/>
                <a:gd name="connsiteX23" fmla="*/ 45534 w 1440107"/>
                <a:gd name="connsiteY23" fmla="*/ 1317597 h 1335269"/>
                <a:gd name="connsiteX24" fmla="*/ 45534 w 1440107"/>
                <a:gd name="connsiteY24" fmla="*/ 880316 h 1335269"/>
                <a:gd name="connsiteX25" fmla="*/ 22108 w 1440107"/>
                <a:gd name="connsiteY25" fmla="*/ 880316 h 1335269"/>
                <a:gd name="connsiteX26" fmla="*/ 1970 w 1440107"/>
                <a:gd name="connsiteY26" fmla="*/ 849082 h 1335269"/>
                <a:gd name="connsiteX27" fmla="*/ 54986 w 1440107"/>
                <a:gd name="connsiteY27" fmla="*/ 731542 h 1335269"/>
                <a:gd name="connsiteX28" fmla="*/ 75124 w 1440107"/>
                <a:gd name="connsiteY28" fmla="*/ 718391 h 1335269"/>
                <a:gd name="connsiteX29" fmla="*/ 430211 w 1440107"/>
                <a:gd name="connsiteY29" fmla="*/ 718391 h 1335269"/>
                <a:gd name="connsiteX30" fmla="*/ 430211 w 1440107"/>
                <a:gd name="connsiteY30" fmla="*/ 606194 h 1335269"/>
                <a:gd name="connsiteX31" fmla="*/ 430209 w 1440107"/>
                <a:gd name="connsiteY31" fmla="*/ 606194 h 1335269"/>
                <a:gd name="connsiteX32" fmla="*/ 430209 w 1440107"/>
                <a:gd name="connsiteY32" fmla="*/ 543313 h 1335269"/>
                <a:gd name="connsiteX33" fmla="*/ 383358 w 1440107"/>
                <a:gd name="connsiteY33" fmla="*/ 543313 h 1335269"/>
                <a:gd name="connsiteX34" fmla="*/ 372261 w 1440107"/>
                <a:gd name="connsiteY34" fmla="*/ 513723 h 1335269"/>
                <a:gd name="connsiteX35" fmla="*/ 708852 w 1440107"/>
                <a:gd name="connsiteY35" fmla="*/ 219463 h 1335269"/>
                <a:gd name="connsiteX36" fmla="*/ 711731 w 1440107"/>
                <a:gd name="connsiteY36" fmla="*/ 218409 h 1335269"/>
                <a:gd name="connsiteX37" fmla="*/ 711731 w 1440107"/>
                <a:gd name="connsiteY37" fmla="*/ 8219 h 1335269"/>
                <a:gd name="connsiteX38" fmla="*/ 719950 w 1440107"/>
                <a:gd name="connsiteY38" fmla="*/ 0 h 133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40107" h="1335269">
                  <a:moveTo>
                    <a:pt x="719950" y="0"/>
                  </a:moveTo>
                  <a:cubicBezTo>
                    <a:pt x="724471" y="0"/>
                    <a:pt x="728170" y="3698"/>
                    <a:pt x="728170" y="8219"/>
                  </a:cubicBezTo>
                  <a:lnTo>
                    <a:pt x="728170" y="15156"/>
                  </a:lnTo>
                  <a:lnTo>
                    <a:pt x="922564" y="60824"/>
                  </a:lnTo>
                  <a:lnTo>
                    <a:pt x="728170" y="120637"/>
                  </a:lnTo>
                  <a:lnTo>
                    <a:pt x="728170" y="218439"/>
                  </a:lnTo>
                  <a:lnTo>
                    <a:pt x="731045" y="219463"/>
                  </a:lnTo>
                  <a:lnTo>
                    <a:pt x="1067637" y="513723"/>
                  </a:lnTo>
                  <a:cubicBezTo>
                    <a:pt x="1079145" y="523997"/>
                    <a:pt x="1072158" y="543313"/>
                    <a:pt x="1056540" y="543313"/>
                  </a:cubicBezTo>
                  <a:lnTo>
                    <a:pt x="1010102" y="543313"/>
                  </a:lnTo>
                  <a:lnTo>
                    <a:pt x="1010102" y="718391"/>
                  </a:lnTo>
                  <a:lnTo>
                    <a:pt x="1364775" y="718391"/>
                  </a:lnTo>
                  <a:cubicBezTo>
                    <a:pt x="1373406" y="718391"/>
                    <a:pt x="1381214" y="723322"/>
                    <a:pt x="1384913" y="731542"/>
                  </a:cubicBezTo>
                  <a:lnTo>
                    <a:pt x="1437929" y="849082"/>
                  </a:lnTo>
                  <a:cubicBezTo>
                    <a:pt x="1444916" y="863466"/>
                    <a:pt x="1434230" y="880316"/>
                    <a:pt x="1418202" y="880316"/>
                  </a:cubicBezTo>
                  <a:lnTo>
                    <a:pt x="1394365" y="880316"/>
                  </a:lnTo>
                  <a:lnTo>
                    <a:pt x="1394365" y="1317597"/>
                  </a:lnTo>
                  <a:cubicBezTo>
                    <a:pt x="1394365" y="1327460"/>
                    <a:pt x="1386557" y="1335269"/>
                    <a:pt x="1376693" y="1335269"/>
                  </a:cubicBezTo>
                  <a:lnTo>
                    <a:pt x="599533" y="1335269"/>
                  </a:lnTo>
                  <a:lnTo>
                    <a:pt x="599533" y="1335269"/>
                  </a:lnTo>
                  <a:lnTo>
                    <a:pt x="430211" y="1335269"/>
                  </a:lnTo>
                  <a:lnTo>
                    <a:pt x="430211" y="1335269"/>
                  </a:lnTo>
                  <a:lnTo>
                    <a:pt x="63206" y="1335269"/>
                  </a:lnTo>
                  <a:cubicBezTo>
                    <a:pt x="53342" y="1335269"/>
                    <a:pt x="45534" y="1327460"/>
                    <a:pt x="45534" y="1317597"/>
                  </a:cubicBezTo>
                  <a:lnTo>
                    <a:pt x="45534" y="880316"/>
                  </a:lnTo>
                  <a:lnTo>
                    <a:pt x="22108" y="880316"/>
                  </a:lnTo>
                  <a:cubicBezTo>
                    <a:pt x="6080" y="880316"/>
                    <a:pt x="-4606" y="863877"/>
                    <a:pt x="1970" y="849082"/>
                  </a:cubicBezTo>
                  <a:lnTo>
                    <a:pt x="54986" y="731542"/>
                  </a:lnTo>
                  <a:cubicBezTo>
                    <a:pt x="58685" y="723734"/>
                    <a:pt x="66493" y="718391"/>
                    <a:pt x="75124" y="718391"/>
                  </a:cubicBezTo>
                  <a:lnTo>
                    <a:pt x="430211" y="718391"/>
                  </a:lnTo>
                  <a:lnTo>
                    <a:pt x="430211" y="606194"/>
                  </a:lnTo>
                  <a:lnTo>
                    <a:pt x="430209" y="606194"/>
                  </a:lnTo>
                  <a:lnTo>
                    <a:pt x="430209" y="543313"/>
                  </a:lnTo>
                  <a:lnTo>
                    <a:pt x="383358" y="543313"/>
                  </a:lnTo>
                  <a:cubicBezTo>
                    <a:pt x="367740" y="542902"/>
                    <a:pt x="360754" y="523586"/>
                    <a:pt x="372261" y="513723"/>
                  </a:cubicBezTo>
                  <a:lnTo>
                    <a:pt x="708852" y="219463"/>
                  </a:lnTo>
                  <a:lnTo>
                    <a:pt x="711731" y="218409"/>
                  </a:lnTo>
                  <a:lnTo>
                    <a:pt x="711731" y="8219"/>
                  </a:lnTo>
                  <a:cubicBezTo>
                    <a:pt x="711731" y="3698"/>
                    <a:pt x="715429" y="0"/>
                    <a:pt x="719950" y="0"/>
                  </a:cubicBezTo>
                  <a:close/>
                </a:path>
              </a:pathLst>
            </a:custGeom>
            <a:solidFill>
              <a:srgbClr val="C2DA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22">
              <a:extLst>
                <a:ext uri="{FF2B5EF4-FFF2-40B4-BE49-F238E27FC236}">
                  <a16:creationId xmlns:a16="http://schemas.microsoft.com/office/drawing/2014/main" id="{20F554BA-82D5-4326-8FA2-59DC34D63F37}"/>
                </a:ext>
              </a:extLst>
            </p:cNvPr>
            <p:cNvSpPr/>
            <p:nvPr/>
          </p:nvSpPr>
          <p:spPr>
            <a:xfrm>
              <a:off x="-115378" y="2709770"/>
              <a:ext cx="1352119" cy="65756"/>
            </a:xfrm>
            <a:custGeom>
              <a:avLst/>
              <a:gdLst>
                <a:gd name="connsiteX0" fmla="*/ 1600057 w 1610582"/>
                <a:gd name="connsiteY0" fmla="*/ 77592 h 78326"/>
                <a:gd name="connsiteX1" fmla="*/ 13462 w 1610582"/>
                <a:gd name="connsiteY1" fmla="*/ 77592 h 78326"/>
                <a:gd name="connsiteX2" fmla="*/ 3672 w 1610582"/>
                <a:gd name="connsiteY2" fmla="*/ 67801 h 78326"/>
                <a:gd name="connsiteX3" fmla="*/ 3672 w 1610582"/>
                <a:gd name="connsiteY3" fmla="*/ 13462 h 78326"/>
                <a:gd name="connsiteX4" fmla="*/ 13462 w 1610582"/>
                <a:gd name="connsiteY4" fmla="*/ 3672 h 78326"/>
                <a:gd name="connsiteX5" fmla="*/ 1600547 w 1610582"/>
                <a:gd name="connsiteY5" fmla="*/ 3672 h 78326"/>
                <a:gd name="connsiteX6" fmla="*/ 1610338 w 1610582"/>
                <a:gd name="connsiteY6" fmla="*/ 13462 h 78326"/>
                <a:gd name="connsiteX7" fmla="*/ 1610338 w 1610582"/>
                <a:gd name="connsiteY7" fmla="*/ 67801 h 78326"/>
                <a:gd name="connsiteX8" fmla="*/ 1600057 w 1610582"/>
                <a:gd name="connsiteY8" fmla="*/ 77592 h 7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0582" h="78326">
                  <a:moveTo>
                    <a:pt x="1600057" y="77592"/>
                  </a:moveTo>
                  <a:lnTo>
                    <a:pt x="13462" y="77592"/>
                  </a:lnTo>
                  <a:cubicBezTo>
                    <a:pt x="8077" y="77592"/>
                    <a:pt x="3672" y="73186"/>
                    <a:pt x="3672" y="67801"/>
                  </a:cubicBezTo>
                  <a:lnTo>
                    <a:pt x="3672" y="13462"/>
                  </a:lnTo>
                  <a:cubicBezTo>
                    <a:pt x="3672" y="8077"/>
                    <a:pt x="8077" y="3672"/>
                    <a:pt x="13462" y="3672"/>
                  </a:cubicBezTo>
                  <a:lnTo>
                    <a:pt x="1600547" y="3672"/>
                  </a:lnTo>
                  <a:cubicBezTo>
                    <a:pt x="1605932" y="3672"/>
                    <a:pt x="1610338" y="8077"/>
                    <a:pt x="1610338" y="13462"/>
                  </a:cubicBezTo>
                  <a:lnTo>
                    <a:pt x="1610338" y="67801"/>
                  </a:lnTo>
                  <a:cubicBezTo>
                    <a:pt x="1609848" y="73186"/>
                    <a:pt x="1605442" y="77592"/>
                    <a:pt x="1600057" y="77592"/>
                  </a:cubicBezTo>
                  <a:close/>
                </a:path>
              </a:pathLst>
            </a:custGeom>
            <a:solidFill>
              <a:srgbClr val="1F4E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23">
              <a:extLst>
                <a:ext uri="{FF2B5EF4-FFF2-40B4-BE49-F238E27FC236}">
                  <a16:creationId xmlns:a16="http://schemas.microsoft.com/office/drawing/2014/main" id="{0701EC6D-A599-4979-9921-90F155E0E6CC}"/>
                </a:ext>
              </a:extLst>
            </p:cNvPr>
            <p:cNvSpPr/>
            <p:nvPr/>
          </p:nvSpPr>
          <p:spPr>
            <a:xfrm>
              <a:off x="438210" y="2506746"/>
              <a:ext cx="246587" cy="263027"/>
            </a:xfrm>
            <a:custGeom>
              <a:avLst/>
              <a:gdLst>
                <a:gd name="connsiteX0" fmla="*/ 269981 w 293723"/>
                <a:gd name="connsiteY0" fmla="*/ 3672 h 313304"/>
                <a:gd name="connsiteX1" fmla="*/ 24722 w 293723"/>
                <a:gd name="connsiteY1" fmla="*/ 3672 h 313304"/>
                <a:gd name="connsiteX2" fmla="*/ 3672 w 293723"/>
                <a:gd name="connsiteY2" fmla="*/ 24722 h 313304"/>
                <a:gd name="connsiteX3" fmla="*/ 3672 w 293723"/>
                <a:gd name="connsiteY3" fmla="*/ 309633 h 313304"/>
                <a:gd name="connsiteX4" fmla="*/ 291031 w 293723"/>
                <a:gd name="connsiteY4" fmla="*/ 309633 h 313304"/>
                <a:gd name="connsiteX5" fmla="*/ 291031 w 293723"/>
                <a:gd name="connsiteY5" fmla="*/ 24722 h 313304"/>
                <a:gd name="connsiteX6" fmla="*/ 269981 w 293723"/>
                <a:gd name="connsiteY6" fmla="*/ 3672 h 31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723" h="313304">
                  <a:moveTo>
                    <a:pt x="269981" y="3672"/>
                  </a:moveTo>
                  <a:lnTo>
                    <a:pt x="24722" y="3672"/>
                  </a:lnTo>
                  <a:cubicBezTo>
                    <a:pt x="12973" y="3672"/>
                    <a:pt x="3672" y="12973"/>
                    <a:pt x="3672" y="24722"/>
                  </a:cubicBezTo>
                  <a:lnTo>
                    <a:pt x="3672" y="309633"/>
                  </a:lnTo>
                  <a:lnTo>
                    <a:pt x="291031" y="309633"/>
                  </a:lnTo>
                  <a:lnTo>
                    <a:pt x="291031" y="24722"/>
                  </a:lnTo>
                  <a:cubicBezTo>
                    <a:pt x="291031" y="12973"/>
                    <a:pt x="281730" y="3672"/>
                    <a:pt x="269981" y="367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24">
              <a:extLst>
                <a:ext uri="{FF2B5EF4-FFF2-40B4-BE49-F238E27FC236}">
                  <a16:creationId xmlns:a16="http://schemas.microsoft.com/office/drawing/2014/main" id="{F76412FC-13CD-4CFA-A315-3B0849C4CE74}"/>
                </a:ext>
              </a:extLst>
            </p:cNvPr>
            <p:cNvSpPr/>
            <p:nvPr/>
          </p:nvSpPr>
          <p:spPr>
            <a:xfrm>
              <a:off x="340397" y="2092480"/>
              <a:ext cx="102745" cy="115074"/>
            </a:xfrm>
            <a:custGeom>
              <a:avLst/>
              <a:gdLst>
                <a:gd name="connsiteX0" fmla="*/ 122629 w 122384"/>
                <a:gd name="connsiteY0" fmla="*/ 110880 h 137070"/>
                <a:gd name="connsiteX1" fmla="*/ 98642 w 122384"/>
                <a:gd name="connsiteY1" fmla="*/ 134868 h 137070"/>
                <a:gd name="connsiteX2" fmla="*/ 27659 w 122384"/>
                <a:gd name="connsiteY2" fmla="*/ 134868 h 137070"/>
                <a:gd name="connsiteX3" fmla="*/ 3672 w 122384"/>
                <a:gd name="connsiteY3" fmla="*/ 110880 h 137070"/>
                <a:gd name="connsiteX4" fmla="*/ 3672 w 122384"/>
                <a:gd name="connsiteY4" fmla="*/ 27659 h 137070"/>
                <a:gd name="connsiteX5" fmla="*/ 27659 w 122384"/>
                <a:gd name="connsiteY5" fmla="*/ 3672 h 137070"/>
                <a:gd name="connsiteX6" fmla="*/ 98153 w 122384"/>
                <a:gd name="connsiteY6" fmla="*/ 3672 h 137070"/>
                <a:gd name="connsiteX7" fmla="*/ 122140 w 122384"/>
                <a:gd name="connsiteY7" fmla="*/ 27659 h 137070"/>
                <a:gd name="connsiteX8" fmla="*/ 122140 w 122384"/>
                <a:gd name="connsiteY8" fmla="*/ 110880 h 13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4" h="137070">
                  <a:moveTo>
                    <a:pt x="122629" y="110880"/>
                  </a:moveTo>
                  <a:cubicBezTo>
                    <a:pt x="122629" y="124098"/>
                    <a:pt x="111860" y="134868"/>
                    <a:pt x="98642" y="134868"/>
                  </a:cubicBezTo>
                  <a:lnTo>
                    <a:pt x="27659" y="134868"/>
                  </a:lnTo>
                  <a:cubicBezTo>
                    <a:pt x="14441" y="134868"/>
                    <a:pt x="3672" y="124098"/>
                    <a:pt x="3672" y="110880"/>
                  </a:cubicBezTo>
                  <a:lnTo>
                    <a:pt x="3672" y="27659"/>
                  </a:lnTo>
                  <a:cubicBezTo>
                    <a:pt x="3672" y="14441"/>
                    <a:pt x="14441" y="3672"/>
                    <a:pt x="27659" y="3672"/>
                  </a:cubicBezTo>
                  <a:lnTo>
                    <a:pt x="98153" y="3672"/>
                  </a:lnTo>
                  <a:cubicBezTo>
                    <a:pt x="111370" y="3672"/>
                    <a:pt x="122140" y="14441"/>
                    <a:pt x="122140" y="27659"/>
                  </a:cubicBezTo>
                  <a:lnTo>
                    <a:pt x="122140" y="11088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25">
              <a:extLst>
                <a:ext uri="{FF2B5EF4-FFF2-40B4-BE49-F238E27FC236}">
                  <a16:creationId xmlns:a16="http://schemas.microsoft.com/office/drawing/2014/main" id="{4A9534C9-EEE4-42C6-B6DA-FEFCA3DCC367}"/>
                </a:ext>
              </a:extLst>
            </p:cNvPr>
            <p:cNvSpPr/>
            <p:nvPr/>
          </p:nvSpPr>
          <p:spPr>
            <a:xfrm>
              <a:off x="508899" y="2092480"/>
              <a:ext cx="102745" cy="115074"/>
            </a:xfrm>
            <a:custGeom>
              <a:avLst/>
              <a:gdLst>
                <a:gd name="connsiteX0" fmla="*/ 122629 w 122384"/>
                <a:gd name="connsiteY0" fmla="*/ 110880 h 137070"/>
                <a:gd name="connsiteX1" fmla="*/ 98642 w 122384"/>
                <a:gd name="connsiteY1" fmla="*/ 134868 h 137070"/>
                <a:gd name="connsiteX2" fmla="*/ 27659 w 122384"/>
                <a:gd name="connsiteY2" fmla="*/ 134868 h 137070"/>
                <a:gd name="connsiteX3" fmla="*/ 3672 w 122384"/>
                <a:gd name="connsiteY3" fmla="*/ 110880 h 137070"/>
                <a:gd name="connsiteX4" fmla="*/ 3672 w 122384"/>
                <a:gd name="connsiteY4" fmla="*/ 27659 h 137070"/>
                <a:gd name="connsiteX5" fmla="*/ 27659 w 122384"/>
                <a:gd name="connsiteY5" fmla="*/ 3672 h 137070"/>
                <a:gd name="connsiteX6" fmla="*/ 98152 w 122384"/>
                <a:gd name="connsiteY6" fmla="*/ 3672 h 137070"/>
                <a:gd name="connsiteX7" fmla="*/ 122140 w 122384"/>
                <a:gd name="connsiteY7" fmla="*/ 27659 h 137070"/>
                <a:gd name="connsiteX8" fmla="*/ 122140 w 122384"/>
                <a:gd name="connsiteY8" fmla="*/ 110880 h 13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4" h="137070">
                  <a:moveTo>
                    <a:pt x="122629" y="110880"/>
                  </a:moveTo>
                  <a:cubicBezTo>
                    <a:pt x="122629" y="124098"/>
                    <a:pt x="111860" y="134868"/>
                    <a:pt x="98642" y="134868"/>
                  </a:cubicBezTo>
                  <a:lnTo>
                    <a:pt x="27659" y="134868"/>
                  </a:lnTo>
                  <a:cubicBezTo>
                    <a:pt x="14441" y="134868"/>
                    <a:pt x="3672" y="124098"/>
                    <a:pt x="3672" y="110880"/>
                  </a:cubicBezTo>
                  <a:lnTo>
                    <a:pt x="3672" y="27659"/>
                  </a:lnTo>
                  <a:cubicBezTo>
                    <a:pt x="3672" y="14441"/>
                    <a:pt x="14441" y="3672"/>
                    <a:pt x="27659" y="3672"/>
                  </a:cubicBezTo>
                  <a:lnTo>
                    <a:pt x="98152" y="3672"/>
                  </a:lnTo>
                  <a:cubicBezTo>
                    <a:pt x="111370" y="3672"/>
                    <a:pt x="122140" y="14441"/>
                    <a:pt x="122140" y="27659"/>
                  </a:cubicBezTo>
                  <a:lnTo>
                    <a:pt x="122140" y="11088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26">
              <a:extLst>
                <a:ext uri="{FF2B5EF4-FFF2-40B4-BE49-F238E27FC236}">
                  <a16:creationId xmlns:a16="http://schemas.microsoft.com/office/drawing/2014/main" id="{6EBFCF8E-2B27-432A-B6A0-7AC49F2B180B}"/>
                </a:ext>
              </a:extLst>
            </p:cNvPr>
            <p:cNvSpPr/>
            <p:nvPr/>
          </p:nvSpPr>
          <p:spPr>
            <a:xfrm>
              <a:off x="677400" y="2092480"/>
              <a:ext cx="102745" cy="115074"/>
            </a:xfrm>
            <a:custGeom>
              <a:avLst/>
              <a:gdLst>
                <a:gd name="connsiteX0" fmla="*/ 122140 w 122384"/>
                <a:gd name="connsiteY0" fmla="*/ 110880 h 137070"/>
                <a:gd name="connsiteX1" fmla="*/ 98152 w 122384"/>
                <a:gd name="connsiteY1" fmla="*/ 134868 h 137070"/>
                <a:gd name="connsiteX2" fmla="*/ 27659 w 122384"/>
                <a:gd name="connsiteY2" fmla="*/ 134868 h 137070"/>
                <a:gd name="connsiteX3" fmla="*/ 3672 w 122384"/>
                <a:gd name="connsiteY3" fmla="*/ 110880 h 137070"/>
                <a:gd name="connsiteX4" fmla="*/ 3672 w 122384"/>
                <a:gd name="connsiteY4" fmla="*/ 27659 h 137070"/>
                <a:gd name="connsiteX5" fmla="*/ 27659 w 122384"/>
                <a:gd name="connsiteY5" fmla="*/ 3672 h 137070"/>
                <a:gd name="connsiteX6" fmla="*/ 98152 w 122384"/>
                <a:gd name="connsiteY6" fmla="*/ 3672 h 137070"/>
                <a:gd name="connsiteX7" fmla="*/ 122140 w 122384"/>
                <a:gd name="connsiteY7" fmla="*/ 27659 h 137070"/>
                <a:gd name="connsiteX8" fmla="*/ 122140 w 122384"/>
                <a:gd name="connsiteY8" fmla="*/ 110880 h 13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4" h="137070">
                  <a:moveTo>
                    <a:pt x="122140" y="110880"/>
                  </a:moveTo>
                  <a:cubicBezTo>
                    <a:pt x="122140" y="124098"/>
                    <a:pt x="111370" y="134868"/>
                    <a:pt x="98152" y="134868"/>
                  </a:cubicBezTo>
                  <a:lnTo>
                    <a:pt x="27659" y="134868"/>
                  </a:lnTo>
                  <a:cubicBezTo>
                    <a:pt x="14441" y="134868"/>
                    <a:pt x="3672" y="124098"/>
                    <a:pt x="3672" y="110880"/>
                  </a:cubicBezTo>
                  <a:lnTo>
                    <a:pt x="3672" y="27659"/>
                  </a:lnTo>
                  <a:cubicBezTo>
                    <a:pt x="3672" y="14441"/>
                    <a:pt x="14441" y="3672"/>
                    <a:pt x="27659" y="3672"/>
                  </a:cubicBezTo>
                  <a:lnTo>
                    <a:pt x="98152" y="3672"/>
                  </a:lnTo>
                  <a:cubicBezTo>
                    <a:pt x="111370" y="3672"/>
                    <a:pt x="122140" y="14441"/>
                    <a:pt x="122140" y="27659"/>
                  </a:cubicBezTo>
                  <a:lnTo>
                    <a:pt x="122140" y="11088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27">
              <a:extLst>
                <a:ext uri="{FF2B5EF4-FFF2-40B4-BE49-F238E27FC236}">
                  <a16:creationId xmlns:a16="http://schemas.microsoft.com/office/drawing/2014/main" id="{CE2F12AB-E2CA-416E-9D25-3758FF0CD734}"/>
                </a:ext>
              </a:extLst>
            </p:cNvPr>
            <p:cNvSpPr/>
            <p:nvPr/>
          </p:nvSpPr>
          <p:spPr>
            <a:xfrm>
              <a:off x="340397" y="2271666"/>
              <a:ext cx="102745" cy="115074"/>
            </a:xfrm>
            <a:custGeom>
              <a:avLst/>
              <a:gdLst>
                <a:gd name="connsiteX0" fmla="*/ 122629 w 122384"/>
                <a:gd name="connsiteY0" fmla="*/ 110880 h 137070"/>
                <a:gd name="connsiteX1" fmla="*/ 98642 w 122384"/>
                <a:gd name="connsiteY1" fmla="*/ 134868 h 137070"/>
                <a:gd name="connsiteX2" fmla="*/ 27659 w 122384"/>
                <a:gd name="connsiteY2" fmla="*/ 134868 h 137070"/>
                <a:gd name="connsiteX3" fmla="*/ 3672 w 122384"/>
                <a:gd name="connsiteY3" fmla="*/ 110880 h 137070"/>
                <a:gd name="connsiteX4" fmla="*/ 3672 w 122384"/>
                <a:gd name="connsiteY4" fmla="*/ 27659 h 137070"/>
                <a:gd name="connsiteX5" fmla="*/ 27659 w 122384"/>
                <a:gd name="connsiteY5" fmla="*/ 3672 h 137070"/>
                <a:gd name="connsiteX6" fmla="*/ 98153 w 122384"/>
                <a:gd name="connsiteY6" fmla="*/ 3672 h 137070"/>
                <a:gd name="connsiteX7" fmla="*/ 122140 w 122384"/>
                <a:gd name="connsiteY7" fmla="*/ 27659 h 137070"/>
                <a:gd name="connsiteX8" fmla="*/ 122140 w 122384"/>
                <a:gd name="connsiteY8" fmla="*/ 110880 h 13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4" h="137070">
                  <a:moveTo>
                    <a:pt x="122629" y="110880"/>
                  </a:moveTo>
                  <a:cubicBezTo>
                    <a:pt x="122629" y="124098"/>
                    <a:pt x="111860" y="134868"/>
                    <a:pt x="98642" y="134868"/>
                  </a:cubicBezTo>
                  <a:lnTo>
                    <a:pt x="27659" y="134868"/>
                  </a:lnTo>
                  <a:cubicBezTo>
                    <a:pt x="14441" y="134868"/>
                    <a:pt x="3672" y="124098"/>
                    <a:pt x="3672" y="110880"/>
                  </a:cubicBezTo>
                  <a:lnTo>
                    <a:pt x="3672" y="27659"/>
                  </a:lnTo>
                  <a:cubicBezTo>
                    <a:pt x="3672" y="14441"/>
                    <a:pt x="14441" y="3672"/>
                    <a:pt x="27659" y="3672"/>
                  </a:cubicBezTo>
                  <a:lnTo>
                    <a:pt x="98153" y="3672"/>
                  </a:lnTo>
                  <a:cubicBezTo>
                    <a:pt x="111370" y="3672"/>
                    <a:pt x="122140" y="14441"/>
                    <a:pt x="122140" y="27659"/>
                  </a:cubicBezTo>
                  <a:lnTo>
                    <a:pt x="122140" y="11088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자유형: 도형 28">
              <a:extLst>
                <a:ext uri="{FF2B5EF4-FFF2-40B4-BE49-F238E27FC236}">
                  <a16:creationId xmlns:a16="http://schemas.microsoft.com/office/drawing/2014/main" id="{0B862553-2106-45F3-B1AA-792D2E136DA1}"/>
                </a:ext>
              </a:extLst>
            </p:cNvPr>
            <p:cNvSpPr/>
            <p:nvPr/>
          </p:nvSpPr>
          <p:spPr>
            <a:xfrm>
              <a:off x="508899" y="2271666"/>
              <a:ext cx="102745" cy="115074"/>
            </a:xfrm>
            <a:custGeom>
              <a:avLst/>
              <a:gdLst>
                <a:gd name="connsiteX0" fmla="*/ 122629 w 122384"/>
                <a:gd name="connsiteY0" fmla="*/ 110880 h 137070"/>
                <a:gd name="connsiteX1" fmla="*/ 98642 w 122384"/>
                <a:gd name="connsiteY1" fmla="*/ 134868 h 137070"/>
                <a:gd name="connsiteX2" fmla="*/ 27659 w 122384"/>
                <a:gd name="connsiteY2" fmla="*/ 134868 h 137070"/>
                <a:gd name="connsiteX3" fmla="*/ 3672 w 122384"/>
                <a:gd name="connsiteY3" fmla="*/ 110880 h 137070"/>
                <a:gd name="connsiteX4" fmla="*/ 3672 w 122384"/>
                <a:gd name="connsiteY4" fmla="*/ 27659 h 137070"/>
                <a:gd name="connsiteX5" fmla="*/ 27659 w 122384"/>
                <a:gd name="connsiteY5" fmla="*/ 3672 h 137070"/>
                <a:gd name="connsiteX6" fmla="*/ 98152 w 122384"/>
                <a:gd name="connsiteY6" fmla="*/ 3672 h 137070"/>
                <a:gd name="connsiteX7" fmla="*/ 122140 w 122384"/>
                <a:gd name="connsiteY7" fmla="*/ 27659 h 137070"/>
                <a:gd name="connsiteX8" fmla="*/ 122140 w 122384"/>
                <a:gd name="connsiteY8" fmla="*/ 110880 h 13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4" h="137070">
                  <a:moveTo>
                    <a:pt x="122629" y="110880"/>
                  </a:moveTo>
                  <a:cubicBezTo>
                    <a:pt x="122629" y="124098"/>
                    <a:pt x="111860" y="134868"/>
                    <a:pt x="98642" y="134868"/>
                  </a:cubicBezTo>
                  <a:lnTo>
                    <a:pt x="27659" y="134868"/>
                  </a:lnTo>
                  <a:cubicBezTo>
                    <a:pt x="14441" y="134868"/>
                    <a:pt x="3672" y="124098"/>
                    <a:pt x="3672" y="110880"/>
                  </a:cubicBezTo>
                  <a:lnTo>
                    <a:pt x="3672" y="27659"/>
                  </a:lnTo>
                  <a:cubicBezTo>
                    <a:pt x="3672" y="14441"/>
                    <a:pt x="14441" y="3672"/>
                    <a:pt x="27659" y="3672"/>
                  </a:cubicBezTo>
                  <a:lnTo>
                    <a:pt x="98152" y="3672"/>
                  </a:lnTo>
                  <a:cubicBezTo>
                    <a:pt x="111370" y="3672"/>
                    <a:pt x="122140" y="14441"/>
                    <a:pt x="122140" y="27659"/>
                  </a:cubicBezTo>
                  <a:lnTo>
                    <a:pt x="122140" y="11088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29">
              <a:extLst>
                <a:ext uri="{FF2B5EF4-FFF2-40B4-BE49-F238E27FC236}">
                  <a16:creationId xmlns:a16="http://schemas.microsoft.com/office/drawing/2014/main" id="{A65160ED-27AF-46ED-A598-D18ACDD0A7D9}"/>
                </a:ext>
              </a:extLst>
            </p:cNvPr>
            <p:cNvSpPr/>
            <p:nvPr/>
          </p:nvSpPr>
          <p:spPr>
            <a:xfrm>
              <a:off x="677400" y="2271666"/>
              <a:ext cx="102745" cy="115074"/>
            </a:xfrm>
            <a:custGeom>
              <a:avLst/>
              <a:gdLst>
                <a:gd name="connsiteX0" fmla="*/ 122140 w 122384"/>
                <a:gd name="connsiteY0" fmla="*/ 110880 h 137070"/>
                <a:gd name="connsiteX1" fmla="*/ 98152 w 122384"/>
                <a:gd name="connsiteY1" fmla="*/ 134868 h 137070"/>
                <a:gd name="connsiteX2" fmla="*/ 27659 w 122384"/>
                <a:gd name="connsiteY2" fmla="*/ 134868 h 137070"/>
                <a:gd name="connsiteX3" fmla="*/ 3672 w 122384"/>
                <a:gd name="connsiteY3" fmla="*/ 110880 h 137070"/>
                <a:gd name="connsiteX4" fmla="*/ 3672 w 122384"/>
                <a:gd name="connsiteY4" fmla="*/ 27659 h 137070"/>
                <a:gd name="connsiteX5" fmla="*/ 27659 w 122384"/>
                <a:gd name="connsiteY5" fmla="*/ 3672 h 137070"/>
                <a:gd name="connsiteX6" fmla="*/ 98152 w 122384"/>
                <a:gd name="connsiteY6" fmla="*/ 3672 h 137070"/>
                <a:gd name="connsiteX7" fmla="*/ 122140 w 122384"/>
                <a:gd name="connsiteY7" fmla="*/ 27659 h 137070"/>
                <a:gd name="connsiteX8" fmla="*/ 122140 w 122384"/>
                <a:gd name="connsiteY8" fmla="*/ 110880 h 13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4" h="137070">
                  <a:moveTo>
                    <a:pt x="122140" y="110880"/>
                  </a:moveTo>
                  <a:cubicBezTo>
                    <a:pt x="122140" y="124098"/>
                    <a:pt x="111370" y="134868"/>
                    <a:pt x="98152" y="134868"/>
                  </a:cubicBezTo>
                  <a:lnTo>
                    <a:pt x="27659" y="134868"/>
                  </a:lnTo>
                  <a:cubicBezTo>
                    <a:pt x="14441" y="134868"/>
                    <a:pt x="3672" y="124098"/>
                    <a:pt x="3672" y="110880"/>
                  </a:cubicBezTo>
                  <a:lnTo>
                    <a:pt x="3672" y="27659"/>
                  </a:lnTo>
                  <a:cubicBezTo>
                    <a:pt x="3672" y="14441"/>
                    <a:pt x="14441" y="3672"/>
                    <a:pt x="27659" y="3672"/>
                  </a:cubicBezTo>
                  <a:lnTo>
                    <a:pt x="98152" y="3672"/>
                  </a:lnTo>
                  <a:cubicBezTo>
                    <a:pt x="111370" y="3672"/>
                    <a:pt x="122140" y="14441"/>
                    <a:pt x="122140" y="27659"/>
                  </a:cubicBezTo>
                  <a:lnTo>
                    <a:pt x="122140" y="11088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30">
              <a:extLst>
                <a:ext uri="{FF2B5EF4-FFF2-40B4-BE49-F238E27FC236}">
                  <a16:creationId xmlns:a16="http://schemas.microsoft.com/office/drawing/2014/main" id="{2EB78652-38E0-4C15-8E3C-5993F6AEC9A8}"/>
                </a:ext>
              </a:extLst>
            </p:cNvPr>
            <p:cNvSpPr/>
            <p:nvPr/>
          </p:nvSpPr>
          <p:spPr>
            <a:xfrm>
              <a:off x="471089" y="1873428"/>
              <a:ext cx="180831" cy="180831"/>
            </a:xfrm>
            <a:custGeom>
              <a:avLst/>
              <a:gdLst>
                <a:gd name="connsiteX0" fmla="*/ 107943 w 215397"/>
                <a:gd name="connsiteY0" fmla="*/ 212215 h 215396"/>
                <a:gd name="connsiteX1" fmla="*/ 3672 w 215397"/>
                <a:gd name="connsiteY1" fmla="*/ 107943 h 215396"/>
                <a:gd name="connsiteX2" fmla="*/ 107943 w 215397"/>
                <a:gd name="connsiteY2" fmla="*/ 3672 h 215396"/>
                <a:gd name="connsiteX3" fmla="*/ 212215 w 215397"/>
                <a:gd name="connsiteY3" fmla="*/ 107943 h 215396"/>
                <a:gd name="connsiteX4" fmla="*/ 107943 w 215397"/>
                <a:gd name="connsiteY4" fmla="*/ 212215 h 215396"/>
                <a:gd name="connsiteX5" fmla="*/ 107943 w 215397"/>
                <a:gd name="connsiteY5" fmla="*/ 40876 h 215396"/>
                <a:gd name="connsiteX6" fmla="*/ 40387 w 215397"/>
                <a:gd name="connsiteY6" fmla="*/ 108433 h 215396"/>
                <a:gd name="connsiteX7" fmla="*/ 107943 w 215397"/>
                <a:gd name="connsiteY7" fmla="*/ 175989 h 215396"/>
                <a:gd name="connsiteX8" fmla="*/ 175500 w 215397"/>
                <a:gd name="connsiteY8" fmla="*/ 108433 h 215396"/>
                <a:gd name="connsiteX9" fmla="*/ 107943 w 215397"/>
                <a:gd name="connsiteY9" fmla="*/ 40876 h 21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397" h="215396">
                  <a:moveTo>
                    <a:pt x="107943" y="212215"/>
                  </a:moveTo>
                  <a:cubicBezTo>
                    <a:pt x="50667" y="212215"/>
                    <a:pt x="3672" y="165709"/>
                    <a:pt x="3672" y="107943"/>
                  </a:cubicBezTo>
                  <a:cubicBezTo>
                    <a:pt x="3672" y="50667"/>
                    <a:pt x="50178" y="3672"/>
                    <a:pt x="107943" y="3672"/>
                  </a:cubicBezTo>
                  <a:cubicBezTo>
                    <a:pt x="165219" y="3672"/>
                    <a:pt x="212215" y="50178"/>
                    <a:pt x="212215" y="107943"/>
                  </a:cubicBezTo>
                  <a:cubicBezTo>
                    <a:pt x="212215" y="165709"/>
                    <a:pt x="165709" y="212215"/>
                    <a:pt x="107943" y="212215"/>
                  </a:cubicBezTo>
                  <a:close/>
                  <a:moveTo>
                    <a:pt x="107943" y="40876"/>
                  </a:moveTo>
                  <a:cubicBezTo>
                    <a:pt x="70738" y="40876"/>
                    <a:pt x="40387" y="71228"/>
                    <a:pt x="40387" y="108433"/>
                  </a:cubicBezTo>
                  <a:cubicBezTo>
                    <a:pt x="40387" y="145638"/>
                    <a:pt x="70738" y="175989"/>
                    <a:pt x="107943" y="175989"/>
                  </a:cubicBezTo>
                  <a:cubicBezTo>
                    <a:pt x="145148" y="175989"/>
                    <a:pt x="175500" y="145638"/>
                    <a:pt x="175500" y="108433"/>
                  </a:cubicBezTo>
                  <a:cubicBezTo>
                    <a:pt x="175500" y="71228"/>
                    <a:pt x="145148" y="40876"/>
                    <a:pt x="107943" y="4087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31">
              <a:extLst>
                <a:ext uri="{FF2B5EF4-FFF2-40B4-BE49-F238E27FC236}">
                  <a16:creationId xmlns:a16="http://schemas.microsoft.com/office/drawing/2014/main" id="{B3705187-7C0C-4FC2-864D-7F26355CBBCE}"/>
                </a:ext>
              </a:extLst>
            </p:cNvPr>
            <p:cNvSpPr/>
            <p:nvPr/>
          </p:nvSpPr>
          <p:spPr>
            <a:xfrm>
              <a:off x="-41401" y="2357972"/>
              <a:ext cx="102745" cy="115074"/>
            </a:xfrm>
            <a:custGeom>
              <a:avLst/>
              <a:gdLst>
                <a:gd name="connsiteX0" fmla="*/ 122629 w 122384"/>
                <a:gd name="connsiteY0" fmla="*/ 111370 h 137070"/>
                <a:gd name="connsiteX1" fmla="*/ 98642 w 122384"/>
                <a:gd name="connsiteY1" fmla="*/ 135357 h 137070"/>
                <a:gd name="connsiteX2" fmla="*/ 27659 w 122384"/>
                <a:gd name="connsiteY2" fmla="*/ 135357 h 137070"/>
                <a:gd name="connsiteX3" fmla="*/ 3672 w 122384"/>
                <a:gd name="connsiteY3" fmla="*/ 111370 h 137070"/>
                <a:gd name="connsiteX4" fmla="*/ 3672 w 122384"/>
                <a:gd name="connsiteY4" fmla="*/ 27659 h 137070"/>
                <a:gd name="connsiteX5" fmla="*/ 27659 w 122384"/>
                <a:gd name="connsiteY5" fmla="*/ 3672 h 137070"/>
                <a:gd name="connsiteX6" fmla="*/ 98153 w 122384"/>
                <a:gd name="connsiteY6" fmla="*/ 3672 h 137070"/>
                <a:gd name="connsiteX7" fmla="*/ 122140 w 122384"/>
                <a:gd name="connsiteY7" fmla="*/ 27659 h 137070"/>
                <a:gd name="connsiteX8" fmla="*/ 122140 w 122384"/>
                <a:gd name="connsiteY8" fmla="*/ 111370 h 13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4" h="137070">
                  <a:moveTo>
                    <a:pt x="122629" y="111370"/>
                  </a:moveTo>
                  <a:cubicBezTo>
                    <a:pt x="122629" y="124588"/>
                    <a:pt x="111860" y="135357"/>
                    <a:pt x="98642" y="135357"/>
                  </a:cubicBezTo>
                  <a:lnTo>
                    <a:pt x="27659" y="135357"/>
                  </a:lnTo>
                  <a:cubicBezTo>
                    <a:pt x="14441" y="135357"/>
                    <a:pt x="3672" y="124588"/>
                    <a:pt x="3672" y="111370"/>
                  </a:cubicBezTo>
                  <a:lnTo>
                    <a:pt x="3672" y="27659"/>
                  </a:lnTo>
                  <a:cubicBezTo>
                    <a:pt x="3672" y="14441"/>
                    <a:pt x="14441" y="3672"/>
                    <a:pt x="27659" y="3672"/>
                  </a:cubicBezTo>
                  <a:lnTo>
                    <a:pt x="98153" y="3672"/>
                  </a:lnTo>
                  <a:cubicBezTo>
                    <a:pt x="111370" y="3672"/>
                    <a:pt x="122140" y="14441"/>
                    <a:pt x="122140" y="27659"/>
                  </a:cubicBezTo>
                  <a:lnTo>
                    <a:pt x="122140" y="11137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32">
              <a:extLst>
                <a:ext uri="{FF2B5EF4-FFF2-40B4-BE49-F238E27FC236}">
                  <a16:creationId xmlns:a16="http://schemas.microsoft.com/office/drawing/2014/main" id="{77231E8E-DADF-431C-9E73-1339EE34AC1E}"/>
                </a:ext>
              </a:extLst>
            </p:cNvPr>
            <p:cNvSpPr/>
            <p:nvPr/>
          </p:nvSpPr>
          <p:spPr>
            <a:xfrm>
              <a:off x="99564" y="2357972"/>
              <a:ext cx="102745" cy="115074"/>
            </a:xfrm>
            <a:custGeom>
              <a:avLst/>
              <a:gdLst>
                <a:gd name="connsiteX0" fmla="*/ 122629 w 122384"/>
                <a:gd name="connsiteY0" fmla="*/ 111370 h 137070"/>
                <a:gd name="connsiteX1" fmla="*/ 98642 w 122384"/>
                <a:gd name="connsiteY1" fmla="*/ 135357 h 137070"/>
                <a:gd name="connsiteX2" fmla="*/ 27659 w 122384"/>
                <a:gd name="connsiteY2" fmla="*/ 135357 h 137070"/>
                <a:gd name="connsiteX3" fmla="*/ 3672 w 122384"/>
                <a:gd name="connsiteY3" fmla="*/ 111370 h 137070"/>
                <a:gd name="connsiteX4" fmla="*/ 3672 w 122384"/>
                <a:gd name="connsiteY4" fmla="*/ 27659 h 137070"/>
                <a:gd name="connsiteX5" fmla="*/ 27659 w 122384"/>
                <a:gd name="connsiteY5" fmla="*/ 3672 h 137070"/>
                <a:gd name="connsiteX6" fmla="*/ 98153 w 122384"/>
                <a:gd name="connsiteY6" fmla="*/ 3672 h 137070"/>
                <a:gd name="connsiteX7" fmla="*/ 122140 w 122384"/>
                <a:gd name="connsiteY7" fmla="*/ 27659 h 137070"/>
                <a:gd name="connsiteX8" fmla="*/ 122140 w 122384"/>
                <a:gd name="connsiteY8" fmla="*/ 111370 h 13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4" h="137070">
                  <a:moveTo>
                    <a:pt x="122629" y="111370"/>
                  </a:moveTo>
                  <a:cubicBezTo>
                    <a:pt x="122629" y="124588"/>
                    <a:pt x="111860" y="135357"/>
                    <a:pt x="98642" y="135357"/>
                  </a:cubicBezTo>
                  <a:lnTo>
                    <a:pt x="27659" y="135357"/>
                  </a:lnTo>
                  <a:cubicBezTo>
                    <a:pt x="14441" y="135357"/>
                    <a:pt x="3672" y="124588"/>
                    <a:pt x="3672" y="111370"/>
                  </a:cubicBezTo>
                  <a:lnTo>
                    <a:pt x="3672" y="27659"/>
                  </a:lnTo>
                  <a:cubicBezTo>
                    <a:pt x="3672" y="14441"/>
                    <a:pt x="14441" y="3672"/>
                    <a:pt x="27659" y="3672"/>
                  </a:cubicBezTo>
                  <a:lnTo>
                    <a:pt x="98153" y="3672"/>
                  </a:lnTo>
                  <a:cubicBezTo>
                    <a:pt x="111370" y="3672"/>
                    <a:pt x="122140" y="14441"/>
                    <a:pt x="122140" y="27659"/>
                  </a:cubicBezTo>
                  <a:lnTo>
                    <a:pt x="122140" y="11137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33">
              <a:extLst>
                <a:ext uri="{FF2B5EF4-FFF2-40B4-BE49-F238E27FC236}">
                  <a16:creationId xmlns:a16="http://schemas.microsoft.com/office/drawing/2014/main" id="{5049EC95-3CFA-4469-BC22-4E36C4DF7281}"/>
                </a:ext>
              </a:extLst>
            </p:cNvPr>
            <p:cNvSpPr/>
            <p:nvPr/>
          </p:nvSpPr>
          <p:spPr>
            <a:xfrm>
              <a:off x="-41401" y="2507158"/>
              <a:ext cx="102745" cy="115074"/>
            </a:xfrm>
            <a:custGeom>
              <a:avLst/>
              <a:gdLst>
                <a:gd name="connsiteX0" fmla="*/ 122629 w 122384"/>
                <a:gd name="connsiteY0" fmla="*/ 110880 h 137070"/>
                <a:gd name="connsiteX1" fmla="*/ 98642 w 122384"/>
                <a:gd name="connsiteY1" fmla="*/ 134868 h 137070"/>
                <a:gd name="connsiteX2" fmla="*/ 27659 w 122384"/>
                <a:gd name="connsiteY2" fmla="*/ 134868 h 137070"/>
                <a:gd name="connsiteX3" fmla="*/ 3672 w 122384"/>
                <a:gd name="connsiteY3" fmla="*/ 110880 h 137070"/>
                <a:gd name="connsiteX4" fmla="*/ 3672 w 122384"/>
                <a:gd name="connsiteY4" fmla="*/ 27659 h 137070"/>
                <a:gd name="connsiteX5" fmla="*/ 27659 w 122384"/>
                <a:gd name="connsiteY5" fmla="*/ 3672 h 137070"/>
                <a:gd name="connsiteX6" fmla="*/ 98153 w 122384"/>
                <a:gd name="connsiteY6" fmla="*/ 3672 h 137070"/>
                <a:gd name="connsiteX7" fmla="*/ 122140 w 122384"/>
                <a:gd name="connsiteY7" fmla="*/ 27659 h 137070"/>
                <a:gd name="connsiteX8" fmla="*/ 122140 w 122384"/>
                <a:gd name="connsiteY8" fmla="*/ 110880 h 13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4" h="137070">
                  <a:moveTo>
                    <a:pt x="122629" y="110880"/>
                  </a:moveTo>
                  <a:cubicBezTo>
                    <a:pt x="122629" y="124098"/>
                    <a:pt x="111860" y="134868"/>
                    <a:pt x="98642" y="134868"/>
                  </a:cubicBezTo>
                  <a:lnTo>
                    <a:pt x="27659" y="134868"/>
                  </a:lnTo>
                  <a:cubicBezTo>
                    <a:pt x="14441" y="134868"/>
                    <a:pt x="3672" y="124098"/>
                    <a:pt x="3672" y="110880"/>
                  </a:cubicBezTo>
                  <a:lnTo>
                    <a:pt x="3672" y="27659"/>
                  </a:lnTo>
                  <a:cubicBezTo>
                    <a:pt x="3672" y="14441"/>
                    <a:pt x="14441" y="3672"/>
                    <a:pt x="27659" y="3672"/>
                  </a:cubicBezTo>
                  <a:lnTo>
                    <a:pt x="98153" y="3672"/>
                  </a:lnTo>
                  <a:cubicBezTo>
                    <a:pt x="111370" y="3672"/>
                    <a:pt x="122140" y="14441"/>
                    <a:pt x="122140" y="27659"/>
                  </a:cubicBezTo>
                  <a:lnTo>
                    <a:pt x="122140" y="11088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35">
              <a:extLst>
                <a:ext uri="{FF2B5EF4-FFF2-40B4-BE49-F238E27FC236}">
                  <a16:creationId xmlns:a16="http://schemas.microsoft.com/office/drawing/2014/main" id="{62207D12-93E5-4098-A734-409C318F95E4}"/>
                </a:ext>
              </a:extLst>
            </p:cNvPr>
            <p:cNvSpPr/>
            <p:nvPr/>
          </p:nvSpPr>
          <p:spPr>
            <a:xfrm>
              <a:off x="99564" y="2507158"/>
              <a:ext cx="102745" cy="115074"/>
            </a:xfrm>
            <a:custGeom>
              <a:avLst/>
              <a:gdLst>
                <a:gd name="connsiteX0" fmla="*/ 122629 w 122384"/>
                <a:gd name="connsiteY0" fmla="*/ 110880 h 137070"/>
                <a:gd name="connsiteX1" fmla="*/ 98642 w 122384"/>
                <a:gd name="connsiteY1" fmla="*/ 134868 h 137070"/>
                <a:gd name="connsiteX2" fmla="*/ 27659 w 122384"/>
                <a:gd name="connsiteY2" fmla="*/ 134868 h 137070"/>
                <a:gd name="connsiteX3" fmla="*/ 3672 w 122384"/>
                <a:gd name="connsiteY3" fmla="*/ 110880 h 137070"/>
                <a:gd name="connsiteX4" fmla="*/ 3672 w 122384"/>
                <a:gd name="connsiteY4" fmla="*/ 27659 h 137070"/>
                <a:gd name="connsiteX5" fmla="*/ 27659 w 122384"/>
                <a:gd name="connsiteY5" fmla="*/ 3672 h 137070"/>
                <a:gd name="connsiteX6" fmla="*/ 98153 w 122384"/>
                <a:gd name="connsiteY6" fmla="*/ 3672 h 137070"/>
                <a:gd name="connsiteX7" fmla="*/ 122140 w 122384"/>
                <a:gd name="connsiteY7" fmla="*/ 27659 h 137070"/>
                <a:gd name="connsiteX8" fmla="*/ 122140 w 122384"/>
                <a:gd name="connsiteY8" fmla="*/ 110880 h 13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4" h="137070">
                  <a:moveTo>
                    <a:pt x="122629" y="110880"/>
                  </a:moveTo>
                  <a:cubicBezTo>
                    <a:pt x="122629" y="124098"/>
                    <a:pt x="111860" y="134868"/>
                    <a:pt x="98642" y="134868"/>
                  </a:cubicBezTo>
                  <a:lnTo>
                    <a:pt x="27659" y="134868"/>
                  </a:lnTo>
                  <a:cubicBezTo>
                    <a:pt x="14441" y="134868"/>
                    <a:pt x="3672" y="124098"/>
                    <a:pt x="3672" y="110880"/>
                  </a:cubicBezTo>
                  <a:lnTo>
                    <a:pt x="3672" y="27659"/>
                  </a:lnTo>
                  <a:cubicBezTo>
                    <a:pt x="3672" y="14441"/>
                    <a:pt x="14441" y="3672"/>
                    <a:pt x="27659" y="3672"/>
                  </a:cubicBezTo>
                  <a:lnTo>
                    <a:pt x="98153" y="3672"/>
                  </a:lnTo>
                  <a:cubicBezTo>
                    <a:pt x="111370" y="3672"/>
                    <a:pt x="122140" y="14441"/>
                    <a:pt x="122140" y="27659"/>
                  </a:cubicBezTo>
                  <a:lnTo>
                    <a:pt x="122140" y="11088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38">
              <a:extLst>
                <a:ext uri="{FF2B5EF4-FFF2-40B4-BE49-F238E27FC236}">
                  <a16:creationId xmlns:a16="http://schemas.microsoft.com/office/drawing/2014/main" id="{22133B0F-9949-4A6D-82CB-609AB706590E}"/>
                </a:ext>
              </a:extLst>
            </p:cNvPr>
            <p:cNvSpPr/>
            <p:nvPr/>
          </p:nvSpPr>
          <p:spPr>
            <a:xfrm>
              <a:off x="914535" y="2357972"/>
              <a:ext cx="102745" cy="115074"/>
            </a:xfrm>
            <a:custGeom>
              <a:avLst/>
              <a:gdLst>
                <a:gd name="connsiteX0" fmla="*/ 122140 w 122384"/>
                <a:gd name="connsiteY0" fmla="*/ 111370 h 137070"/>
                <a:gd name="connsiteX1" fmla="*/ 98153 w 122384"/>
                <a:gd name="connsiteY1" fmla="*/ 135357 h 137070"/>
                <a:gd name="connsiteX2" fmla="*/ 27659 w 122384"/>
                <a:gd name="connsiteY2" fmla="*/ 135357 h 137070"/>
                <a:gd name="connsiteX3" fmla="*/ 3672 w 122384"/>
                <a:gd name="connsiteY3" fmla="*/ 111370 h 137070"/>
                <a:gd name="connsiteX4" fmla="*/ 3672 w 122384"/>
                <a:gd name="connsiteY4" fmla="*/ 27659 h 137070"/>
                <a:gd name="connsiteX5" fmla="*/ 27659 w 122384"/>
                <a:gd name="connsiteY5" fmla="*/ 3672 h 137070"/>
                <a:gd name="connsiteX6" fmla="*/ 98153 w 122384"/>
                <a:gd name="connsiteY6" fmla="*/ 3672 h 137070"/>
                <a:gd name="connsiteX7" fmla="*/ 122140 w 122384"/>
                <a:gd name="connsiteY7" fmla="*/ 27659 h 137070"/>
                <a:gd name="connsiteX8" fmla="*/ 122140 w 122384"/>
                <a:gd name="connsiteY8" fmla="*/ 111370 h 13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4" h="137070">
                  <a:moveTo>
                    <a:pt x="122140" y="111370"/>
                  </a:moveTo>
                  <a:cubicBezTo>
                    <a:pt x="122140" y="124588"/>
                    <a:pt x="111370" y="135357"/>
                    <a:pt x="98153" y="135357"/>
                  </a:cubicBezTo>
                  <a:lnTo>
                    <a:pt x="27659" y="135357"/>
                  </a:lnTo>
                  <a:cubicBezTo>
                    <a:pt x="14441" y="135357"/>
                    <a:pt x="3672" y="124588"/>
                    <a:pt x="3672" y="111370"/>
                  </a:cubicBezTo>
                  <a:lnTo>
                    <a:pt x="3672" y="27659"/>
                  </a:lnTo>
                  <a:cubicBezTo>
                    <a:pt x="3672" y="14441"/>
                    <a:pt x="14441" y="3672"/>
                    <a:pt x="27659" y="3672"/>
                  </a:cubicBezTo>
                  <a:lnTo>
                    <a:pt x="98153" y="3672"/>
                  </a:lnTo>
                  <a:cubicBezTo>
                    <a:pt x="111370" y="3672"/>
                    <a:pt x="122140" y="14441"/>
                    <a:pt x="122140" y="27659"/>
                  </a:cubicBezTo>
                  <a:lnTo>
                    <a:pt x="122140" y="11137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39">
              <a:extLst>
                <a:ext uri="{FF2B5EF4-FFF2-40B4-BE49-F238E27FC236}">
                  <a16:creationId xmlns:a16="http://schemas.microsoft.com/office/drawing/2014/main" id="{6E4B0761-1583-4DFE-92AA-66C653B15B5C}"/>
                </a:ext>
              </a:extLst>
            </p:cNvPr>
            <p:cNvSpPr/>
            <p:nvPr/>
          </p:nvSpPr>
          <p:spPr>
            <a:xfrm>
              <a:off x="1055501" y="2357972"/>
              <a:ext cx="102745" cy="115074"/>
            </a:xfrm>
            <a:custGeom>
              <a:avLst/>
              <a:gdLst>
                <a:gd name="connsiteX0" fmla="*/ 122140 w 122384"/>
                <a:gd name="connsiteY0" fmla="*/ 111370 h 137070"/>
                <a:gd name="connsiteX1" fmla="*/ 98152 w 122384"/>
                <a:gd name="connsiteY1" fmla="*/ 135357 h 137070"/>
                <a:gd name="connsiteX2" fmla="*/ 27659 w 122384"/>
                <a:gd name="connsiteY2" fmla="*/ 135357 h 137070"/>
                <a:gd name="connsiteX3" fmla="*/ 3672 w 122384"/>
                <a:gd name="connsiteY3" fmla="*/ 111370 h 137070"/>
                <a:gd name="connsiteX4" fmla="*/ 3672 w 122384"/>
                <a:gd name="connsiteY4" fmla="*/ 27659 h 137070"/>
                <a:gd name="connsiteX5" fmla="*/ 27659 w 122384"/>
                <a:gd name="connsiteY5" fmla="*/ 3672 h 137070"/>
                <a:gd name="connsiteX6" fmla="*/ 98152 w 122384"/>
                <a:gd name="connsiteY6" fmla="*/ 3672 h 137070"/>
                <a:gd name="connsiteX7" fmla="*/ 122140 w 122384"/>
                <a:gd name="connsiteY7" fmla="*/ 27659 h 137070"/>
                <a:gd name="connsiteX8" fmla="*/ 122140 w 122384"/>
                <a:gd name="connsiteY8" fmla="*/ 111370 h 13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4" h="137070">
                  <a:moveTo>
                    <a:pt x="122140" y="111370"/>
                  </a:moveTo>
                  <a:cubicBezTo>
                    <a:pt x="122140" y="124588"/>
                    <a:pt x="111370" y="135357"/>
                    <a:pt x="98152" y="135357"/>
                  </a:cubicBezTo>
                  <a:lnTo>
                    <a:pt x="27659" y="135357"/>
                  </a:lnTo>
                  <a:cubicBezTo>
                    <a:pt x="14441" y="135357"/>
                    <a:pt x="3672" y="124588"/>
                    <a:pt x="3672" y="111370"/>
                  </a:cubicBezTo>
                  <a:lnTo>
                    <a:pt x="3672" y="27659"/>
                  </a:lnTo>
                  <a:cubicBezTo>
                    <a:pt x="3672" y="14441"/>
                    <a:pt x="14441" y="3672"/>
                    <a:pt x="27659" y="3672"/>
                  </a:cubicBezTo>
                  <a:lnTo>
                    <a:pt x="98152" y="3672"/>
                  </a:lnTo>
                  <a:cubicBezTo>
                    <a:pt x="111370" y="3672"/>
                    <a:pt x="122140" y="14441"/>
                    <a:pt x="122140" y="27659"/>
                  </a:cubicBezTo>
                  <a:lnTo>
                    <a:pt x="122140" y="11137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40">
              <a:extLst>
                <a:ext uri="{FF2B5EF4-FFF2-40B4-BE49-F238E27FC236}">
                  <a16:creationId xmlns:a16="http://schemas.microsoft.com/office/drawing/2014/main" id="{B560FCBC-BEED-4DF3-AA50-3049C10E7C6B}"/>
                </a:ext>
              </a:extLst>
            </p:cNvPr>
            <p:cNvSpPr/>
            <p:nvPr/>
          </p:nvSpPr>
          <p:spPr>
            <a:xfrm>
              <a:off x="914535" y="2507158"/>
              <a:ext cx="102745" cy="115074"/>
            </a:xfrm>
            <a:custGeom>
              <a:avLst/>
              <a:gdLst>
                <a:gd name="connsiteX0" fmla="*/ 122140 w 122384"/>
                <a:gd name="connsiteY0" fmla="*/ 110880 h 137070"/>
                <a:gd name="connsiteX1" fmla="*/ 98153 w 122384"/>
                <a:gd name="connsiteY1" fmla="*/ 134868 h 137070"/>
                <a:gd name="connsiteX2" fmla="*/ 27659 w 122384"/>
                <a:gd name="connsiteY2" fmla="*/ 134868 h 137070"/>
                <a:gd name="connsiteX3" fmla="*/ 3672 w 122384"/>
                <a:gd name="connsiteY3" fmla="*/ 110880 h 137070"/>
                <a:gd name="connsiteX4" fmla="*/ 3672 w 122384"/>
                <a:gd name="connsiteY4" fmla="*/ 27659 h 137070"/>
                <a:gd name="connsiteX5" fmla="*/ 27659 w 122384"/>
                <a:gd name="connsiteY5" fmla="*/ 3672 h 137070"/>
                <a:gd name="connsiteX6" fmla="*/ 98153 w 122384"/>
                <a:gd name="connsiteY6" fmla="*/ 3672 h 137070"/>
                <a:gd name="connsiteX7" fmla="*/ 122140 w 122384"/>
                <a:gd name="connsiteY7" fmla="*/ 27659 h 137070"/>
                <a:gd name="connsiteX8" fmla="*/ 122140 w 122384"/>
                <a:gd name="connsiteY8" fmla="*/ 110880 h 13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4" h="137070">
                  <a:moveTo>
                    <a:pt x="122140" y="110880"/>
                  </a:moveTo>
                  <a:cubicBezTo>
                    <a:pt x="122140" y="124098"/>
                    <a:pt x="111370" y="134868"/>
                    <a:pt x="98153" y="134868"/>
                  </a:cubicBezTo>
                  <a:lnTo>
                    <a:pt x="27659" y="134868"/>
                  </a:lnTo>
                  <a:cubicBezTo>
                    <a:pt x="14441" y="134868"/>
                    <a:pt x="3672" y="124098"/>
                    <a:pt x="3672" y="110880"/>
                  </a:cubicBezTo>
                  <a:lnTo>
                    <a:pt x="3672" y="27659"/>
                  </a:lnTo>
                  <a:cubicBezTo>
                    <a:pt x="3672" y="14441"/>
                    <a:pt x="14441" y="3672"/>
                    <a:pt x="27659" y="3672"/>
                  </a:cubicBezTo>
                  <a:lnTo>
                    <a:pt x="98153" y="3672"/>
                  </a:lnTo>
                  <a:cubicBezTo>
                    <a:pt x="111370" y="3672"/>
                    <a:pt x="122140" y="14441"/>
                    <a:pt x="122140" y="27659"/>
                  </a:cubicBezTo>
                  <a:lnTo>
                    <a:pt x="122140" y="11088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41">
              <a:extLst>
                <a:ext uri="{FF2B5EF4-FFF2-40B4-BE49-F238E27FC236}">
                  <a16:creationId xmlns:a16="http://schemas.microsoft.com/office/drawing/2014/main" id="{768D2184-E104-443A-8903-706BA62795F5}"/>
                </a:ext>
              </a:extLst>
            </p:cNvPr>
            <p:cNvSpPr/>
            <p:nvPr/>
          </p:nvSpPr>
          <p:spPr>
            <a:xfrm>
              <a:off x="1055501" y="2507158"/>
              <a:ext cx="102745" cy="115074"/>
            </a:xfrm>
            <a:custGeom>
              <a:avLst/>
              <a:gdLst>
                <a:gd name="connsiteX0" fmla="*/ 122140 w 122384"/>
                <a:gd name="connsiteY0" fmla="*/ 110880 h 137070"/>
                <a:gd name="connsiteX1" fmla="*/ 98152 w 122384"/>
                <a:gd name="connsiteY1" fmla="*/ 134868 h 137070"/>
                <a:gd name="connsiteX2" fmla="*/ 27659 w 122384"/>
                <a:gd name="connsiteY2" fmla="*/ 134868 h 137070"/>
                <a:gd name="connsiteX3" fmla="*/ 3672 w 122384"/>
                <a:gd name="connsiteY3" fmla="*/ 110880 h 137070"/>
                <a:gd name="connsiteX4" fmla="*/ 3672 w 122384"/>
                <a:gd name="connsiteY4" fmla="*/ 27659 h 137070"/>
                <a:gd name="connsiteX5" fmla="*/ 27659 w 122384"/>
                <a:gd name="connsiteY5" fmla="*/ 3672 h 137070"/>
                <a:gd name="connsiteX6" fmla="*/ 98152 w 122384"/>
                <a:gd name="connsiteY6" fmla="*/ 3672 h 137070"/>
                <a:gd name="connsiteX7" fmla="*/ 122140 w 122384"/>
                <a:gd name="connsiteY7" fmla="*/ 27659 h 137070"/>
                <a:gd name="connsiteX8" fmla="*/ 122140 w 122384"/>
                <a:gd name="connsiteY8" fmla="*/ 110880 h 13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4" h="137070">
                  <a:moveTo>
                    <a:pt x="122140" y="110880"/>
                  </a:moveTo>
                  <a:cubicBezTo>
                    <a:pt x="122140" y="124098"/>
                    <a:pt x="111370" y="134868"/>
                    <a:pt x="98152" y="134868"/>
                  </a:cubicBezTo>
                  <a:lnTo>
                    <a:pt x="27659" y="134868"/>
                  </a:lnTo>
                  <a:cubicBezTo>
                    <a:pt x="14441" y="134868"/>
                    <a:pt x="3672" y="124098"/>
                    <a:pt x="3672" y="110880"/>
                  </a:cubicBezTo>
                  <a:lnTo>
                    <a:pt x="3672" y="27659"/>
                  </a:lnTo>
                  <a:cubicBezTo>
                    <a:pt x="3672" y="14441"/>
                    <a:pt x="14441" y="3672"/>
                    <a:pt x="27659" y="3672"/>
                  </a:cubicBezTo>
                  <a:lnTo>
                    <a:pt x="98152" y="3672"/>
                  </a:lnTo>
                  <a:cubicBezTo>
                    <a:pt x="111370" y="3672"/>
                    <a:pt x="122140" y="14441"/>
                    <a:pt x="122140" y="27659"/>
                  </a:cubicBezTo>
                  <a:lnTo>
                    <a:pt x="122140" y="11088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92105E4A-B5D3-4751-9551-756558664ACC}"/>
              </a:ext>
            </a:extLst>
          </p:cNvPr>
          <p:cNvGrpSpPr/>
          <p:nvPr/>
        </p:nvGrpSpPr>
        <p:grpSpPr>
          <a:xfrm flipH="1">
            <a:off x="8556885" y="5073109"/>
            <a:ext cx="549014" cy="1227782"/>
            <a:chOff x="8633623" y="3320435"/>
            <a:chExt cx="305869" cy="684033"/>
          </a:xfrm>
          <a:solidFill>
            <a:srgbClr val="1F4E79"/>
          </a:solidFill>
        </p:grpSpPr>
        <p:sp>
          <p:nvSpPr>
            <p:cNvPr id="109" name="자유형: 도형 102">
              <a:extLst>
                <a:ext uri="{FF2B5EF4-FFF2-40B4-BE49-F238E27FC236}">
                  <a16:creationId xmlns:a16="http://schemas.microsoft.com/office/drawing/2014/main" id="{6ACB825F-76B3-473B-A0B0-A9C1B7CC77C6}"/>
                </a:ext>
              </a:extLst>
            </p:cNvPr>
            <p:cNvSpPr/>
            <p:nvPr/>
          </p:nvSpPr>
          <p:spPr>
            <a:xfrm>
              <a:off x="8744706" y="3386472"/>
              <a:ext cx="100103" cy="100102"/>
            </a:xfrm>
            <a:custGeom>
              <a:avLst/>
              <a:gdLst>
                <a:gd name="connsiteX0" fmla="*/ 101417 w 100102"/>
                <a:gd name="connsiteY0" fmla="*/ 51922 h 100102"/>
                <a:gd name="connsiteX1" fmla="*/ 51922 w 100102"/>
                <a:gd name="connsiteY1" fmla="*/ 101417 h 100102"/>
                <a:gd name="connsiteX2" fmla="*/ 2427 w 100102"/>
                <a:gd name="connsiteY2" fmla="*/ 51922 h 100102"/>
                <a:gd name="connsiteX3" fmla="*/ 51922 w 100102"/>
                <a:gd name="connsiteY3" fmla="*/ 2427 h 100102"/>
                <a:gd name="connsiteX4" fmla="*/ 101417 w 100102"/>
                <a:gd name="connsiteY4" fmla="*/ 51922 h 10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02" h="100102">
                  <a:moveTo>
                    <a:pt x="101417" y="51922"/>
                  </a:moveTo>
                  <a:cubicBezTo>
                    <a:pt x="101417" y="79172"/>
                    <a:pt x="79172" y="101417"/>
                    <a:pt x="51922" y="101417"/>
                  </a:cubicBezTo>
                  <a:cubicBezTo>
                    <a:pt x="24672" y="101417"/>
                    <a:pt x="2427" y="79172"/>
                    <a:pt x="2427" y="51922"/>
                  </a:cubicBezTo>
                  <a:cubicBezTo>
                    <a:pt x="2427" y="24672"/>
                    <a:pt x="24672" y="2427"/>
                    <a:pt x="51922" y="2427"/>
                  </a:cubicBezTo>
                  <a:cubicBezTo>
                    <a:pt x="79172" y="2427"/>
                    <a:pt x="101417" y="24672"/>
                    <a:pt x="101417" y="51922"/>
                  </a:cubicBezTo>
                  <a:close/>
                </a:path>
              </a:pathLst>
            </a:custGeom>
            <a:grpFill/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3">
              <a:extLst>
                <a:ext uri="{FF2B5EF4-FFF2-40B4-BE49-F238E27FC236}">
                  <a16:creationId xmlns:a16="http://schemas.microsoft.com/office/drawing/2014/main" id="{80407126-1373-4FE7-94FD-8C53B30CC67F}"/>
                </a:ext>
              </a:extLst>
            </p:cNvPr>
            <p:cNvSpPr/>
            <p:nvPr/>
          </p:nvSpPr>
          <p:spPr>
            <a:xfrm>
              <a:off x="8633623" y="3320435"/>
              <a:ext cx="305869" cy="684033"/>
            </a:xfrm>
            <a:custGeom>
              <a:avLst/>
              <a:gdLst>
                <a:gd name="connsiteX0" fmla="*/ 297587 w 305869"/>
                <a:gd name="connsiteY0" fmla="*/ 207494 h 684033"/>
                <a:gd name="connsiteX1" fmla="*/ 270893 w 305869"/>
                <a:gd name="connsiteY1" fmla="*/ 214168 h 684033"/>
                <a:gd name="connsiteX2" fmla="*/ 234745 w 305869"/>
                <a:gd name="connsiteY2" fmla="*/ 268668 h 684033"/>
                <a:gd name="connsiteX3" fmla="*/ 203602 w 305869"/>
                <a:gd name="connsiteY3" fmla="*/ 227515 h 684033"/>
                <a:gd name="connsiteX4" fmla="*/ 192479 w 305869"/>
                <a:gd name="connsiteY4" fmla="*/ 215836 h 684033"/>
                <a:gd name="connsiteX5" fmla="*/ 170791 w 305869"/>
                <a:gd name="connsiteY5" fmla="*/ 254209 h 684033"/>
                <a:gd name="connsiteX6" fmla="*/ 101831 w 305869"/>
                <a:gd name="connsiteY6" fmla="*/ 134086 h 684033"/>
                <a:gd name="connsiteX7" fmla="*/ 40101 w 305869"/>
                <a:gd name="connsiteY7" fmla="*/ 15632 h 684033"/>
                <a:gd name="connsiteX8" fmla="*/ 15632 w 305869"/>
                <a:gd name="connsiteY8" fmla="*/ 3397 h 684033"/>
                <a:gd name="connsiteX9" fmla="*/ 3397 w 305869"/>
                <a:gd name="connsiteY9" fmla="*/ 27310 h 684033"/>
                <a:gd name="connsiteX10" fmla="*/ 84591 w 305869"/>
                <a:gd name="connsiteY10" fmla="*/ 264775 h 684033"/>
                <a:gd name="connsiteX11" fmla="*/ 87928 w 305869"/>
                <a:gd name="connsiteY11" fmla="*/ 289245 h 684033"/>
                <a:gd name="connsiteX12" fmla="*/ 46218 w 305869"/>
                <a:gd name="connsiteY12" fmla="*/ 526710 h 684033"/>
                <a:gd name="connsiteX13" fmla="*/ 59565 w 305869"/>
                <a:gd name="connsiteY13" fmla="*/ 527822 h 684033"/>
                <a:gd name="connsiteX14" fmla="*/ 38989 w 305869"/>
                <a:gd name="connsiteY14" fmla="*/ 652394 h 684033"/>
                <a:gd name="connsiteX15" fmla="*/ 55673 w 305869"/>
                <a:gd name="connsiteY15" fmla="*/ 679644 h 684033"/>
                <a:gd name="connsiteX16" fmla="*/ 82923 w 305869"/>
                <a:gd name="connsiteY16" fmla="*/ 662960 h 684033"/>
                <a:gd name="connsiteX17" fmla="*/ 122408 w 305869"/>
                <a:gd name="connsiteY17" fmla="*/ 531715 h 684033"/>
                <a:gd name="connsiteX18" fmla="*/ 178020 w 305869"/>
                <a:gd name="connsiteY18" fmla="*/ 535608 h 684033"/>
                <a:gd name="connsiteX19" fmla="*/ 200265 w 305869"/>
                <a:gd name="connsiteY19" fmla="*/ 663516 h 684033"/>
                <a:gd name="connsiteX20" fmla="*/ 225291 w 305869"/>
                <a:gd name="connsiteY20" fmla="*/ 683537 h 684033"/>
                <a:gd name="connsiteX21" fmla="*/ 245311 w 305869"/>
                <a:gd name="connsiteY21" fmla="*/ 658511 h 684033"/>
                <a:gd name="connsiteX22" fmla="*/ 237526 w 305869"/>
                <a:gd name="connsiteY22" fmla="*/ 539501 h 684033"/>
                <a:gd name="connsiteX23" fmla="*/ 249760 w 305869"/>
                <a:gd name="connsiteY23" fmla="*/ 540057 h 684033"/>
                <a:gd name="connsiteX24" fmla="*/ 230296 w 305869"/>
                <a:gd name="connsiteY24" fmla="*/ 332622 h 684033"/>
                <a:gd name="connsiteX25" fmla="*/ 258102 w 305869"/>
                <a:gd name="connsiteY25" fmla="*/ 319832 h 684033"/>
                <a:gd name="connsiteX26" fmla="*/ 304261 w 305869"/>
                <a:gd name="connsiteY26" fmla="*/ 234188 h 684033"/>
                <a:gd name="connsiteX27" fmla="*/ 297587 w 305869"/>
                <a:gd name="connsiteY27" fmla="*/ 207494 h 68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05869" h="684033">
                  <a:moveTo>
                    <a:pt x="297587" y="207494"/>
                  </a:moveTo>
                  <a:cubicBezTo>
                    <a:pt x="288689" y="201933"/>
                    <a:pt x="276454" y="205270"/>
                    <a:pt x="270893" y="214168"/>
                  </a:cubicBezTo>
                  <a:lnTo>
                    <a:pt x="234745" y="268668"/>
                  </a:lnTo>
                  <a:cubicBezTo>
                    <a:pt x="234745" y="268668"/>
                    <a:pt x="205826" y="230296"/>
                    <a:pt x="203602" y="227515"/>
                  </a:cubicBezTo>
                  <a:cubicBezTo>
                    <a:pt x="200265" y="223622"/>
                    <a:pt x="196372" y="219729"/>
                    <a:pt x="192479" y="215836"/>
                  </a:cubicBezTo>
                  <a:lnTo>
                    <a:pt x="170791" y="254209"/>
                  </a:lnTo>
                  <a:cubicBezTo>
                    <a:pt x="170791" y="254209"/>
                    <a:pt x="106836" y="142984"/>
                    <a:pt x="101831" y="134086"/>
                  </a:cubicBezTo>
                  <a:lnTo>
                    <a:pt x="40101" y="15632"/>
                  </a:lnTo>
                  <a:cubicBezTo>
                    <a:pt x="36764" y="5621"/>
                    <a:pt x="25642" y="60"/>
                    <a:pt x="15632" y="3397"/>
                  </a:cubicBezTo>
                  <a:cubicBezTo>
                    <a:pt x="5621" y="6177"/>
                    <a:pt x="60" y="17300"/>
                    <a:pt x="3397" y="27310"/>
                  </a:cubicBezTo>
                  <a:cubicBezTo>
                    <a:pt x="3397" y="27310"/>
                    <a:pt x="80142" y="249760"/>
                    <a:pt x="84591" y="264775"/>
                  </a:cubicBezTo>
                  <a:cubicBezTo>
                    <a:pt x="86259" y="270337"/>
                    <a:pt x="87372" y="279234"/>
                    <a:pt x="87928" y="289245"/>
                  </a:cubicBezTo>
                  <a:lnTo>
                    <a:pt x="46218" y="526710"/>
                  </a:lnTo>
                  <a:lnTo>
                    <a:pt x="59565" y="527822"/>
                  </a:lnTo>
                  <a:lnTo>
                    <a:pt x="38989" y="652394"/>
                  </a:lnTo>
                  <a:cubicBezTo>
                    <a:pt x="36208" y="664629"/>
                    <a:pt x="43438" y="676863"/>
                    <a:pt x="55673" y="679644"/>
                  </a:cubicBezTo>
                  <a:cubicBezTo>
                    <a:pt x="67907" y="682425"/>
                    <a:pt x="80142" y="675195"/>
                    <a:pt x="82923" y="662960"/>
                  </a:cubicBezTo>
                  <a:lnTo>
                    <a:pt x="122408" y="531715"/>
                  </a:lnTo>
                  <a:lnTo>
                    <a:pt x="178020" y="535608"/>
                  </a:lnTo>
                  <a:lnTo>
                    <a:pt x="200265" y="663516"/>
                  </a:lnTo>
                  <a:cubicBezTo>
                    <a:pt x="201934" y="675751"/>
                    <a:pt x="213056" y="684649"/>
                    <a:pt x="225291" y="683537"/>
                  </a:cubicBezTo>
                  <a:cubicBezTo>
                    <a:pt x="237526" y="681869"/>
                    <a:pt x="246424" y="670746"/>
                    <a:pt x="245311" y="658511"/>
                  </a:cubicBezTo>
                  <a:lnTo>
                    <a:pt x="237526" y="539501"/>
                  </a:lnTo>
                  <a:lnTo>
                    <a:pt x="249760" y="540057"/>
                  </a:lnTo>
                  <a:lnTo>
                    <a:pt x="230296" y="332622"/>
                  </a:lnTo>
                  <a:cubicBezTo>
                    <a:pt x="239194" y="335959"/>
                    <a:pt x="250873" y="331510"/>
                    <a:pt x="258102" y="319832"/>
                  </a:cubicBezTo>
                  <a:lnTo>
                    <a:pt x="304261" y="234188"/>
                  </a:lnTo>
                  <a:cubicBezTo>
                    <a:pt x="309822" y="224734"/>
                    <a:pt x="306485" y="212500"/>
                    <a:pt x="297587" y="207494"/>
                  </a:cubicBezTo>
                  <a:close/>
                </a:path>
              </a:pathLst>
            </a:custGeom>
            <a:grpFill/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04">
              <a:extLst>
                <a:ext uri="{FF2B5EF4-FFF2-40B4-BE49-F238E27FC236}">
                  <a16:creationId xmlns:a16="http://schemas.microsoft.com/office/drawing/2014/main" id="{36EB5B0B-E87B-4E69-8C86-202F3DE33831}"/>
                </a:ext>
              </a:extLst>
            </p:cNvPr>
            <p:cNvSpPr/>
            <p:nvPr/>
          </p:nvSpPr>
          <p:spPr>
            <a:xfrm>
              <a:off x="8786896" y="3502070"/>
              <a:ext cx="27806" cy="22245"/>
            </a:xfrm>
            <a:custGeom>
              <a:avLst/>
              <a:gdLst>
                <a:gd name="connsiteX0" fmla="*/ 25304 w 27806"/>
                <a:gd name="connsiteY0" fmla="*/ 23079 h 22244"/>
                <a:gd name="connsiteX1" fmla="*/ 24748 w 27806"/>
                <a:gd name="connsiteY1" fmla="*/ 13625 h 22244"/>
                <a:gd name="connsiteX2" fmla="*/ 4171 w 27806"/>
                <a:gd name="connsiteY2" fmla="*/ 4171 h 22244"/>
                <a:gd name="connsiteX3" fmla="*/ 4171 w 27806"/>
                <a:gd name="connsiteY3" fmla="*/ 14737 h 2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06" h="22244">
                  <a:moveTo>
                    <a:pt x="25304" y="23079"/>
                  </a:moveTo>
                  <a:lnTo>
                    <a:pt x="24748" y="13625"/>
                  </a:lnTo>
                  <a:lnTo>
                    <a:pt x="4171" y="4171"/>
                  </a:lnTo>
                  <a:lnTo>
                    <a:pt x="4171" y="147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05">
              <a:extLst>
                <a:ext uri="{FF2B5EF4-FFF2-40B4-BE49-F238E27FC236}">
                  <a16:creationId xmlns:a16="http://schemas.microsoft.com/office/drawing/2014/main" id="{1EA8B237-8BFA-4831-AF5F-568A7EC44830}"/>
                </a:ext>
              </a:extLst>
            </p:cNvPr>
            <p:cNvSpPr/>
            <p:nvPr/>
          </p:nvSpPr>
          <p:spPr>
            <a:xfrm>
              <a:off x="8786896" y="3518754"/>
              <a:ext cx="27806" cy="44490"/>
            </a:xfrm>
            <a:custGeom>
              <a:avLst/>
              <a:gdLst>
                <a:gd name="connsiteX0" fmla="*/ 4171 w 27806"/>
                <a:gd name="connsiteY0" fmla="*/ 4171 h 44489"/>
                <a:gd name="connsiteX1" fmla="*/ 4171 w 27806"/>
                <a:gd name="connsiteY1" fmla="*/ 21411 h 44489"/>
                <a:gd name="connsiteX2" fmla="*/ 18074 w 27806"/>
                <a:gd name="connsiteY2" fmla="*/ 43656 h 44489"/>
                <a:gd name="connsiteX3" fmla="*/ 25304 w 27806"/>
                <a:gd name="connsiteY3" fmla="*/ 32533 h 44489"/>
                <a:gd name="connsiteX4" fmla="*/ 25304 w 27806"/>
                <a:gd name="connsiteY4" fmla="*/ 12513 h 4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06" h="44489">
                  <a:moveTo>
                    <a:pt x="4171" y="4171"/>
                  </a:moveTo>
                  <a:lnTo>
                    <a:pt x="4171" y="21411"/>
                  </a:lnTo>
                  <a:lnTo>
                    <a:pt x="18074" y="43656"/>
                  </a:lnTo>
                  <a:lnTo>
                    <a:pt x="25304" y="32533"/>
                  </a:lnTo>
                  <a:lnTo>
                    <a:pt x="25304" y="12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263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31A48071-205A-4E6C-8BA4-23DD35F23862}"/>
              </a:ext>
            </a:extLst>
          </p:cNvPr>
          <p:cNvSpPr/>
          <p:nvPr/>
        </p:nvSpPr>
        <p:spPr>
          <a:xfrm>
            <a:off x="2428875" y="1291059"/>
            <a:ext cx="7047137" cy="612806"/>
          </a:xfrm>
          <a:prstGeom prst="roundRect">
            <a:avLst/>
          </a:prstGeom>
          <a:gradFill>
            <a:gsLst>
              <a:gs pos="50000">
                <a:srgbClr val="0070C0"/>
              </a:gs>
              <a:gs pos="50000">
                <a:srgbClr val="0062AC"/>
              </a:gs>
            </a:gsLst>
            <a:lin ang="3600000" scaled="0"/>
          </a:gradFill>
          <a:ln>
            <a:noFill/>
          </a:ln>
          <a:effectLst>
            <a:outerShdw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10000"/>
              </a:lnSpc>
              <a:tabLst>
                <a:tab pos="323850" algn="l"/>
              </a:tabLst>
            </a:pPr>
            <a:endParaRPr lang="ko-KR" altLang="en-US" sz="1400" b="1" kern="0" spc="-15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F17D16A-94DE-4C7B-A42E-9C24F8897396}"/>
              </a:ext>
            </a:extLst>
          </p:cNvPr>
          <p:cNvSpPr/>
          <p:nvPr/>
        </p:nvSpPr>
        <p:spPr>
          <a:xfrm>
            <a:off x="3002522" y="1396903"/>
            <a:ext cx="6473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E43F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학생 스스로 꿈을 키워갈 수 있는 학생 성장 중심 교육 실현</a:t>
            </a: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6D4B8C2-137B-4BD0-B02E-04AD06C3F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35447"/>
          <a:stretch/>
        </p:blipFill>
        <p:spPr>
          <a:xfrm>
            <a:off x="1212111" y="520783"/>
            <a:ext cx="1949317" cy="1795562"/>
          </a:xfrm>
          <a:prstGeom prst="rect">
            <a:avLst/>
          </a:prstGeom>
        </p:spPr>
      </p:pic>
      <p:pic>
        <p:nvPicPr>
          <p:cNvPr id="35" name="Picture 6" descr="C:\Users\infogram\Desktop\두루미\화살표\화살표.png">
            <a:extLst>
              <a:ext uri="{FF2B5EF4-FFF2-40B4-BE49-F238E27FC236}">
                <a16:creationId xmlns:a16="http://schemas.microsoft.com/office/drawing/2014/main" id="{EC06BFD5-CD20-49FC-9AC4-AF5F16F8B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62271" y="978285"/>
            <a:ext cx="659056" cy="233913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:\Users\infogram\Desktop\두루미\화살표\화살표.png">
            <a:extLst>
              <a:ext uri="{FF2B5EF4-FFF2-40B4-BE49-F238E27FC236}">
                <a16:creationId xmlns:a16="http://schemas.microsoft.com/office/drawing/2014/main" id="{F8C3B9D2-1101-49B4-9B49-7BE4DD4D1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62271" y="2207010"/>
            <a:ext cx="659056" cy="233913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025E1391-5288-47C8-B6B6-5328B8630AC9}"/>
              </a:ext>
            </a:extLst>
          </p:cNvPr>
          <p:cNvSpPr/>
          <p:nvPr/>
        </p:nvSpPr>
        <p:spPr>
          <a:xfrm>
            <a:off x="1307580" y="2273753"/>
            <a:ext cx="2683707" cy="672276"/>
          </a:xfrm>
          <a:prstGeom prst="roundRect">
            <a:avLst>
              <a:gd name="adj" fmla="val 5377"/>
            </a:avLst>
          </a:prstGeom>
          <a:solidFill>
            <a:srgbClr val="6488F2"/>
          </a:solidFill>
          <a:ln>
            <a:noFill/>
          </a:ln>
          <a:effectLst>
            <a:outerShdw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9250" algn="ctr" fontAlgn="base">
              <a:lnSpc>
                <a:spcPct val="110000"/>
              </a:lnSpc>
              <a:tabLst>
                <a:tab pos="323850" algn="l"/>
              </a:tabLst>
            </a:pPr>
            <a:endParaRPr lang="ko-KR" altLang="en-US" sz="1300" b="1" spc="-1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D58E9347-8A3C-433A-95E5-6E5DE9820DBF}"/>
              </a:ext>
            </a:extLst>
          </p:cNvPr>
          <p:cNvSpPr/>
          <p:nvPr/>
        </p:nvSpPr>
        <p:spPr>
          <a:xfrm>
            <a:off x="4049941" y="2273753"/>
            <a:ext cx="2683707" cy="672276"/>
          </a:xfrm>
          <a:prstGeom prst="roundRect">
            <a:avLst>
              <a:gd name="adj" fmla="val 5377"/>
            </a:avLst>
          </a:prstGeom>
          <a:solidFill>
            <a:srgbClr val="6488F2"/>
          </a:solidFill>
          <a:ln>
            <a:noFill/>
          </a:ln>
          <a:effectLst>
            <a:outerShdw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9250" algn="ctr" fontAlgn="base">
              <a:lnSpc>
                <a:spcPct val="110000"/>
              </a:lnSpc>
              <a:tabLst>
                <a:tab pos="323850" algn="l"/>
              </a:tabLst>
            </a:pPr>
            <a:endParaRPr lang="ko-KR" altLang="en-US" sz="1300" b="1" spc="-1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190EB51B-CD5F-4610-AD7F-9273296B8360}"/>
              </a:ext>
            </a:extLst>
          </p:cNvPr>
          <p:cNvSpPr/>
          <p:nvPr/>
        </p:nvSpPr>
        <p:spPr>
          <a:xfrm>
            <a:off x="6792305" y="2273753"/>
            <a:ext cx="2683707" cy="672276"/>
          </a:xfrm>
          <a:prstGeom prst="roundRect">
            <a:avLst>
              <a:gd name="adj" fmla="val 5377"/>
            </a:avLst>
          </a:prstGeom>
          <a:solidFill>
            <a:srgbClr val="6488F2"/>
          </a:solidFill>
          <a:ln>
            <a:noFill/>
          </a:ln>
          <a:effectLst>
            <a:outerShdw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9250" algn="ctr" fontAlgn="base">
              <a:lnSpc>
                <a:spcPct val="110000"/>
              </a:lnSpc>
              <a:tabLst>
                <a:tab pos="323850" algn="l"/>
              </a:tabLst>
            </a:pPr>
            <a:endParaRPr lang="ko-KR" altLang="en-US" sz="1300" b="1" spc="-1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C479981-8254-49F0-8204-B494D1D2A334}"/>
              </a:ext>
            </a:extLst>
          </p:cNvPr>
          <p:cNvSpPr/>
          <p:nvPr/>
        </p:nvSpPr>
        <p:spPr>
          <a:xfrm>
            <a:off x="1673846" y="2357806"/>
            <a:ext cx="1951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9250" algn="ctr" fontAlgn="base"/>
            <a:r>
              <a:rPr lang="ko-KR" altLang="en-US" sz="14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미래사회 역량을 지닌</a:t>
            </a:r>
            <a:endParaRPr lang="en-US" altLang="ko-KR" sz="1400" b="1" spc="-1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  <a:p>
            <a:pPr indent="-349250" algn="ctr" fontAlgn="base"/>
            <a:r>
              <a:rPr lang="ko-KR" altLang="en-US" sz="14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자기주도적 학습자 양성</a:t>
            </a:r>
            <a:endParaRPr lang="ko-KR" altLang="en-US" sz="1400" b="1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F788A8CC-8D3F-4557-B3A7-B5CFA3E8B2EF}"/>
              </a:ext>
            </a:extLst>
          </p:cNvPr>
          <p:cNvSpPr/>
          <p:nvPr/>
        </p:nvSpPr>
        <p:spPr>
          <a:xfrm>
            <a:off x="4416762" y="2357806"/>
            <a:ext cx="2000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9250" algn="ctr" fontAlgn="base"/>
            <a:r>
              <a:rPr lang="ko-KR" altLang="en-US" sz="14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모든 학생의 학습의 질을</a:t>
            </a:r>
            <a:r>
              <a:rPr lang="en-US" altLang="ko-KR" sz="14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/>
            </a:r>
            <a:br>
              <a:rPr lang="en-US" altLang="ko-KR" sz="14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</a:br>
            <a:r>
              <a:rPr lang="ko-KR" altLang="en-US" sz="14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보장하는 책임교육 실현</a:t>
            </a:r>
            <a:endParaRPr lang="ko-KR" altLang="en-US" sz="1400" b="1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94B7A04-2BC5-4915-85CB-60C1F7A86A55}"/>
              </a:ext>
            </a:extLst>
          </p:cNvPr>
          <p:cNvSpPr/>
          <p:nvPr/>
        </p:nvSpPr>
        <p:spPr>
          <a:xfrm>
            <a:off x="7075216" y="2357806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9250" algn="ctr" fontAlgn="base"/>
            <a:r>
              <a:rPr lang="ko-KR" altLang="en-US" sz="14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단위학교를 중심으로 하는</a:t>
            </a:r>
            <a:r>
              <a:rPr lang="en-US" altLang="ko-KR" sz="14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/>
            </a:r>
            <a:br>
              <a:rPr lang="en-US" altLang="ko-KR" sz="14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</a:br>
            <a:r>
              <a:rPr lang="ko-KR" altLang="en-US" sz="14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개방형 배움 공동체 형성</a:t>
            </a:r>
            <a:endParaRPr lang="ko-KR" altLang="en-US" sz="1400" b="1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40" name="모서리가 둥근 직사각형 32">
            <a:extLst>
              <a:ext uri="{FF2B5EF4-FFF2-40B4-BE49-F238E27FC236}">
                <a16:creationId xmlns:a16="http://schemas.microsoft.com/office/drawing/2014/main" id="{1617F600-D028-41A9-A76D-7CD827B9D14E}"/>
              </a:ext>
            </a:extLst>
          </p:cNvPr>
          <p:cNvSpPr/>
          <p:nvPr/>
        </p:nvSpPr>
        <p:spPr>
          <a:xfrm>
            <a:off x="1256780" y="3489778"/>
            <a:ext cx="4084216" cy="1581150"/>
          </a:xfrm>
          <a:prstGeom prst="roundRect">
            <a:avLst>
              <a:gd name="adj" fmla="val 4937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양쪽 모서리가 둥근 사각형 44">
            <a:extLst>
              <a:ext uri="{FF2B5EF4-FFF2-40B4-BE49-F238E27FC236}">
                <a16:creationId xmlns:a16="http://schemas.microsoft.com/office/drawing/2014/main" id="{80645A74-3B63-4A34-986C-350073A4C451}"/>
              </a:ext>
            </a:extLst>
          </p:cNvPr>
          <p:cNvSpPr/>
          <p:nvPr/>
        </p:nvSpPr>
        <p:spPr>
          <a:xfrm>
            <a:off x="1256779" y="3489777"/>
            <a:ext cx="4084213" cy="427585"/>
          </a:xfrm>
          <a:prstGeom prst="round2SameRect">
            <a:avLst>
              <a:gd name="adj1" fmla="val 15400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9250" algn="ctr" fontAlgn="base">
              <a:lnSpc>
                <a:spcPct val="110000"/>
              </a:lnSpc>
              <a:tabLst>
                <a:tab pos="323850" algn="l"/>
              </a:tabLst>
            </a:pPr>
            <a:r>
              <a:rPr lang="ko-KR" altLang="en-US" sz="16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교육과정 및 학사제도 혁신</a:t>
            </a:r>
          </a:p>
        </p:txBody>
      </p:sp>
      <p:sp>
        <p:nvSpPr>
          <p:cNvPr id="50" name="모서리가 둥근 직사각형 32">
            <a:extLst>
              <a:ext uri="{FF2B5EF4-FFF2-40B4-BE49-F238E27FC236}">
                <a16:creationId xmlns:a16="http://schemas.microsoft.com/office/drawing/2014/main" id="{D977287B-37CA-4A67-A7E9-442A04C7483E}"/>
              </a:ext>
            </a:extLst>
          </p:cNvPr>
          <p:cNvSpPr/>
          <p:nvPr/>
        </p:nvSpPr>
        <p:spPr>
          <a:xfrm>
            <a:off x="5391800" y="3489778"/>
            <a:ext cx="4084216" cy="1581150"/>
          </a:xfrm>
          <a:prstGeom prst="roundRect">
            <a:avLst>
              <a:gd name="adj" fmla="val 4937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양쪽 모서리가 둥근 사각형 44">
            <a:extLst>
              <a:ext uri="{FF2B5EF4-FFF2-40B4-BE49-F238E27FC236}">
                <a16:creationId xmlns:a16="http://schemas.microsoft.com/office/drawing/2014/main" id="{A528BAE0-7C4F-4D08-9120-23F1D00D29F7}"/>
              </a:ext>
            </a:extLst>
          </p:cNvPr>
          <p:cNvSpPr/>
          <p:nvPr/>
        </p:nvSpPr>
        <p:spPr>
          <a:xfrm>
            <a:off x="5391799" y="3489777"/>
            <a:ext cx="4084213" cy="427585"/>
          </a:xfrm>
          <a:prstGeom prst="round2SameRect">
            <a:avLst>
              <a:gd name="adj1" fmla="val 15400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9250" algn="ctr" fontAlgn="base">
              <a:lnSpc>
                <a:spcPct val="110000"/>
              </a:lnSpc>
              <a:tabLst>
                <a:tab pos="323850" algn="l"/>
              </a:tabLst>
            </a:pPr>
            <a:r>
              <a:rPr lang="ko-KR" altLang="en-US" sz="16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학생 성장중심 수업 및 평가체제 확립</a:t>
            </a:r>
          </a:p>
        </p:txBody>
      </p:sp>
      <p:sp>
        <p:nvSpPr>
          <p:cNvPr id="52" name="모서리가 둥근 직사각형 32">
            <a:extLst>
              <a:ext uri="{FF2B5EF4-FFF2-40B4-BE49-F238E27FC236}">
                <a16:creationId xmlns:a16="http://schemas.microsoft.com/office/drawing/2014/main" id="{140C6BB6-AC91-41E7-BFE5-0730E63E77D2}"/>
              </a:ext>
            </a:extLst>
          </p:cNvPr>
          <p:cNvSpPr/>
          <p:nvPr/>
        </p:nvSpPr>
        <p:spPr>
          <a:xfrm>
            <a:off x="1256780" y="5140778"/>
            <a:ext cx="4084216" cy="1581150"/>
          </a:xfrm>
          <a:prstGeom prst="roundRect">
            <a:avLst>
              <a:gd name="adj" fmla="val 4937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양쪽 모서리가 둥근 사각형 44">
            <a:extLst>
              <a:ext uri="{FF2B5EF4-FFF2-40B4-BE49-F238E27FC236}">
                <a16:creationId xmlns:a16="http://schemas.microsoft.com/office/drawing/2014/main" id="{D7707C40-F07B-464E-B2F0-F366CD795E1E}"/>
              </a:ext>
            </a:extLst>
          </p:cNvPr>
          <p:cNvSpPr/>
          <p:nvPr/>
        </p:nvSpPr>
        <p:spPr>
          <a:xfrm>
            <a:off x="1256779" y="5140777"/>
            <a:ext cx="4084213" cy="427585"/>
          </a:xfrm>
          <a:prstGeom prst="round2SameRect">
            <a:avLst>
              <a:gd name="adj1" fmla="val 15400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9250" algn="ctr" fontAlgn="base">
              <a:lnSpc>
                <a:spcPct val="110000"/>
              </a:lnSpc>
              <a:tabLst>
                <a:tab pos="323850" algn="l"/>
              </a:tabLst>
            </a:pPr>
            <a:r>
              <a:rPr lang="ko-KR" altLang="en-US" sz="16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교원</a:t>
            </a:r>
            <a:r>
              <a:rPr lang="en-US" altLang="ko-KR" sz="16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‧</a:t>
            </a:r>
            <a:r>
              <a:rPr lang="ko-KR" altLang="en-US" sz="16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시설 등 인프라 구축</a:t>
            </a:r>
          </a:p>
        </p:txBody>
      </p:sp>
      <p:sp>
        <p:nvSpPr>
          <p:cNvPr id="54" name="모서리가 둥근 직사각형 32">
            <a:extLst>
              <a:ext uri="{FF2B5EF4-FFF2-40B4-BE49-F238E27FC236}">
                <a16:creationId xmlns:a16="http://schemas.microsoft.com/office/drawing/2014/main" id="{0CB86DF0-B2CC-413A-89C5-0A0A260B9133}"/>
              </a:ext>
            </a:extLst>
          </p:cNvPr>
          <p:cNvSpPr/>
          <p:nvPr/>
        </p:nvSpPr>
        <p:spPr>
          <a:xfrm>
            <a:off x="5391800" y="5140778"/>
            <a:ext cx="4084216" cy="1581150"/>
          </a:xfrm>
          <a:prstGeom prst="roundRect">
            <a:avLst>
              <a:gd name="adj" fmla="val 4937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5" name="양쪽 모서리가 둥근 사각형 44">
            <a:extLst>
              <a:ext uri="{FF2B5EF4-FFF2-40B4-BE49-F238E27FC236}">
                <a16:creationId xmlns:a16="http://schemas.microsoft.com/office/drawing/2014/main" id="{46106E72-4017-4249-BBC8-E906223D0825}"/>
              </a:ext>
            </a:extLst>
          </p:cNvPr>
          <p:cNvSpPr/>
          <p:nvPr/>
        </p:nvSpPr>
        <p:spPr>
          <a:xfrm>
            <a:off x="5391799" y="5140777"/>
            <a:ext cx="4084213" cy="427585"/>
          </a:xfrm>
          <a:prstGeom prst="round2SameRect">
            <a:avLst>
              <a:gd name="adj1" fmla="val 15400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9250" algn="ctr" fontAlgn="base">
              <a:lnSpc>
                <a:spcPct val="110000"/>
              </a:lnSpc>
              <a:tabLst>
                <a:tab pos="323850" algn="l"/>
              </a:tabLst>
            </a:pPr>
            <a:r>
              <a:rPr lang="ko-KR" altLang="en-US" sz="16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배움 공동체 문화형성</a:t>
            </a: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EC728190-E479-40CF-8E3A-D3757143B4CF}"/>
              </a:ext>
            </a:extLst>
          </p:cNvPr>
          <p:cNvSpPr/>
          <p:nvPr/>
        </p:nvSpPr>
        <p:spPr>
          <a:xfrm>
            <a:off x="1351355" y="4112084"/>
            <a:ext cx="3001463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0" indent="-127000" fontAlgn="base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ko-KR" altLang="en-US" sz="12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학점제 기반의 유연한 교육과정 적용</a:t>
            </a:r>
          </a:p>
          <a:p>
            <a:pPr marL="127000" indent="-127000" fontAlgn="base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ko-KR" altLang="en-US" sz="12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소인수과목 개설</a:t>
            </a:r>
            <a:r>
              <a:rPr lang="en-US" altLang="ko-KR" sz="12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, </a:t>
            </a:r>
            <a:r>
              <a:rPr lang="ko-KR" altLang="en-US" sz="12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학교 밖 학습경험 인정</a:t>
            </a:r>
            <a:endParaRPr lang="en-US" altLang="ko-KR" sz="1200" b="1" spc="-12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  <a:p>
            <a:pPr marL="127000" indent="-127000" fontAlgn="base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ko-KR" altLang="en-US" sz="12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수강신청 및 자기주도적 학습관리 체제 구축</a:t>
            </a: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10138ABB-5B05-4057-AB7B-9EAC6BFB6439}"/>
              </a:ext>
            </a:extLst>
          </p:cNvPr>
          <p:cNvSpPr/>
          <p:nvPr/>
        </p:nvSpPr>
        <p:spPr>
          <a:xfrm>
            <a:off x="5559074" y="4173957"/>
            <a:ext cx="363402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indent="-127000" fontAlgn="base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ko-KR" altLang="en-US" sz="12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학생 참여활동 중심 수업 및 과정중심 평가</a:t>
            </a:r>
          </a:p>
          <a:p>
            <a:pPr marL="127000" indent="-127000" fontAlgn="base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ko-KR" altLang="en-US" sz="12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성취평가 실시 및 </a:t>
            </a:r>
            <a:r>
              <a:rPr lang="ko-KR" altLang="en-US" sz="1200" b="1" spc="-12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교과목별</a:t>
            </a:r>
            <a:r>
              <a:rPr lang="ko-KR" altLang="en-US" sz="12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성취수준 </a:t>
            </a:r>
            <a:endParaRPr lang="en-US" altLang="ko-KR" sz="1200" b="1" spc="-12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  <a:p>
            <a:pPr marL="127000" indent="-127000" fontAlgn="base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ko-KR" altLang="en-US" sz="1200" b="1" spc="-12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이수ㆍ미이수제</a:t>
            </a:r>
            <a:r>
              <a:rPr lang="ko-KR" altLang="en-US" sz="12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적용을 통한 최소성취수준 보장</a:t>
            </a: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830B0EE1-F9DF-4ADB-B633-DDDEA16A1A24}"/>
              </a:ext>
            </a:extLst>
          </p:cNvPr>
          <p:cNvSpPr/>
          <p:nvPr/>
        </p:nvSpPr>
        <p:spPr>
          <a:xfrm>
            <a:off x="1309410" y="5792388"/>
            <a:ext cx="389016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0" indent="-127000" fontAlgn="base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ko-KR" altLang="en-US" sz="12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교원의 배치 및 활용 유연화</a:t>
            </a:r>
          </a:p>
          <a:p>
            <a:pPr marL="127000" indent="-127000" fontAlgn="base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ko-KR" altLang="en-US" sz="12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예비교원 및 현직교원의 부전공</a:t>
            </a:r>
            <a:r>
              <a:rPr lang="en-US" altLang="ko-KR" sz="12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‧</a:t>
            </a:r>
            <a:r>
              <a:rPr lang="ko-KR" altLang="en-US" sz="12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복수전공 활성화  </a:t>
            </a:r>
          </a:p>
          <a:p>
            <a:pPr marL="127000" indent="-127000" fontAlgn="base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ko-KR" altLang="en-US" sz="1200" b="1" spc="-12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학점제형</a:t>
            </a:r>
            <a:r>
              <a:rPr lang="ko-KR" altLang="en-US" sz="12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학교 공간 조성</a:t>
            </a:r>
            <a:r>
              <a:rPr lang="ko-KR" altLang="en-US" sz="6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</a:t>
            </a:r>
            <a:r>
              <a:rPr lang="en-US" altLang="ko-KR" sz="10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(</a:t>
            </a:r>
            <a:r>
              <a:rPr lang="ko-KR" altLang="en-US" sz="1000" b="1" spc="-12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가변형</a:t>
            </a:r>
            <a:r>
              <a:rPr lang="ko-KR" altLang="en-US" sz="10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교실</a:t>
            </a:r>
            <a:r>
              <a:rPr lang="en-US" altLang="ko-KR" sz="10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, </a:t>
            </a:r>
            <a:r>
              <a:rPr lang="ko-KR" altLang="en-US" sz="10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학생 학습활동 공간 확충 등</a:t>
            </a:r>
            <a:r>
              <a:rPr lang="en-US" altLang="ko-KR" sz="10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  <a:endParaRPr lang="ko-KR" altLang="en-US" sz="1200" b="1" spc="-12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49B49BA9-8EF8-4459-9337-1AEF87CA0AF3}"/>
              </a:ext>
            </a:extLst>
          </p:cNvPr>
          <p:cNvSpPr/>
          <p:nvPr/>
        </p:nvSpPr>
        <p:spPr>
          <a:xfrm>
            <a:off x="5548815" y="5771885"/>
            <a:ext cx="3755515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0" indent="-127000" fontAlgn="base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§"/>
              <a:tabLst>
                <a:tab pos="345440" algn="l"/>
              </a:tabLst>
            </a:pPr>
            <a:r>
              <a:rPr lang="ko-KR" altLang="en-US" sz="12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전통적 </a:t>
            </a:r>
            <a:r>
              <a:rPr lang="ko-KR" altLang="en-US" sz="1200" b="1" spc="-12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학급담임제와</a:t>
            </a:r>
            <a:r>
              <a:rPr lang="ko-KR" altLang="en-US" sz="12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이동식 학점제 문화의 조화</a:t>
            </a:r>
          </a:p>
          <a:p>
            <a:pPr marL="127000" indent="-127000" fontAlgn="base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ko-KR" altLang="en-US" sz="12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민주적 의사결정 문화 및 전문가로서의 교직문화 정착</a:t>
            </a:r>
          </a:p>
          <a:p>
            <a:pPr marL="127000" indent="-127000" fontAlgn="base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ko-KR" altLang="en-US" sz="12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학생 참여 문화</a:t>
            </a:r>
            <a:r>
              <a:rPr lang="ko-KR" altLang="en-US" sz="6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</a:t>
            </a:r>
            <a:r>
              <a:rPr lang="en-US" altLang="ko-KR" sz="10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(</a:t>
            </a:r>
            <a:r>
              <a:rPr lang="ko-KR" altLang="en-US" sz="10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학생 자치 활성화 및 학교 공간</a:t>
            </a:r>
            <a:r>
              <a:rPr lang="en-US" altLang="ko-KR" sz="10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, </a:t>
            </a:r>
            <a:r>
              <a:rPr lang="ko-KR" altLang="en-US" sz="10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교육과정 등</a:t>
            </a:r>
            <a:r>
              <a:rPr lang="en-US" altLang="ko-KR" sz="10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  <a:r>
              <a:rPr lang="ko-KR" altLang="en-US" sz="12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실현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0F2F5E1-0343-41F5-8CE8-ABA8BC765BD2}"/>
              </a:ext>
            </a:extLst>
          </p:cNvPr>
          <p:cNvGrpSpPr/>
          <p:nvPr/>
        </p:nvGrpSpPr>
        <p:grpSpPr>
          <a:xfrm>
            <a:off x="353313" y="1418564"/>
            <a:ext cx="633507" cy="460921"/>
            <a:chOff x="353313" y="1028700"/>
            <a:chExt cx="633507" cy="460921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8B8C2FC2-69F8-40CE-A9C4-C4329F3A3A5C}"/>
                </a:ext>
              </a:extLst>
            </p:cNvPr>
            <p:cNvSpPr/>
            <p:nvPr/>
          </p:nvSpPr>
          <p:spPr>
            <a:xfrm>
              <a:off x="353313" y="1104900"/>
              <a:ext cx="633507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/>
              <a:r>
                <a:rPr lang="ko-KR" altLang="en-US" sz="19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+mj-cs"/>
                </a:rPr>
                <a:t>비전</a:t>
              </a:r>
            </a:p>
          </p:txBody>
        </p:sp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8FD8550F-4617-4ACF-B38C-D2ADEBFAD6C5}"/>
                </a:ext>
              </a:extLst>
            </p:cNvPr>
            <p:cNvCxnSpPr>
              <a:cxnSpLocks/>
            </p:cNvCxnSpPr>
            <p:nvPr/>
          </p:nvCxnSpPr>
          <p:spPr>
            <a:xfrm>
              <a:off x="543067" y="1028700"/>
              <a:ext cx="254000" cy="0"/>
            </a:xfrm>
            <a:prstGeom prst="line">
              <a:avLst/>
            </a:prstGeom>
            <a:ln w="50800">
              <a:solidFill>
                <a:schemeClr val="bg1">
                  <a:lumMod val="6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3BC0C28-97AA-44CC-8C1E-02E40E48AB46}"/>
              </a:ext>
            </a:extLst>
          </p:cNvPr>
          <p:cNvGrpSpPr/>
          <p:nvPr/>
        </p:nvGrpSpPr>
        <p:grpSpPr>
          <a:xfrm>
            <a:off x="353313" y="2440577"/>
            <a:ext cx="633507" cy="464884"/>
            <a:chOff x="353313" y="2146300"/>
            <a:chExt cx="633507" cy="464884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D0E36F47-367C-4EB9-8D30-758780F16E5D}"/>
                </a:ext>
              </a:extLst>
            </p:cNvPr>
            <p:cNvSpPr/>
            <p:nvPr/>
          </p:nvSpPr>
          <p:spPr>
            <a:xfrm>
              <a:off x="353313" y="2226463"/>
              <a:ext cx="633507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/>
              <a:r>
                <a:rPr lang="ko-KR" altLang="en-US" sz="190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+mj-cs"/>
                </a:rPr>
                <a:t>목표</a:t>
              </a:r>
              <a:endParaRPr lang="ko-KR" altLang="en-US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endParaRPr>
            </a:p>
          </p:txBody>
        </p: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B7AFE1CF-13AE-4B29-AA70-9C50787ED82D}"/>
                </a:ext>
              </a:extLst>
            </p:cNvPr>
            <p:cNvCxnSpPr>
              <a:cxnSpLocks/>
            </p:cNvCxnSpPr>
            <p:nvPr/>
          </p:nvCxnSpPr>
          <p:spPr>
            <a:xfrm>
              <a:off x="543067" y="2146300"/>
              <a:ext cx="254000" cy="0"/>
            </a:xfrm>
            <a:prstGeom prst="line">
              <a:avLst/>
            </a:prstGeom>
            <a:ln w="50800">
              <a:solidFill>
                <a:schemeClr val="bg1">
                  <a:lumMod val="6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721EC44A-40B0-4F0C-A117-5379D6F6CB7C}"/>
              </a:ext>
            </a:extLst>
          </p:cNvPr>
          <p:cNvGrpSpPr/>
          <p:nvPr/>
        </p:nvGrpSpPr>
        <p:grpSpPr>
          <a:xfrm>
            <a:off x="353313" y="3546928"/>
            <a:ext cx="633507" cy="751790"/>
            <a:chOff x="353313" y="3314700"/>
            <a:chExt cx="633507" cy="751790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9921E54-FE30-4779-94CC-4CEC7242F755}"/>
                </a:ext>
              </a:extLst>
            </p:cNvPr>
            <p:cNvSpPr/>
            <p:nvPr/>
          </p:nvSpPr>
          <p:spPr>
            <a:xfrm>
              <a:off x="353313" y="3389382"/>
              <a:ext cx="633507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/>
              <a:r>
                <a:rPr lang="ko-KR" altLang="en-US" sz="190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+mj-cs"/>
                </a:rPr>
                <a:t>세부</a:t>
              </a:r>
              <a:r>
                <a:rPr lang="en-US" altLang="ko-KR" sz="190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+mj-cs"/>
                </a:rPr>
                <a:t/>
              </a:r>
              <a:br>
                <a:rPr lang="en-US" altLang="ko-KR" sz="190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+mj-cs"/>
                </a:rPr>
              </a:br>
              <a:r>
                <a:rPr lang="ko-KR" altLang="en-US" sz="190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+mj-cs"/>
                </a:rPr>
                <a:t>과제</a:t>
              </a:r>
              <a:endParaRPr lang="ko-KR" altLang="en-US" sz="19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endParaRPr>
            </a:p>
          </p:txBody>
        </p: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B2D415C6-8072-497E-B469-7AE33040A04F}"/>
                </a:ext>
              </a:extLst>
            </p:cNvPr>
            <p:cNvCxnSpPr>
              <a:cxnSpLocks/>
            </p:cNvCxnSpPr>
            <p:nvPr/>
          </p:nvCxnSpPr>
          <p:spPr>
            <a:xfrm>
              <a:off x="543067" y="3314700"/>
              <a:ext cx="254000" cy="0"/>
            </a:xfrm>
            <a:prstGeom prst="line">
              <a:avLst/>
            </a:prstGeom>
            <a:ln w="50800">
              <a:solidFill>
                <a:schemeClr val="bg1">
                  <a:lumMod val="6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439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35C49D9-008F-44EF-B953-FCCB70C23CAA}"/>
              </a:ext>
            </a:extLst>
          </p:cNvPr>
          <p:cNvSpPr/>
          <p:nvPr/>
        </p:nvSpPr>
        <p:spPr>
          <a:xfrm>
            <a:off x="914400" y="5524500"/>
            <a:ext cx="8991599" cy="133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E27FE4-28B5-4DEB-B590-3A9B9B24F59D}"/>
              </a:ext>
            </a:extLst>
          </p:cNvPr>
          <p:cNvSpPr/>
          <p:nvPr/>
        </p:nvSpPr>
        <p:spPr>
          <a:xfrm>
            <a:off x="826168" y="276169"/>
            <a:ext cx="40575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 latinLnBrk="1">
              <a:lnSpc>
                <a:spcPct val="90000"/>
              </a:lnSpc>
              <a:spcBef>
                <a:spcPct val="0"/>
              </a:spcBef>
            </a:pPr>
            <a:r>
              <a:rPr lang="ko-KR" altLang="en-US" sz="30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고교학점제의 운영 체계</a:t>
            </a:r>
            <a:endParaRPr lang="ko-KR" altLang="en-US" sz="30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j-cs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DC5A04F-1B69-4059-B37F-31EE08B46BC6}"/>
              </a:ext>
            </a:extLst>
          </p:cNvPr>
          <p:cNvGrpSpPr/>
          <p:nvPr/>
        </p:nvGrpSpPr>
        <p:grpSpPr>
          <a:xfrm>
            <a:off x="396642" y="1145483"/>
            <a:ext cx="8917982" cy="4143255"/>
            <a:chOff x="396642" y="1158183"/>
            <a:chExt cx="8917982" cy="4143255"/>
          </a:xfrm>
        </p:grpSpPr>
        <p:sp>
          <p:nvSpPr>
            <p:cNvPr id="5" name="자유형: 도형 3">
              <a:extLst>
                <a:ext uri="{FF2B5EF4-FFF2-40B4-BE49-F238E27FC236}">
                  <a16:creationId xmlns:a16="http://schemas.microsoft.com/office/drawing/2014/main" id="{034FF7F6-8863-42DE-A8DD-48A4DBF20AC3}"/>
                </a:ext>
              </a:extLst>
            </p:cNvPr>
            <p:cNvSpPr/>
            <p:nvPr/>
          </p:nvSpPr>
          <p:spPr>
            <a:xfrm>
              <a:off x="5126922" y="3784600"/>
              <a:ext cx="1628776" cy="581025"/>
            </a:xfrm>
            <a:custGeom>
              <a:avLst/>
              <a:gdLst>
                <a:gd name="connsiteX0" fmla="*/ 0 w 1533525"/>
                <a:gd name="connsiteY0" fmla="*/ 0 h 581025"/>
                <a:gd name="connsiteX1" fmla="*/ 0 w 1533525"/>
                <a:gd name="connsiteY1" fmla="*/ 581025 h 581025"/>
                <a:gd name="connsiteX2" fmla="*/ 1533525 w 1533525"/>
                <a:gd name="connsiteY2" fmla="*/ 581025 h 581025"/>
                <a:gd name="connsiteX3" fmla="*/ 1533525 w 1533525"/>
                <a:gd name="connsiteY3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3525" h="581025">
                  <a:moveTo>
                    <a:pt x="0" y="0"/>
                  </a:moveTo>
                  <a:lnTo>
                    <a:pt x="0" y="581025"/>
                  </a:lnTo>
                  <a:lnTo>
                    <a:pt x="1533525" y="581025"/>
                  </a:lnTo>
                  <a:lnTo>
                    <a:pt x="1533525" y="0"/>
                  </a:lnTo>
                </a:path>
              </a:pathLst>
            </a:custGeom>
            <a:noFill/>
            <a:ln w="31750" cap="rnd">
              <a:solidFill>
                <a:schemeClr val="bg1">
                  <a:lumMod val="85000"/>
                </a:schemeClr>
              </a:solidFill>
              <a:round/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BEABA7B1-353B-41CB-93C9-D98AFD20C9B7}"/>
                </a:ext>
              </a:extLst>
            </p:cNvPr>
            <p:cNvGrpSpPr/>
            <p:nvPr/>
          </p:nvGrpSpPr>
          <p:grpSpPr>
            <a:xfrm>
              <a:off x="396642" y="1367830"/>
              <a:ext cx="8917982" cy="2647063"/>
              <a:chOff x="142875" y="889023"/>
              <a:chExt cx="9079299" cy="2947146"/>
            </a:xfrm>
          </p:grpSpPr>
          <p:sp>
            <p:nvSpPr>
              <p:cNvPr id="72" name="양쪽 대괄호 71">
                <a:extLst>
                  <a:ext uri="{FF2B5EF4-FFF2-40B4-BE49-F238E27FC236}">
                    <a16:creationId xmlns:a16="http://schemas.microsoft.com/office/drawing/2014/main" id="{26D1A464-6D57-4A06-A859-B77C91E575AA}"/>
                  </a:ext>
                </a:extLst>
              </p:cNvPr>
              <p:cNvSpPr/>
              <p:nvPr/>
            </p:nvSpPr>
            <p:spPr>
              <a:xfrm flipV="1">
                <a:off x="161925" y="1134711"/>
                <a:ext cx="9060249" cy="2423848"/>
              </a:xfrm>
              <a:prstGeom prst="bracketPair">
                <a:avLst>
                  <a:gd name="adj" fmla="val 18485"/>
                </a:avLst>
              </a:prstGeom>
              <a:noFill/>
              <a:ln w="3175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직사각형 72">
                <a:extLst>
                  <a:ext uri="{FF2B5EF4-FFF2-40B4-BE49-F238E27FC236}">
                    <a16:creationId xmlns:a16="http://schemas.microsoft.com/office/drawing/2014/main" id="{C28796B4-0036-4A31-809F-9C2F095D743F}"/>
                  </a:ext>
                </a:extLst>
              </p:cNvPr>
              <p:cNvSpPr/>
              <p:nvPr/>
            </p:nvSpPr>
            <p:spPr>
              <a:xfrm>
                <a:off x="142875" y="889023"/>
                <a:ext cx="624872" cy="2947146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D18935B1-EC08-4BC0-97D9-283F270370AC}"/>
                </a:ext>
              </a:extLst>
            </p:cNvPr>
            <p:cNvCxnSpPr>
              <a:cxnSpLocks/>
            </p:cNvCxnSpPr>
            <p:nvPr/>
          </p:nvCxnSpPr>
          <p:spPr>
            <a:xfrm>
              <a:off x="805590" y="1587401"/>
              <a:ext cx="8098973" cy="0"/>
            </a:xfrm>
            <a:prstGeom prst="line">
              <a:avLst/>
            </a:prstGeom>
            <a:noFill/>
            <a:ln w="31750" cap="sq">
              <a:solidFill>
                <a:schemeClr val="bg1">
                  <a:lumMod val="85000"/>
                </a:schemeClr>
              </a:solidFill>
              <a:round/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747C8BCF-5E38-4EF6-B0DF-1CE3317CAAC0}"/>
                </a:ext>
              </a:extLst>
            </p:cNvPr>
            <p:cNvCxnSpPr>
              <a:cxnSpLocks/>
            </p:cNvCxnSpPr>
            <p:nvPr/>
          </p:nvCxnSpPr>
          <p:spPr>
            <a:xfrm>
              <a:off x="827067" y="3765550"/>
              <a:ext cx="8088086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85000"/>
                </a:schemeClr>
              </a:solidFill>
              <a:round/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사각형: 둥근 모서리 94">
              <a:extLst>
                <a:ext uri="{FF2B5EF4-FFF2-40B4-BE49-F238E27FC236}">
                  <a16:creationId xmlns:a16="http://schemas.microsoft.com/office/drawing/2014/main" id="{2B45CCEA-0CFC-4773-89AD-04C9C3BDA848}"/>
                </a:ext>
              </a:extLst>
            </p:cNvPr>
            <p:cNvSpPr/>
            <p:nvPr/>
          </p:nvSpPr>
          <p:spPr>
            <a:xfrm>
              <a:off x="1080025" y="2018754"/>
              <a:ext cx="1810038" cy="1104942"/>
            </a:xfrm>
            <a:prstGeom prst="roundRect">
              <a:avLst>
                <a:gd name="adj" fmla="val 6391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사각형: 둥근 모서리 93">
              <a:extLst>
                <a:ext uri="{FF2B5EF4-FFF2-40B4-BE49-F238E27FC236}">
                  <a16:creationId xmlns:a16="http://schemas.microsoft.com/office/drawing/2014/main" id="{C2372A82-A575-4AEF-87F7-F73440A19BE8}"/>
                </a:ext>
              </a:extLst>
            </p:cNvPr>
            <p:cNvSpPr/>
            <p:nvPr/>
          </p:nvSpPr>
          <p:spPr>
            <a:xfrm>
              <a:off x="1080025" y="1819408"/>
              <a:ext cx="1810038" cy="384388"/>
            </a:xfrm>
            <a:prstGeom prst="roundRect">
              <a:avLst>
                <a:gd name="adj" fmla="val 17548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53BF144-60F6-4C38-9DC8-2CB738C19D48}"/>
                </a:ext>
              </a:extLst>
            </p:cNvPr>
            <p:cNvSpPr/>
            <p:nvPr/>
          </p:nvSpPr>
          <p:spPr>
            <a:xfrm>
              <a:off x="1215442" y="1838594"/>
              <a:ext cx="1539204" cy="34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6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다양한 과목개설</a:t>
              </a:r>
              <a:endParaRPr lang="ko-KR" altLang="en-US" sz="1600" b="1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540353D4-A0A2-40E2-BB7D-BEBEBD1867EC}"/>
                </a:ext>
              </a:extLst>
            </p:cNvPr>
            <p:cNvSpPr/>
            <p:nvPr/>
          </p:nvSpPr>
          <p:spPr>
            <a:xfrm>
              <a:off x="1233877" y="2325070"/>
              <a:ext cx="1502334" cy="6844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학생맞춤형</a:t>
              </a:r>
              <a:endParaRPr lang="en-US" altLang="ko-KR" sz="1200" b="1" kern="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교육과정 운영을 위한</a:t>
              </a:r>
              <a:endParaRPr lang="en-US" altLang="ko-KR" sz="1200" b="1" kern="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다양한 과목 개설 준비</a:t>
              </a:r>
              <a:endParaRPr lang="ko-KR" altLang="en-US" sz="1200" b="1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사각형: 둥근 모서리 75">
              <a:extLst>
                <a:ext uri="{FF2B5EF4-FFF2-40B4-BE49-F238E27FC236}">
                  <a16:creationId xmlns:a16="http://schemas.microsoft.com/office/drawing/2014/main" id="{8E0A70B9-CE8F-4719-92E4-9DB027D8F666}"/>
                </a:ext>
              </a:extLst>
            </p:cNvPr>
            <p:cNvSpPr/>
            <p:nvPr/>
          </p:nvSpPr>
          <p:spPr>
            <a:xfrm>
              <a:off x="3668681" y="1172316"/>
              <a:ext cx="588994" cy="258047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사각형: 둥근 모서리 76">
              <a:extLst>
                <a:ext uri="{FF2B5EF4-FFF2-40B4-BE49-F238E27FC236}">
                  <a16:creationId xmlns:a16="http://schemas.microsoft.com/office/drawing/2014/main" id="{F49DB76D-C315-4357-B90E-98519861B492}"/>
                </a:ext>
              </a:extLst>
            </p:cNvPr>
            <p:cNvSpPr/>
            <p:nvPr/>
          </p:nvSpPr>
          <p:spPr>
            <a:xfrm>
              <a:off x="5646813" y="1172316"/>
              <a:ext cx="588994" cy="258047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사각형: 둥근 모서리 77">
              <a:extLst>
                <a:ext uri="{FF2B5EF4-FFF2-40B4-BE49-F238E27FC236}">
                  <a16:creationId xmlns:a16="http://schemas.microsoft.com/office/drawing/2014/main" id="{BDD2DC64-1FAC-492E-9ADD-936A2262D586}"/>
                </a:ext>
              </a:extLst>
            </p:cNvPr>
            <p:cNvSpPr/>
            <p:nvPr/>
          </p:nvSpPr>
          <p:spPr>
            <a:xfrm>
              <a:off x="7624949" y="1172316"/>
              <a:ext cx="588994" cy="258047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AE66D5E7-7BE0-4109-A51B-FB179432CC43}"/>
                </a:ext>
              </a:extLst>
            </p:cNvPr>
            <p:cNvSpPr/>
            <p:nvPr/>
          </p:nvSpPr>
          <p:spPr>
            <a:xfrm>
              <a:off x="3888332" y="1529379"/>
              <a:ext cx="149692" cy="149692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B4AED51A-69CE-4D73-AFCE-885AF60C1B80}"/>
                </a:ext>
              </a:extLst>
            </p:cNvPr>
            <p:cNvSpPr/>
            <p:nvPr/>
          </p:nvSpPr>
          <p:spPr>
            <a:xfrm>
              <a:off x="5866464" y="1529379"/>
              <a:ext cx="149692" cy="149692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1FBF1205-9C82-4202-92A2-1CC609E0A127}"/>
                </a:ext>
              </a:extLst>
            </p:cNvPr>
            <p:cNvSpPr/>
            <p:nvPr/>
          </p:nvSpPr>
          <p:spPr>
            <a:xfrm>
              <a:off x="7844600" y="1529379"/>
              <a:ext cx="149692" cy="149692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9666921-39DC-452A-8E0E-D78DB9A3EC98}"/>
                </a:ext>
              </a:extLst>
            </p:cNvPr>
            <p:cNvSpPr/>
            <p:nvPr/>
          </p:nvSpPr>
          <p:spPr>
            <a:xfrm>
              <a:off x="3681785" y="1158183"/>
              <a:ext cx="543739" cy="278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en-US" altLang="ko-KR" sz="1200" b="1" kern="0" spc="-1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  <a:r>
                <a:rPr lang="ko-KR" altLang="en-US" sz="1200" b="1" kern="0" spc="-1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단계</a:t>
              </a:r>
              <a:endParaRPr lang="ko-KR" altLang="en-US" sz="12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8F2CFF93-27BA-4092-BB1F-8DAEE578E5BA}"/>
                </a:ext>
              </a:extLst>
            </p:cNvPr>
            <p:cNvSpPr/>
            <p:nvPr/>
          </p:nvSpPr>
          <p:spPr>
            <a:xfrm>
              <a:off x="5669441" y="1158183"/>
              <a:ext cx="543739" cy="278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en-US" altLang="ko-KR" sz="1200" b="1" kern="0" spc="-1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r>
                <a:rPr lang="ko-KR" altLang="en-US" sz="1200" b="1" kern="0" spc="-1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단계</a:t>
              </a:r>
              <a:endParaRPr lang="ko-KR" altLang="en-US" sz="12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660C8D53-AEEB-4E20-8DFB-902EB781EF4D}"/>
                </a:ext>
              </a:extLst>
            </p:cNvPr>
            <p:cNvSpPr/>
            <p:nvPr/>
          </p:nvSpPr>
          <p:spPr>
            <a:xfrm>
              <a:off x="7638053" y="1158183"/>
              <a:ext cx="543739" cy="278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en-US" altLang="ko-KR" sz="1200" b="1" kern="0" spc="-1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  <a:r>
                <a:rPr lang="ko-KR" altLang="en-US" sz="1200" b="1" kern="0" spc="-1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단계</a:t>
              </a:r>
              <a:endParaRPr lang="ko-KR" altLang="en-US" sz="12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949AD5D3-7E1D-4210-97B7-019B556DF4C5}"/>
                </a:ext>
              </a:extLst>
            </p:cNvPr>
            <p:cNvSpPr/>
            <p:nvPr/>
          </p:nvSpPr>
          <p:spPr>
            <a:xfrm rot="10800000">
              <a:off x="3923385" y="1426352"/>
              <a:ext cx="79586" cy="46847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id="{E083C778-823D-4BF1-ABD6-70C479BDA48B}"/>
                </a:ext>
              </a:extLst>
            </p:cNvPr>
            <p:cNvSpPr/>
            <p:nvPr/>
          </p:nvSpPr>
          <p:spPr>
            <a:xfrm rot="10800000">
              <a:off x="5901517" y="1426352"/>
              <a:ext cx="79586" cy="46847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46336E5B-84C8-4660-BCC4-07859A931077}"/>
                </a:ext>
              </a:extLst>
            </p:cNvPr>
            <p:cNvSpPr/>
            <p:nvPr/>
          </p:nvSpPr>
          <p:spPr>
            <a:xfrm rot="10800000">
              <a:off x="7879653" y="1426352"/>
              <a:ext cx="79586" cy="46847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사각형: 둥근 모서리 97">
              <a:extLst>
                <a:ext uri="{FF2B5EF4-FFF2-40B4-BE49-F238E27FC236}">
                  <a16:creationId xmlns:a16="http://schemas.microsoft.com/office/drawing/2014/main" id="{733497EA-CA21-4254-96E0-939C4709C1E7}"/>
                </a:ext>
              </a:extLst>
            </p:cNvPr>
            <p:cNvSpPr/>
            <p:nvPr/>
          </p:nvSpPr>
          <p:spPr>
            <a:xfrm>
              <a:off x="3058159" y="2018754"/>
              <a:ext cx="1810038" cy="1104942"/>
            </a:xfrm>
            <a:prstGeom prst="roundRect">
              <a:avLst>
                <a:gd name="adj" fmla="val 6391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사각형: 둥근 모서리 98">
              <a:extLst>
                <a:ext uri="{FF2B5EF4-FFF2-40B4-BE49-F238E27FC236}">
                  <a16:creationId xmlns:a16="http://schemas.microsoft.com/office/drawing/2014/main" id="{447CB833-CBBE-4D38-8A93-38EDEF8B8343}"/>
                </a:ext>
              </a:extLst>
            </p:cNvPr>
            <p:cNvSpPr/>
            <p:nvPr/>
          </p:nvSpPr>
          <p:spPr>
            <a:xfrm>
              <a:off x="3058159" y="1819408"/>
              <a:ext cx="1810038" cy="384388"/>
            </a:xfrm>
            <a:prstGeom prst="roundRect">
              <a:avLst>
                <a:gd name="adj" fmla="val 17548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6D42D1FE-281A-44BD-A4D6-A230D479F6D7}"/>
                </a:ext>
              </a:extLst>
            </p:cNvPr>
            <p:cNvSpPr/>
            <p:nvPr/>
          </p:nvSpPr>
          <p:spPr>
            <a:xfrm>
              <a:off x="3220026" y="1838594"/>
              <a:ext cx="1486305" cy="34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6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진로ㆍ학업설계</a:t>
              </a: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907177FD-93F8-4ED2-9C7A-D36808C0EB52}"/>
                </a:ext>
              </a:extLst>
            </p:cNvPr>
            <p:cNvSpPr/>
            <p:nvPr/>
          </p:nvSpPr>
          <p:spPr>
            <a:xfrm>
              <a:off x="3268917" y="2325070"/>
              <a:ext cx="1388522" cy="6844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진로</a:t>
              </a:r>
              <a:r>
                <a:rPr lang="en-US" altLang="ko-KR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학습 상담 등을</a:t>
              </a:r>
              <a:r>
                <a:rPr lang="en-US" altLang="ko-KR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통해 진로설계 및 </a:t>
              </a:r>
              <a:endParaRPr lang="en-US" altLang="ko-KR" sz="1200" b="1" kern="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학습계획 수립</a:t>
              </a:r>
              <a:endParaRPr lang="ko-KR" altLang="en-US" sz="1200" b="1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사각형: 둥근 모서리 102">
              <a:extLst>
                <a:ext uri="{FF2B5EF4-FFF2-40B4-BE49-F238E27FC236}">
                  <a16:creationId xmlns:a16="http://schemas.microsoft.com/office/drawing/2014/main" id="{1AADB873-5153-4F26-85DA-FC43E4EDA073}"/>
                </a:ext>
              </a:extLst>
            </p:cNvPr>
            <p:cNvSpPr/>
            <p:nvPr/>
          </p:nvSpPr>
          <p:spPr>
            <a:xfrm>
              <a:off x="5036291" y="2018754"/>
              <a:ext cx="1810038" cy="1104942"/>
            </a:xfrm>
            <a:prstGeom prst="roundRect">
              <a:avLst>
                <a:gd name="adj" fmla="val 6391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사각형: 둥근 모서리 103">
              <a:extLst>
                <a:ext uri="{FF2B5EF4-FFF2-40B4-BE49-F238E27FC236}">
                  <a16:creationId xmlns:a16="http://schemas.microsoft.com/office/drawing/2014/main" id="{59910374-18B6-4F99-A3FF-A68AAA15BE09}"/>
                </a:ext>
              </a:extLst>
            </p:cNvPr>
            <p:cNvSpPr/>
            <p:nvPr/>
          </p:nvSpPr>
          <p:spPr>
            <a:xfrm>
              <a:off x="5036291" y="1819408"/>
              <a:ext cx="1810038" cy="384388"/>
            </a:xfrm>
            <a:prstGeom prst="roundRect">
              <a:avLst>
                <a:gd name="adj" fmla="val 1754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35E75DFB-2650-4DB8-AD10-0271FB866D80}"/>
                </a:ext>
              </a:extLst>
            </p:cNvPr>
            <p:cNvSpPr/>
            <p:nvPr/>
          </p:nvSpPr>
          <p:spPr>
            <a:xfrm>
              <a:off x="5477081" y="1838594"/>
              <a:ext cx="928458" cy="34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6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수강신청</a:t>
              </a:r>
              <a:endParaRPr lang="ko-KR" altLang="en-US" sz="1600" b="1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7EBC5707-3BC9-4CBD-85A4-4C367E95D343}"/>
                </a:ext>
              </a:extLst>
            </p:cNvPr>
            <p:cNvSpPr/>
            <p:nvPr/>
          </p:nvSpPr>
          <p:spPr>
            <a:xfrm>
              <a:off x="5342428" y="2325070"/>
              <a:ext cx="1197764" cy="6844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학습계획에 따라 </a:t>
              </a:r>
              <a:endParaRPr lang="en-US" altLang="ko-KR" sz="1200" b="1" kern="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수강 희망 과목 </a:t>
              </a:r>
              <a:endParaRPr lang="en-US" altLang="ko-KR" sz="1200" b="1" kern="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수강 신청</a:t>
              </a:r>
              <a:endParaRPr lang="ko-KR" altLang="en-US" sz="1200" b="1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사각형: 둥근 모서리 107">
              <a:extLst>
                <a:ext uri="{FF2B5EF4-FFF2-40B4-BE49-F238E27FC236}">
                  <a16:creationId xmlns:a16="http://schemas.microsoft.com/office/drawing/2014/main" id="{210C61E5-E794-4D47-958F-B92E2BBA8F57}"/>
                </a:ext>
              </a:extLst>
            </p:cNvPr>
            <p:cNvSpPr/>
            <p:nvPr/>
          </p:nvSpPr>
          <p:spPr>
            <a:xfrm>
              <a:off x="7014429" y="2018754"/>
              <a:ext cx="1810038" cy="1104942"/>
            </a:xfrm>
            <a:prstGeom prst="roundRect">
              <a:avLst>
                <a:gd name="adj" fmla="val 6391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사각형: 둥근 모서리 108">
              <a:extLst>
                <a:ext uri="{FF2B5EF4-FFF2-40B4-BE49-F238E27FC236}">
                  <a16:creationId xmlns:a16="http://schemas.microsoft.com/office/drawing/2014/main" id="{1225890F-B8FD-4548-A5D4-2782D23C5A17}"/>
                </a:ext>
              </a:extLst>
            </p:cNvPr>
            <p:cNvSpPr/>
            <p:nvPr/>
          </p:nvSpPr>
          <p:spPr>
            <a:xfrm>
              <a:off x="7014429" y="1819408"/>
              <a:ext cx="1810038" cy="384388"/>
            </a:xfrm>
            <a:prstGeom prst="roundRect">
              <a:avLst>
                <a:gd name="adj" fmla="val 17548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559A7061-775E-44DE-81F3-05BD5F5EB712}"/>
                </a:ext>
              </a:extLst>
            </p:cNvPr>
            <p:cNvSpPr/>
            <p:nvPr/>
          </p:nvSpPr>
          <p:spPr>
            <a:xfrm>
              <a:off x="7428769" y="1838594"/>
              <a:ext cx="981359" cy="34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6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수업 운영</a:t>
              </a:r>
              <a:endParaRPr lang="ko-KR" altLang="en-US" sz="1600" b="1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D29A5B1A-AB65-4C82-A397-1D232D006987}"/>
                </a:ext>
              </a:extLst>
            </p:cNvPr>
            <p:cNvSpPr/>
            <p:nvPr/>
          </p:nvSpPr>
          <p:spPr>
            <a:xfrm>
              <a:off x="7099350" y="2325070"/>
              <a:ext cx="1640193" cy="6844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참여형 수업</a:t>
              </a:r>
              <a:r>
                <a:rPr lang="ko-KR" altLang="en-US" sz="6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100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100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토론</a:t>
              </a:r>
              <a:r>
                <a:rPr lang="en-US" altLang="ko-KR" sz="1100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·</a:t>
              </a:r>
              <a:r>
                <a:rPr lang="ko-KR" altLang="en-US" sz="1100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실습 등</a:t>
              </a:r>
              <a:r>
                <a:rPr lang="en-US" altLang="ko-KR" sz="1100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en-US" altLang="ko-KR" sz="6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</a:t>
              </a:r>
            </a:p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학년 구분 없이</a:t>
              </a:r>
            </a:p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자유로운 과목 수강</a:t>
              </a:r>
              <a:endParaRPr lang="ko-KR" altLang="en-US" sz="1200" b="1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사각형: 둥근 모서리 8">
              <a:extLst>
                <a:ext uri="{FF2B5EF4-FFF2-40B4-BE49-F238E27FC236}">
                  <a16:creationId xmlns:a16="http://schemas.microsoft.com/office/drawing/2014/main" id="{EEE0500F-D43B-483B-A157-10B6EB08192A}"/>
                </a:ext>
              </a:extLst>
            </p:cNvPr>
            <p:cNvSpPr/>
            <p:nvPr/>
          </p:nvSpPr>
          <p:spPr>
            <a:xfrm>
              <a:off x="1690547" y="1172316"/>
              <a:ext cx="588994" cy="258047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A1BBF33E-9B7C-4457-84C7-6EF512ACF9DB}"/>
                </a:ext>
              </a:extLst>
            </p:cNvPr>
            <p:cNvSpPr/>
            <p:nvPr/>
          </p:nvSpPr>
          <p:spPr>
            <a:xfrm>
              <a:off x="1910198" y="1529379"/>
              <a:ext cx="149692" cy="149692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56EDF942-8D99-4132-9D97-E3EBC7F15D87}"/>
                </a:ext>
              </a:extLst>
            </p:cNvPr>
            <p:cNvSpPr/>
            <p:nvPr/>
          </p:nvSpPr>
          <p:spPr>
            <a:xfrm>
              <a:off x="1703651" y="1158183"/>
              <a:ext cx="543739" cy="278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en-US" altLang="ko-KR" sz="1200" b="1" kern="0" spc="-1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r>
                <a:rPr lang="ko-KR" altLang="en-US" sz="1200" b="1" kern="0" spc="-1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단계</a:t>
              </a:r>
              <a:endParaRPr lang="ko-KR" altLang="en-US" sz="12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A763708A-B0EC-49BA-B4C4-1118C59EFE89}"/>
                </a:ext>
              </a:extLst>
            </p:cNvPr>
            <p:cNvSpPr/>
            <p:nvPr/>
          </p:nvSpPr>
          <p:spPr>
            <a:xfrm rot="10800000">
              <a:off x="1945251" y="1426352"/>
              <a:ext cx="79586" cy="46847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사각형: 둥근 모서리 119">
              <a:extLst>
                <a:ext uri="{FF2B5EF4-FFF2-40B4-BE49-F238E27FC236}">
                  <a16:creationId xmlns:a16="http://schemas.microsoft.com/office/drawing/2014/main" id="{847679FA-97CE-4593-B0DD-902307D339EB}"/>
                </a:ext>
              </a:extLst>
            </p:cNvPr>
            <p:cNvSpPr/>
            <p:nvPr/>
          </p:nvSpPr>
          <p:spPr>
            <a:xfrm>
              <a:off x="1080025" y="4170481"/>
              <a:ext cx="1810038" cy="1104942"/>
            </a:xfrm>
            <a:prstGeom prst="roundRect">
              <a:avLst>
                <a:gd name="adj" fmla="val 6391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사각형: 둥근 모서리 120">
              <a:extLst>
                <a:ext uri="{FF2B5EF4-FFF2-40B4-BE49-F238E27FC236}">
                  <a16:creationId xmlns:a16="http://schemas.microsoft.com/office/drawing/2014/main" id="{40E89ECD-7325-4EE0-9F3A-FFE25570BBC4}"/>
                </a:ext>
              </a:extLst>
            </p:cNvPr>
            <p:cNvSpPr/>
            <p:nvPr/>
          </p:nvSpPr>
          <p:spPr>
            <a:xfrm>
              <a:off x="1080025" y="3971135"/>
              <a:ext cx="1810038" cy="384388"/>
            </a:xfrm>
            <a:prstGeom prst="roundRect">
              <a:avLst>
                <a:gd name="adj" fmla="val 17548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BE013A6B-F26A-40F5-BA48-512FADACF16B}"/>
                </a:ext>
              </a:extLst>
            </p:cNvPr>
            <p:cNvSpPr/>
            <p:nvPr/>
          </p:nvSpPr>
          <p:spPr>
            <a:xfrm>
              <a:off x="1680313" y="3990321"/>
              <a:ext cx="609462" cy="34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6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졸 업</a:t>
              </a:r>
              <a:endParaRPr lang="ko-KR" altLang="en-US" sz="1600" b="1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DE37CD19-18D1-49BA-AF81-05CC32455AFB}"/>
                </a:ext>
              </a:extLst>
            </p:cNvPr>
            <p:cNvSpPr/>
            <p:nvPr/>
          </p:nvSpPr>
          <p:spPr>
            <a:xfrm>
              <a:off x="1453488" y="4589134"/>
              <a:ext cx="1063112" cy="481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200" b="1" kern="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학점 기준의</a:t>
              </a:r>
            </a:p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200" b="1" kern="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졸업 요건 설정</a:t>
              </a:r>
            </a:p>
          </p:txBody>
        </p:sp>
        <p:sp>
          <p:nvSpPr>
            <p:cNvPr id="45" name="사각형: 둥근 모서리 125">
              <a:extLst>
                <a:ext uri="{FF2B5EF4-FFF2-40B4-BE49-F238E27FC236}">
                  <a16:creationId xmlns:a16="http://schemas.microsoft.com/office/drawing/2014/main" id="{FDB91F25-A82E-48A1-80B3-F3390550447F}"/>
                </a:ext>
              </a:extLst>
            </p:cNvPr>
            <p:cNvSpPr/>
            <p:nvPr/>
          </p:nvSpPr>
          <p:spPr>
            <a:xfrm>
              <a:off x="3058158" y="4170481"/>
              <a:ext cx="1810038" cy="1104942"/>
            </a:xfrm>
            <a:prstGeom prst="roundRect">
              <a:avLst>
                <a:gd name="adj" fmla="val 6391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사각형: 둥근 모서리 126">
              <a:extLst>
                <a:ext uri="{FF2B5EF4-FFF2-40B4-BE49-F238E27FC236}">
                  <a16:creationId xmlns:a16="http://schemas.microsoft.com/office/drawing/2014/main" id="{F465A36C-0E28-44D6-9B07-FD3398C65A6A}"/>
                </a:ext>
              </a:extLst>
            </p:cNvPr>
            <p:cNvSpPr/>
            <p:nvPr/>
          </p:nvSpPr>
          <p:spPr>
            <a:xfrm>
              <a:off x="3058158" y="3971135"/>
              <a:ext cx="1810038" cy="384388"/>
            </a:xfrm>
            <a:prstGeom prst="roundRect">
              <a:avLst>
                <a:gd name="adj" fmla="val 1754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6CA76810-58A1-47FE-A648-7A69D8CFC10D}"/>
                </a:ext>
              </a:extLst>
            </p:cNvPr>
            <p:cNvSpPr/>
            <p:nvPr/>
          </p:nvSpPr>
          <p:spPr>
            <a:xfrm>
              <a:off x="3472498" y="3990320"/>
              <a:ext cx="981359" cy="34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6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학점 취득</a:t>
              </a:r>
              <a:endParaRPr lang="ko-KR" altLang="en-US" sz="1600" b="1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802EF3BE-E40E-411E-B27A-F67F0F58D7E4}"/>
                </a:ext>
              </a:extLst>
            </p:cNvPr>
            <p:cNvSpPr/>
            <p:nvPr/>
          </p:nvSpPr>
          <p:spPr>
            <a:xfrm>
              <a:off x="3364294" y="4494053"/>
              <a:ext cx="1197764" cy="6844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과목별 성취수준</a:t>
              </a:r>
              <a:r>
                <a:rPr lang="en-US" altLang="ko-KR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도달 시 과목이수</a:t>
              </a:r>
              <a:r>
                <a:rPr lang="en-US" altLang="ko-KR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및 학점취득 </a:t>
              </a:r>
              <a:endParaRPr lang="ko-KR" altLang="en-US" sz="1200" b="1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9" name="사각형: 둥근 모서리 131">
              <a:extLst>
                <a:ext uri="{FF2B5EF4-FFF2-40B4-BE49-F238E27FC236}">
                  <a16:creationId xmlns:a16="http://schemas.microsoft.com/office/drawing/2014/main" id="{9036CE8F-B5D3-4D2D-B530-F1E9A3DD63AF}"/>
                </a:ext>
              </a:extLst>
            </p:cNvPr>
            <p:cNvSpPr/>
            <p:nvPr/>
          </p:nvSpPr>
          <p:spPr>
            <a:xfrm>
              <a:off x="5476048" y="4322124"/>
              <a:ext cx="930524" cy="979314"/>
            </a:xfrm>
            <a:prstGeom prst="roundRect">
              <a:avLst>
                <a:gd name="adj" fmla="val 6391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사각형: 둥근 모서리 132">
              <a:extLst>
                <a:ext uri="{FF2B5EF4-FFF2-40B4-BE49-F238E27FC236}">
                  <a16:creationId xmlns:a16="http://schemas.microsoft.com/office/drawing/2014/main" id="{655881D5-4970-4553-9E06-B48D0069A860}"/>
                </a:ext>
              </a:extLst>
            </p:cNvPr>
            <p:cNvSpPr/>
            <p:nvPr/>
          </p:nvSpPr>
          <p:spPr>
            <a:xfrm>
              <a:off x="5476048" y="4122779"/>
              <a:ext cx="930524" cy="384388"/>
            </a:xfrm>
            <a:prstGeom prst="roundRect">
              <a:avLst>
                <a:gd name="adj" fmla="val 1754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803E02AF-5F19-4B76-A2DD-245D37A38DFB}"/>
                </a:ext>
              </a:extLst>
            </p:cNvPr>
            <p:cNvSpPr/>
            <p:nvPr/>
          </p:nvSpPr>
          <p:spPr>
            <a:xfrm>
              <a:off x="5570055" y="4141962"/>
              <a:ext cx="742511" cy="34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6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미이수</a:t>
              </a:r>
              <a:endParaRPr lang="ko-KR" altLang="en-US" sz="1600" b="1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583870AA-F5E1-46BF-8669-DF3BC80794FE}"/>
                </a:ext>
              </a:extLst>
            </p:cNvPr>
            <p:cNvSpPr/>
            <p:nvPr/>
          </p:nvSpPr>
          <p:spPr>
            <a:xfrm>
              <a:off x="5579673" y="4562113"/>
              <a:ext cx="723275" cy="6844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보충</a:t>
              </a:r>
              <a:endParaRPr lang="en-US" altLang="ko-KR" sz="1200" b="1" kern="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프로그램</a:t>
              </a:r>
              <a:endParaRPr lang="en-US" altLang="ko-KR" sz="1200" b="1" kern="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제공</a:t>
              </a:r>
              <a:endParaRPr lang="ko-KR" altLang="en-US" sz="1200" b="1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3" name="사각형: 둥근 모서리 137">
              <a:extLst>
                <a:ext uri="{FF2B5EF4-FFF2-40B4-BE49-F238E27FC236}">
                  <a16:creationId xmlns:a16="http://schemas.microsoft.com/office/drawing/2014/main" id="{B5844004-C753-4FBE-8EBD-40072D63E83B}"/>
                </a:ext>
              </a:extLst>
            </p:cNvPr>
            <p:cNvSpPr/>
            <p:nvPr/>
          </p:nvSpPr>
          <p:spPr>
            <a:xfrm>
              <a:off x="7014426" y="4170481"/>
              <a:ext cx="1810038" cy="1104942"/>
            </a:xfrm>
            <a:prstGeom prst="roundRect">
              <a:avLst>
                <a:gd name="adj" fmla="val 6391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사각형: 둥근 모서리 138">
              <a:extLst>
                <a:ext uri="{FF2B5EF4-FFF2-40B4-BE49-F238E27FC236}">
                  <a16:creationId xmlns:a16="http://schemas.microsoft.com/office/drawing/2014/main" id="{8B457C5E-9CEE-4926-8868-258AFF778D00}"/>
                </a:ext>
              </a:extLst>
            </p:cNvPr>
            <p:cNvSpPr/>
            <p:nvPr/>
          </p:nvSpPr>
          <p:spPr>
            <a:xfrm>
              <a:off x="7014426" y="3971135"/>
              <a:ext cx="1810038" cy="384388"/>
            </a:xfrm>
            <a:prstGeom prst="roundRect">
              <a:avLst>
                <a:gd name="adj" fmla="val 17548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DE1020EB-E748-4804-9031-BB8877E2F50D}"/>
                </a:ext>
              </a:extLst>
            </p:cNvPr>
            <p:cNvSpPr/>
            <p:nvPr/>
          </p:nvSpPr>
          <p:spPr>
            <a:xfrm>
              <a:off x="7428766" y="3990321"/>
              <a:ext cx="981359" cy="34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6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학생 평가</a:t>
              </a:r>
              <a:endParaRPr lang="ko-KR" altLang="en-US" sz="1600" b="1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83BB0415-EC4F-47D5-A16E-AA0E73273AAC}"/>
                </a:ext>
              </a:extLst>
            </p:cNvPr>
            <p:cNvSpPr/>
            <p:nvPr/>
          </p:nvSpPr>
          <p:spPr>
            <a:xfrm>
              <a:off x="7338194" y="4466605"/>
              <a:ext cx="1162498" cy="6844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수업과 연계한</a:t>
              </a:r>
            </a:p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과정 중심 평가</a:t>
              </a:r>
              <a:r>
                <a:rPr lang="en-US" altLang="ko-KR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</a:t>
              </a:r>
            </a:p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2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성취평가제 적용</a:t>
              </a:r>
              <a:endParaRPr lang="ko-KR" altLang="en-US" sz="1200" b="1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BB5B1309-985F-419A-937B-77472551D2E9}"/>
                </a:ext>
              </a:extLst>
            </p:cNvPr>
            <p:cNvSpPr/>
            <p:nvPr/>
          </p:nvSpPr>
          <p:spPr>
            <a:xfrm>
              <a:off x="7844600" y="3675761"/>
              <a:ext cx="149692" cy="149692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A4EC4632-72F0-4EFF-A83E-AC57583B80A0}"/>
                </a:ext>
              </a:extLst>
            </p:cNvPr>
            <p:cNvSpPr/>
            <p:nvPr/>
          </p:nvSpPr>
          <p:spPr>
            <a:xfrm>
              <a:off x="3888332" y="3691944"/>
              <a:ext cx="149692" cy="149692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C0D4FE48-DAEB-430B-8FFC-5C808AA2E2A1}"/>
                </a:ext>
              </a:extLst>
            </p:cNvPr>
            <p:cNvSpPr/>
            <p:nvPr/>
          </p:nvSpPr>
          <p:spPr>
            <a:xfrm>
              <a:off x="1910198" y="3691944"/>
              <a:ext cx="149692" cy="149692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987C71E8-D9DE-4E0F-B810-9AA1D69B246D}"/>
                </a:ext>
              </a:extLst>
            </p:cNvPr>
            <p:cNvGrpSpPr/>
            <p:nvPr/>
          </p:nvGrpSpPr>
          <p:grpSpPr>
            <a:xfrm>
              <a:off x="1690547" y="3250872"/>
              <a:ext cx="6523396" cy="321374"/>
              <a:chOff x="1690547" y="3152447"/>
              <a:chExt cx="6523396" cy="321374"/>
            </a:xfrm>
          </p:grpSpPr>
          <p:sp>
            <p:nvSpPr>
              <p:cNvPr id="63" name="사각형: 둥근 모서리 81">
                <a:extLst>
                  <a:ext uri="{FF2B5EF4-FFF2-40B4-BE49-F238E27FC236}">
                    <a16:creationId xmlns:a16="http://schemas.microsoft.com/office/drawing/2014/main" id="{E31382A9-DF80-4B3D-9155-32D2BE42B823}"/>
                  </a:ext>
                </a:extLst>
              </p:cNvPr>
              <p:cNvSpPr/>
              <p:nvPr/>
            </p:nvSpPr>
            <p:spPr>
              <a:xfrm>
                <a:off x="5646815" y="3172437"/>
                <a:ext cx="588994" cy="258047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사각형: 둥근 모서리 82">
                <a:extLst>
                  <a:ext uri="{FF2B5EF4-FFF2-40B4-BE49-F238E27FC236}">
                    <a16:creationId xmlns:a16="http://schemas.microsoft.com/office/drawing/2014/main" id="{964DBA0A-506C-4600-B4CE-EF2BF47500AB}"/>
                  </a:ext>
                </a:extLst>
              </p:cNvPr>
              <p:cNvSpPr/>
              <p:nvPr/>
            </p:nvSpPr>
            <p:spPr>
              <a:xfrm>
                <a:off x="7624949" y="3172437"/>
                <a:ext cx="588994" cy="258047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6834E792-2C0B-44CF-9AA1-199E214086FA}"/>
                  </a:ext>
                </a:extLst>
              </p:cNvPr>
              <p:cNvSpPr/>
              <p:nvPr/>
            </p:nvSpPr>
            <p:spPr>
              <a:xfrm>
                <a:off x="5659918" y="3152452"/>
                <a:ext cx="543739" cy="278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110000"/>
                  </a:lnSpc>
                  <a:tabLst>
                    <a:tab pos="323850" algn="l"/>
                  </a:tabLst>
                </a:pPr>
                <a:r>
                  <a:rPr lang="en-US" altLang="ko-KR" sz="1200" b="1" kern="0" spc="-10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</a:t>
                </a:r>
                <a:r>
                  <a:rPr lang="ko-KR" altLang="en-US" sz="1200" b="1" kern="0" spc="-10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단계</a:t>
                </a:r>
                <a:endParaRPr lang="ko-KR" altLang="en-US" sz="1200" b="1" kern="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6" name="직사각형 65">
                <a:extLst>
                  <a:ext uri="{FF2B5EF4-FFF2-40B4-BE49-F238E27FC236}">
                    <a16:creationId xmlns:a16="http://schemas.microsoft.com/office/drawing/2014/main" id="{1EDBC89C-49CB-4C25-9016-B5B3B6E442EF}"/>
                  </a:ext>
                </a:extLst>
              </p:cNvPr>
              <p:cNvSpPr/>
              <p:nvPr/>
            </p:nvSpPr>
            <p:spPr>
              <a:xfrm>
                <a:off x="7638053" y="3152452"/>
                <a:ext cx="543739" cy="278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110000"/>
                  </a:lnSpc>
                  <a:tabLst>
                    <a:tab pos="323850" algn="l"/>
                  </a:tabLst>
                </a:pPr>
                <a:r>
                  <a:rPr lang="en-US" altLang="ko-KR" sz="1200" b="1" kern="0" spc="-10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5</a:t>
                </a:r>
                <a:r>
                  <a:rPr lang="ko-KR" altLang="en-US" sz="1200" b="1" kern="0" spc="-10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단계</a:t>
                </a:r>
                <a:endParaRPr lang="ko-KR" altLang="en-US" sz="1200" b="1" kern="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7" name="이등변 삼각형 66">
                <a:extLst>
                  <a:ext uri="{FF2B5EF4-FFF2-40B4-BE49-F238E27FC236}">
                    <a16:creationId xmlns:a16="http://schemas.microsoft.com/office/drawing/2014/main" id="{CBE917A6-379F-4D3B-94EC-D5B183812D2D}"/>
                  </a:ext>
                </a:extLst>
              </p:cNvPr>
              <p:cNvSpPr/>
              <p:nvPr/>
            </p:nvSpPr>
            <p:spPr>
              <a:xfrm rot="10800000">
                <a:off x="5901518" y="3426975"/>
                <a:ext cx="79586" cy="46846"/>
              </a:xfrm>
              <a:prstGeom prst="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이등변 삼각형 67">
                <a:extLst>
                  <a:ext uri="{FF2B5EF4-FFF2-40B4-BE49-F238E27FC236}">
                    <a16:creationId xmlns:a16="http://schemas.microsoft.com/office/drawing/2014/main" id="{362B3686-2FD3-4694-8E50-4EF751552EC8}"/>
                  </a:ext>
                </a:extLst>
              </p:cNvPr>
              <p:cNvSpPr/>
              <p:nvPr/>
            </p:nvSpPr>
            <p:spPr>
              <a:xfrm rot="10800000">
                <a:off x="7879654" y="3426972"/>
                <a:ext cx="79586" cy="46846"/>
              </a:xfrm>
              <a:prstGeom prst="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사각형: 둥근 모서리 83">
                <a:extLst>
                  <a:ext uri="{FF2B5EF4-FFF2-40B4-BE49-F238E27FC236}">
                    <a16:creationId xmlns:a16="http://schemas.microsoft.com/office/drawing/2014/main" id="{6179EA72-B8AF-4C48-B99E-8A51DCC013C7}"/>
                  </a:ext>
                </a:extLst>
              </p:cNvPr>
              <p:cNvSpPr/>
              <p:nvPr/>
            </p:nvSpPr>
            <p:spPr>
              <a:xfrm>
                <a:off x="1690547" y="3172435"/>
                <a:ext cx="588994" cy="258046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1D8A0A67-2E92-456B-9B59-307032ED7D8A}"/>
                  </a:ext>
                </a:extLst>
              </p:cNvPr>
              <p:cNvSpPr/>
              <p:nvPr/>
            </p:nvSpPr>
            <p:spPr>
              <a:xfrm>
                <a:off x="1703652" y="3152447"/>
                <a:ext cx="543739" cy="278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110000"/>
                  </a:lnSpc>
                  <a:tabLst>
                    <a:tab pos="323850" algn="l"/>
                  </a:tabLst>
                </a:pPr>
                <a:r>
                  <a:rPr lang="en-US" altLang="ko-KR" sz="1200" b="1" kern="0" spc="-10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7</a:t>
                </a:r>
                <a:r>
                  <a:rPr lang="ko-KR" altLang="en-US" sz="1200" b="1" kern="0" spc="-10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단계</a:t>
                </a:r>
                <a:endParaRPr lang="ko-KR" altLang="en-US" sz="1200" b="1" kern="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71" name="이등변 삼각형 70">
                <a:extLst>
                  <a:ext uri="{FF2B5EF4-FFF2-40B4-BE49-F238E27FC236}">
                    <a16:creationId xmlns:a16="http://schemas.microsoft.com/office/drawing/2014/main" id="{F7AC1411-F71A-4FCC-88B0-8AD470159083}"/>
                  </a:ext>
                </a:extLst>
              </p:cNvPr>
              <p:cNvSpPr/>
              <p:nvPr/>
            </p:nvSpPr>
            <p:spPr>
              <a:xfrm rot="10800000">
                <a:off x="1945245" y="3426932"/>
                <a:ext cx="79586" cy="46846"/>
              </a:xfrm>
              <a:prstGeom prst="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1" name="사각형: 둥근 모서리 150">
              <a:extLst>
                <a:ext uri="{FF2B5EF4-FFF2-40B4-BE49-F238E27FC236}">
                  <a16:creationId xmlns:a16="http://schemas.microsoft.com/office/drawing/2014/main" id="{31B649D6-436C-43AD-96FC-203C197CEBC9}"/>
                </a:ext>
              </a:extLst>
            </p:cNvPr>
            <p:cNvSpPr/>
            <p:nvPr/>
          </p:nvSpPr>
          <p:spPr>
            <a:xfrm>
              <a:off x="5476048" y="3634460"/>
              <a:ext cx="930524" cy="324201"/>
            </a:xfrm>
            <a:prstGeom prst="roundRect">
              <a:avLst>
                <a:gd name="adj" fmla="val 1754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10000"/>
                </a:lnSpc>
                <a:tabLst>
                  <a:tab pos="323850" algn="l"/>
                </a:tabLst>
              </a:pPr>
              <a:r>
                <a:rPr lang="ko-KR" altLang="en-US" sz="1600" b="1" kern="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이수</a:t>
              </a:r>
            </a:p>
          </p:txBody>
        </p:sp>
        <p:pic>
          <p:nvPicPr>
            <p:cNvPr id="62" name="Picture 16" descr="C:\Users\윤여정\Desktop\작업내역\본문png\4\화살표.png">
              <a:extLst>
                <a:ext uri="{FF2B5EF4-FFF2-40B4-BE49-F238E27FC236}">
                  <a16:creationId xmlns:a16="http://schemas.microsoft.com/office/drawing/2014/main" id="{D09E3609-1093-4B7F-BB5A-F0B385207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11695" y="3586480"/>
              <a:ext cx="362018" cy="346278"/>
            </a:xfrm>
            <a:prstGeom prst="rect">
              <a:avLst/>
            </a:prstGeom>
            <a:noFill/>
          </p:spPr>
        </p:pic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EA187EF2-FC53-4C86-A364-3A1FFCFBED9C}"/>
              </a:ext>
            </a:extLst>
          </p:cNvPr>
          <p:cNvGrpSpPr/>
          <p:nvPr/>
        </p:nvGrpSpPr>
        <p:grpSpPr>
          <a:xfrm>
            <a:off x="2418080" y="5862557"/>
            <a:ext cx="6906002" cy="740716"/>
            <a:chOff x="2418080" y="5862557"/>
            <a:chExt cx="6906002" cy="740716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61E54F6-C4E1-4248-A64B-EFF3388273D5}"/>
                </a:ext>
              </a:extLst>
            </p:cNvPr>
            <p:cNvSpPr txBox="1"/>
            <p:nvPr/>
          </p:nvSpPr>
          <p:spPr>
            <a:xfrm>
              <a:off x="2785112" y="5862557"/>
              <a:ext cx="6538970" cy="7407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10000"/>
                </a:lnSpc>
              </a:pPr>
              <a:r>
                <a:rPr lang="ko-KR" altLang="en-US" sz="20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C000"/>
                  </a:solidFill>
                  <a:latin typeface="+mj-ea"/>
                  <a:ea typeface="+mj-ea"/>
                  <a:cs typeface="+mj-cs"/>
                </a:rPr>
                <a:t>고교학점제 실현은 학사제도 전반에 걸친 </a:t>
              </a:r>
              <a:r>
                <a:rPr lang="ko-KR" altLang="en-US" sz="2000" b="1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C000"/>
                  </a:solidFill>
                  <a:latin typeface="+mj-ea"/>
                  <a:ea typeface="+mj-ea"/>
                  <a:cs typeface="+mj-cs"/>
                </a:rPr>
                <a:t>변화가 필요하므로</a:t>
              </a:r>
              <a:endParaRPr lang="en-US" altLang="ko-KR" sz="2000" b="1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C000"/>
                </a:solidFill>
                <a:latin typeface="+mj-ea"/>
                <a:ea typeface="+mj-ea"/>
                <a:cs typeface="+mj-cs"/>
              </a:endParaRPr>
            </a:p>
            <a:p>
              <a:pPr fontAlgn="base">
                <a:lnSpc>
                  <a:spcPct val="110000"/>
                </a:lnSpc>
              </a:pPr>
              <a:r>
                <a:rPr lang="ko-KR" altLang="en-US" sz="2000" b="1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C000"/>
                  </a:solidFill>
                  <a:latin typeface="+mj-ea"/>
                  <a:ea typeface="+mj-ea"/>
                  <a:cs typeface="+mj-cs"/>
                </a:rPr>
                <a:t>중장기 </a:t>
              </a:r>
              <a:r>
                <a:rPr lang="ko-KR" altLang="en-US" sz="2000" b="1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C000"/>
                  </a:solidFill>
                  <a:latin typeface="+mj-ea"/>
                  <a:ea typeface="+mj-ea"/>
                  <a:cs typeface="+mj-cs"/>
                </a:rPr>
                <a:t>로드맵에</a:t>
              </a:r>
              <a:r>
                <a:rPr lang="ko-KR" altLang="en-US" sz="20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C000"/>
                  </a:solidFill>
                  <a:latin typeface="+mj-ea"/>
                  <a:ea typeface="+mj-ea"/>
                  <a:cs typeface="+mj-cs"/>
                </a:rPr>
                <a:t> 따라 우선 적용 가능 요소부터 단계적 추진</a:t>
              </a:r>
            </a:p>
          </p:txBody>
        </p:sp>
        <p:sp>
          <p:nvSpPr>
            <p:cNvPr id="76" name="화살표: 오른쪽 11">
              <a:extLst>
                <a:ext uri="{FF2B5EF4-FFF2-40B4-BE49-F238E27FC236}">
                  <a16:creationId xmlns:a16="http://schemas.microsoft.com/office/drawing/2014/main" id="{5886C4B9-18F0-4C0B-93F9-EF9045E03CE2}"/>
                </a:ext>
              </a:extLst>
            </p:cNvPr>
            <p:cNvSpPr/>
            <p:nvPr/>
          </p:nvSpPr>
          <p:spPr>
            <a:xfrm>
              <a:off x="2418080" y="5922945"/>
              <a:ext cx="369264" cy="302595"/>
            </a:xfrm>
            <a:prstGeom prst="rightArrow">
              <a:avLst/>
            </a:prstGeom>
            <a:gradFill>
              <a:gsLst>
                <a:gs pos="0">
                  <a:srgbClr val="1F4E79">
                    <a:alpha val="0"/>
                  </a:srgbClr>
                </a:gs>
                <a:gs pos="100000">
                  <a:srgbClr val="FFC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7" name="그래픽 13">
            <a:extLst>
              <a:ext uri="{FF2B5EF4-FFF2-40B4-BE49-F238E27FC236}">
                <a16:creationId xmlns:a16="http://schemas.microsoft.com/office/drawing/2014/main" id="{6E53BB7A-622A-41AF-BA96-6E18F10D8F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39328"/>
          <a:stretch/>
        </p:blipFill>
        <p:spPr>
          <a:xfrm flipH="1">
            <a:off x="296697" y="5134113"/>
            <a:ext cx="1748003" cy="172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>
            <a:off x="331169" y="2089323"/>
            <a:ext cx="9243663" cy="4884789"/>
            <a:chOff x="122272" y="2044797"/>
            <a:chExt cx="9367242" cy="4884789"/>
          </a:xfrm>
        </p:grpSpPr>
        <p:sp>
          <p:nvSpPr>
            <p:cNvPr id="37" name="양쪽 모서리가 둥근 사각형 1569"/>
            <p:cNvSpPr/>
            <p:nvPr/>
          </p:nvSpPr>
          <p:spPr>
            <a:xfrm flipH="1">
              <a:off x="218353" y="2146059"/>
              <a:ext cx="9170719" cy="4783527"/>
            </a:xfrm>
            <a:prstGeom prst="round2SameRect">
              <a:avLst>
                <a:gd name="adj1" fmla="val 348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Arial"/>
              </a:endParaRPr>
            </a:p>
          </p:txBody>
        </p:sp>
        <p:pic>
          <p:nvPicPr>
            <p:cNvPr id="38" name="Picture 2" descr="I:\01_프레젠테이션\00_프리03\201304_04 탑_미래창조과학부\PSD\IMG\box01.png"/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22272" y="2044797"/>
              <a:ext cx="9367242" cy="3266514"/>
            </a:xfrm>
            <a:prstGeom prst="rect">
              <a:avLst/>
            </a:prstGeom>
            <a:noFill/>
          </p:spPr>
        </p:pic>
        <p:pic>
          <p:nvPicPr>
            <p:cNvPr id="76" name="Picture 2" descr="I:\01_프레젠테이션\00_프리03\201304_04 탑_미래창조과학부\PSD\IMG\box01.png"/>
            <p:cNvPicPr>
              <a:picLocks noChangeAspect="1" noChangeArrowheads="1"/>
            </p:cNvPicPr>
            <p:nvPr/>
          </p:nvPicPr>
          <p:blipFill rotWithShape="1">
            <a:blip r:embed="rId2"/>
            <a:srcRect l="20840" r="26400" b="87940"/>
            <a:stretch>
              <a:fillRect/>
            </a:stretch>
          </p:blipFill>
          <p:spPr>
            <a:xfrm>
              <a:off x="2074281" y="4026107"/>
              <a:ext cx="4941996" cy="274193"/>
            </a:xfrm>
            <a:prstGeom prst="rect">
              <a:avLst/>
            </a:prstGeom>
            <a:noFill/>
          </p:spPr>
        </p:pic>
      </p:grpSp>
      <p:sp>
        <p:nvSpPr>
          <p:cNvPr id="15" name="직사각형 14"/>
          <p:cNvSpPr/>
          <p:nvPr/>
        </p:nvSpPr>
        <p:spPr>
          <a:xfrm>
            <a:off x="826168" y="276169"/>
            <a:ext cx="2465672" cy="493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000" latinLnBrk="1">
              <a:lnSpc>
                <a:spcPct val="90000"/>
              </a:lnSpc>
              <a:spcBef>
                <a:spcPct val="0"/>
              </a:spcBef>
              <a:defRPr lang="ko-KR" altLang="en-US"/>
            </a:pPr>
            <a:r>
              <a:rPr lang="ko-KR" altLang="en-US" sz="3000" b="0" spc="-15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  <a:cs typeface="+mj-cs"/>
              </a:rPr>
              <a:t>교육과정 운영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722734" y="1959543"/>
            <a:ext cx="8460533" cy="481792"/>
            <a:chOff x="756738" y="2000079"/>
            <a:chExt cx="8460533" cy="481792"/>
          </a:xfrm>
        </p:grpSpPr>
        <p:sp>
          <p:nvSpPr>
            <p:cNvPr id="28" name="양쪽 모서리가 둥근 사각형 44"/>
            <p:cNvSpPr/>
            <p:nvPr/>
          </p:nvSpPr>
          <p:spPr>
            <a:xfrm>
              <a:off x="756738" y="2000079"/>
              <a:ext cx="4084213" cy="481792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0000"/>
                </a:lnSpc>
                <a:tabLst>
                  <a:tab pos="360045" algn="l"/>
                </a:tabLst>
                <a:defRPr lang="ko-KR" altLang="en-US"/>
              </a:pPr>
              <a:r>
                <a:rPr lang="ko-KR" altLang="en-US" sz="1600" b="1" kern="0" spc="-15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/>
                  <a:ea typeface="맑은 고딕"/>
                </a:rPr>
                <a:t>학점제형 교육과정의 적용</a:t>
              </a:r>
            </a:p>
          </p:txBody>
        </p:sp>
        <p:sp>
          <p:nvSpPr>
            <p:cNvPr id="30" name="양쪽 모서리가 둥근 사각형 44"/>
            <p:cNvSpPr/>
            <p:nvPr/>
          </p:nvSpPr>
          <p:spPr>
            <a:xfrm>
              <a:off x="5133058" y="2000079"/>
              <a:ext cx="4084213" cy="481792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0000"/>
                </a:lnSpc>
                <a:tabLst>
                  <a:tab pos="360045" algn="l"/>
                </a:tabLst>
                <a:defRPr lang="ko-KR" altLang="en-US"/>
              </a:pPr>
              <a:r>
                <a:rPr lang="ko-KR" altLang="en-US" sz="1600" b="1" kern="0" spc="-15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/>
                  <a:ea typeface="맑은 고딕"/>
                </a:rPr>
                <a:t>선택형 교육과정 안착</a:t>
              </a:r>
            </a:p>
          </p:txBody>
        </p:sp>
      </p:grpSp>
      <p:sp>
        <p:nvSpPr>
          <p:cNvPr id="32" name="양쪽 모서리가 둥근 사각형 44"/>
          <p:cNvSpPr/>
          <p:nvPr/>
        </p:nvSpPr>
        <p:spPr>
          <a:xfrm>
            <a:off x="727724" y="3851436"/>
            <a:ext cx="4084213" cy="48179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tabLst>
                <a:tab pos="360045" algn="l"/>
              </a:tabLst>
              <a:defRPr lang="ko-KR" altLang="en-US"/>
            </a:pPr>
            <a:r>
              <a:rPr lang="ko-KR" altLang="en-US" sz="1600" b="1" kern="0" spc="-15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/>
                <a:ea typeface="맑은 고딕"/>
              </a:rPr>
              <a:t>학교 밖 학습경험 인정</a:t>
            </a:r>
          </a:p>
        </p:txBody>
      </p:sp>
      <p:sp>
        <p:nvSpPr>
          <p:cNvPr id="34" name="양쪽 모서리가 둥근 사각형 44"/>
          <p:cNvSpPr/>
          <p:nvPr/>
        </p:nvSpPr>
        <p:spPr>
          <a:xfrm>
            <a:off x="5104044" y="3851436"/>
            <a:ext cx="4084213" cy="48179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>
            <a:outerShdw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tabLst>
                <a:tab pos="360045" algn="l"/>
              </a:tabLst>
              <a:defRPr lang="ko-KR" altLang="en-US"/>
            </a:pPr>
            <a:r>
              <a:rPr lang="ko-KR" altLang="en-US" sz="1600" b="1" kern="0" spc="-15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/>
                <a:ea typeface="맑은 고딕"/>
              </a:rPr>
              <a:t>직업계고 학점제 안착</a:t>
            </a:r>
          </a:p>
        </p:txBody>
      </p:sp>
      <p:sp>
        <p:nvSpPr>
          <p:cNvPr id="40" name="타원 39"/>
          <p:cNvSpPr/>
          <p:nvPr/>
        </p:nvSpPr>
        <p:spPr>
          <a:xfrm>
            <a:off x="5105355" y="1899896"/>
            <a:ext cx="608734" cy="608734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>
            <a:outerShdw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3" name="직선 연결선 12"/>
          <p:cNvCxnSpPr/>
          <p:nvPr/>
        </p:nvCxnSpPr>
        <p:spPr>
          <a:xfrm>
            <a:off x="4953000" y="2446203"/>
            <a:ext cx="0" cy="1413234"/>
          </a:xfrm>
          <a:prstGeom prst="line">
            <a:avLst/>
          </a:prstGeom>
          <a:ln w="127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cxnSpLocks/>
          </p:cNvCxnSpPr>
          <p:nvPr/>
        </p:nvCxnSpPr>
        <p:spPr>
          <a:xfrm>
            <a:off x="4953000" y="4402003"/>
            <a:ext cx="0" cy="2231023"/>
          </a:xfrm>
          <a:prstGeom prst="line">
            <a:avLst/>
          </a:prstGeom>
          <a:ln w="127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그룹 122"/>
          <p:cNvGrpSpPr/>
          <p:nvPr/>
        </p:nvGrpSpPr>
        <p:grpSpPr>
          <a:xfrm>
            <a:off x="1296503" y="2584953"/>
            <a:ext cx="3142920" cy="692497"/>
            <a:chOff x="1153628" y="2468841"/>
            <a:chExt cx="3142920" cy="692497"/>
          </a:xfrm>
        </p:grpSpPr>
        <p:sp>
          <p:nvSpPr>
            <p:cNvPr id="42" name="직사각형 41"/>
            <p:cNvSpPr/>
            <p:nvPr/>
          </p:nvSpPr>
          <p:spPr>
            <a:xfrm>
              <a:off x="1263345" y="2468841"/>
              <a:ext cx="3009570" cy="6725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atinLnBrk="1">
                <a:spcAft>
                  <a:spcPts val="300"/>
                </a:spcAft>
                <a:defRPr lang="ko-KR" altLang="en-US"/>
              </a:pPr>
              <a:r>
                <a:rPr lang="ko-KR" altLang="en-US" sz="1300" b="1" spc="-100" dirty="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과목 선택권 확대를 위해</a:t>
              </a:r>
              <a:r>
                <a:rPr lang="en-US" altLang="ko-KR" sz="1300" b="1" spc="-100" dirty="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 </a:t>
              </a:r>
              <a:r>
                <a:rPr lang="ko-KR" altLang="en-US" sz="1300" b="1" spc="-100" dirty="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진로 및</a:t>
              </a:r>
              <a:r>
                <a:rPr lang="en-US" altLang="ko-KR" sz="1300" b="1" spc="-100" dirty="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/>
              </a:r>
              <a:br>
                <a:rPr lang="en-US" altLang="ko-KR" sz="1300" b="1" spc="-100" dirty="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</a:br>
              <a:r>
                <a:rPr lang="ko-KR" altLang="en-US" sz="1300" b="1" spc="-100" dirty="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학습 수준에 따라 영역별</a:t>
              </a:r>
              <a:r>
                <a:rPr lang="en-US" altLang="ko-KR" sz="1300" b="1" spc="-100" dirty="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‧</a:t>
              </a:r>
              <a:r>
                <a:rPr lang="ko-KR" altLang="en-US" sz="1300" b="1" spc="-100" dirty="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단계별</a:t>
              </a:r>
              <a:r>
                <a:rPr lang="en-US" altLang="ko-KR" sz="1300" b="1" spc="-100" dirty="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/>
              </a:r>
              <a:br>
                <a:rPr lang="en-US" altLang="ko-KR" sz="1300" b="1" spc="-100" dirty="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</a:br>
              <a:r>
                <a:rPr lang="ko-KR" altLang="en-US" sz="1300" b="1" spc="-100" dirty="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선택이 가능한 교육과정으로 개정 및 적용</a:t>
              </a:r>
            </a:p>
          </p:txBody>
        </p:sp>
        <p:grpSp>
          <p:nvGrpSpPr>
            <p:cNvPr id="56" name="Group 4"/>
            <p:cNvGrpSpPr>
              <a:grpSpLocks noChangeAspect="1"/>
            </p:cNvGrpSpPr>
            <p:nvPr/>
          </p:nvGrpSpPr>
          <p:grpSpPr>
            <a:xfrm>
              <a:off x="1153628" y="2530681"/>
              <a:ext cx="143671" cy="144452"/>
              <a:chOff x="714" y="2659"/>
              <a:chExt cx="184" cy="185"/>
            </a:xfrm>
          </p:grpSpPr>
          <p:sp>
            <p:nvSpPr>
              <p:cNvPr id="59" name="AutoShape 3"/>
              <p:cNvSpPr>
                <a:spLocks noChangeAspect="1" noChangeArrowheads="1" noTextEdit="1"/>
              </p:cNvSpPr>
              <p:nvPr/>
            </p:nvSpPr>
            <p:spPr>
              <a:xfrm>
                <a:off x="720" y="2659"/>
                <a:ext cx="178" cy="1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 lvl="0">
                  <a:defRPr lang="ko-KR" altLang="en-US"/>
                </a:pPr>
                <a:endParaRPr lang="ko-KR" altLang="en-US" sz="1600"/>
              </a:p>
            </p:txBody>
          </p:sp>
          <p:sp>
            <p:nvSpPr>
              <p:cNvPr id="60" name="Freeform 5"/>
              <p:cNvSpPr/>
              <p:nvPr/>
            </p:nvSpPr>
            <p:spPr>
              <a:xfrm>
                <a:off x="714" y="2659"/>
                <a:ext cx="184" cy="185"/>
              </a:xfrm>
              <a:custGeom>
                <a:avLst/>
                <a:gdLst>
                  <a:gd name="T0" fmla="*/ 31 w 31"/>
                  <a:gd name="T1" fmla="*/ 23 h 31"/>
                  <a:gd name="T2" fmla="*/ 23 w 31"/>
                  <a:gd name="T3" fmla="*/ 31 h 31"/>
                  <a:gd name="T4" fmla="*/ 8 w 31"/>
                  <a:gd name="T5" fmla="*/ 31 h 31"/>
                  <a:gd name="T6" fmla="*/ 0 w 31"/>
                  <a:gd name="T7" fmla="*/ 23 h 31"/>
                  <a:gd name="T8" fmla="*/ 0 w 31"/>
                  <a:gd name="T9" fmla="*/ 8 h 31"/>
                  <a:gd name="T10" fmla="*/ 8 w 31"/>
                  <a:gd name="T11" fmla="*/ 0 h 31"/>
                  <a:gd name="T12" fmla="*/ 23 w 31"/>
                  <a:gd name="T13" fmla="*/ 0 h 31"/>
                  <a:gd name="T14" fmla="*/ 31 w 31"/>
                  <a:gd name="T15" fmla="*/ 8 h 31"/>
                  <a:gd name="T16" fmla="*/ 31 w 31"/>
                  <a:gd name="T17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31" y="23"/>
                    </a:moveTo>
                    <a:cubicBezTo>
                      <a:pt x="31" y="28"/>
                      <a:pt x="27" y="31"/>
                      <a:pt x="23" y="31"/>
                    </a:cubicBezTo>
                    <a:quadBezTo>
                      <a:pt x="8" y="31"/>
                      <a:pt x="8" y="31"/>
                    </a:quadBezTo>
                    <a:cubicBezTo>
                      <a:pt x="4" y="31"/>
                      <a:pt x="0" y="28"/>
                      <a:pt x="0" y="23"/>
                    </a:cubicBezTo>
                    <a:quadBezTo>
                      <a:pt x="0" y="8"/>
                      <a:pt x="0" y="8"/>
                    </a:quadBezTo>
                    <a:cubicBezTo>
                      <a:pt x="0" y="4"/>
                      <a:pt x="4" y="0"/>
                      <a:pt x="8" y="0"/>
                    </a:cubicBezTo>
                    <a:quadBezTo>
                      <a:pt x="23" y="0"/>
                      <a:pt x="23" y="0"/>
                    </a:quadBezTo>
                    <a:cubicBezTo>
                      <a:pt x="27" y="0"/>
                      <a:pt x="31" y="4"/>
                      <a:pt x="31" y="8"/>
                    </a:cubicBezTo>
                    <a:lnTo>
                      <a:pt x="31" y="23"/>
                    </a:lnTo>
                    <a:close/>
                  </a:path>
                </a:pathLst>
              </a:custGeom>
              <a:solidFill>
                <a:srgbClr val="147ED9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 lvl="0">
                  <a:defRPr lang="ko-KR" altLang="en-US"/>
                </a:pPr>
                <a:endParaRPr lang="ko-KR" altLang="en-US" sz="1600"/>
              </a:p>
            </p:txBody>
          </p:sp>
          <p:sp>
            <p:nvSpPr>
              <p:cNvPr id="61" name="Freeform 6"/>
              <p:cNvSpPr/>
              <p:nvPr/>
            </p:nvSpPr>
            <p:spPr>
              <a:xfrm>
                <a:off x="749" y="2702"/>
                <a:ext cx="113" cy="83"/>
              </a:xfrm>
              <a:custGeom>
                <a:avLst/>
                <a:gdLst>
                  <a:gd name="T0" fmla="*/ 0 w 113"/>
                  <a:gd name="T1" fmla="*/ 47 h 83"/>
                  <a:gd name="T2" fmla="*/ 36 w 113"/>
                  <a:gd name="T3" fmla="*/ 83 h 83"/>
                  <a:gd name="T4" fmla="*/ 113 w 113"/>
                  <a:gd name="T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83">
                    <a:moveTo>
                      <a:pt x="0" y="47"/>
                    </a:moveTo>
                    <a:lnTo>
                      <a:pt x="36" y="83"/>
                    </a:lnTo>
                    <a:lnTo>
                      <a:pt x="113" y="0"/>
                    </a:lnTo>
                  </a:path>
                </a:pathLst>
              </a:custGeom>
              <a:noFill/>
              <a:ln w="15875" cap="flat">
                <a:solidFill>
                  <a:srgbClr val="FDF9F6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/>
              <a:lstStyle/>
              <a:p>
                <a:pPr lvl="0">
                  <a:defRPr lang="ko-KR" altLang="en-US"/>
                </a:pPr>
                <a:endParaRPr lang="ko-KR" altLang="en-US" sz="1600"/>
              </a:p>
            </p:txBody>
          </p:sp>
        </p:grpSp>
      </p:grpSp>
      <p:grpSp>
        <p:nvGrpSpPr>
          <p:cNvPr id="90" name="그룹 89"/>
          <p:cNvGrpSpPr/>
          <p:nvPr/>
        </p:nvGrpSpPr>
        <p:grpSpPr>
          <a:xfrm>
            <a:off x="5790050" y="2593662"/>
            <a:ext cx="2951943" cy="292388"/>
            <a:chOff x="5620853" y="2477550"/>
            <a:chExt cx="2951943" cy="292388"/>
          </a:xfrm>
        </p:grpSpPr>
        <p:sp>
          <p:nvSpPr>
            <p:cNvPr id="44" name="직사각형 43"/>
            <p:cNvSpPr/>
            <p:nvPr/>
          </p:nvSpPr>
          <p:spPr>
            <a:xfrm>
              <a:off x="5754396" y="2477550"/>
              <a:ext cx="2797497" cy="2827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atinLnBrk="1">
                <a:spcAft>
                  <a:spcPts val="300"/>
                </a:spcAft>
                <a:defRPr lang="ko-KR" altLang="en-US"/>
              </a:pPr>
              <a:r>
                <a:rPr lang="ko-KR" altLang="en-US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과목 개설에 대한 학생 수요 적극 수용</a:t>
              </a:r>
              <a:r>
                <a:rPr lang="en-US" altLang="ko-KR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 </a:t>
              </a:r>
              <a:endParaRPr lang="en-US" altLang="ko-KR" sz="1300" b="1" spc="-100"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endParaRPr>
            </a:p>
          </p:txBody>
        </p:sp>
        <p:grpSp>
          <p:nvGrpSpPr>
            <p:cNvPr id="62" name="Group 4"/>
            <p:cNvGrpSpPr>
              <a:grpSpLocks noChangeAspect="1"/>
            </p:cNvGrpSpPr>
            <p:nvPr/>
          </p:nvGrpSpPr>
          <p:grpSpPr>
            <a:xfrm>
              <a:off x="5620853" y="2530681"/>
              <a:ext cx="143671" cy="144452"/>
              <a:chOff x="714" y="2659"/>
              <a:chExt cx="184" cy="185"/>
            </a:xfrm>
          </p:grpSpPr>
          <p:sp>
            <p:nvSpPr>
              <p:cNvPr id="63" name="AutoShape 3"/>
              <p:cNvSpPr>
                <a:spLocks noChangeAspect="1" noChangeArrowheads="1" noTextEdit="1"/>
              </p:cNvSpPr>
              <p:nvPr/>
            </p:nvSpPr>
            <p:spPr>
              <a:xfrm>
                <a:off x="720" y="2659"/>
                <a:ext cx="178" cy="1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 lvl="0">
                  <a:defRPr lang="ko-KR" altLang="en-US"/>
                </a:pPr>
                <a:endParaRPr lang="ko-KR" altLang="en-US" sz="1600"/>
              </a:p>
            </p:txBody>
          </p:sp>
          <p:sp>
            <p:nvSpPr>
              <p:cNvPr id="64" name="Freeform 5"/>
              <p:cNvSpPr/>
              <p:nvPr/>
            </p:nvSpPr>
            <p:spPr>
              <a:xfrm>
                <a:off x="714" y="2659"/>
                <a:ext cx="184" cy="185"/>
              </a:xfrm>
              <a:custGeom>
                <a:avLst/>
                <a:gdLst>
                  <a:gd name="T0" fmla="*/ 31 w 31"/>
                  <a:gd name="T1" fmla="*/ 23 h 31"/>
                  <a:gd name="T2" fmla="*/ 23 w 31"/>
                  <a:gd name="T3" fmla="*/ 31 h 31"/>
                  <a:gd name="T4" fmla="*/ 8 w 31"/>
                  <a:gd name="T5" fmla="*/ 31 h 31"/>
                  <a:gd name="T6" fmla="*/ 0 w 31"/>
                  <a:gd name="T7" fmla="*/ 23 h 31"/>
                  <a:gd name="T8" fmla="*/ 0 w 31"/>
                  <a:gd name="T9" fmla="*/ 8 h 31"/>
                  <a:gd name="T10" fmla="*/ 8 w 31"/>
                  <a:gd name="T11" fmla="*/ 0 h 31"/>
                  <a:gd name="T12" fmla="*/ 23 w 31"/>
                  <a:gd name="T13" fmla="*/ 0 h 31"/>
                  <a:gd name="T14" fmla="*/ 31 w 31"/>
                  <a:gd name="T15" fmla="*/ 8 h 31"/>
                  <a:gd name="T16" fmla="*/ 31 w 31"/>
                  <a:gd name="T17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31" y="23"/>
                    </a:moveTo>
                    <a:cubicBezTo>
                      <a:pt x="31" y="28"/>
                      <a:pt x="27" y="31"/>
                      <a:pt x="23" y="31"/>
                    </a:cubicBezTo>
                    <a:quadBezTo>
                      <a:pt x="8" y="31"/>
                      <a:pt x="8" y="31"/>
                    </a:quadBezTo>
                    <a:cubicBezTo>
                      <a:pt x="4" y="31"/>
                      <a:pt x="0" y="28"/>
                      <a:pt x="0" y="23"/>
                    </a:cubicBezTo>
                    <a:quadBezTo>
                      <a:pt x="0" y="8"/>
                      <a:pt x="0" y="8"/>
                    </a:quadBezTo>
                    <a:cubicBezTo>
                      <a:pt x="0" y="4"/>
                      <a:pt x="4" y="0"/>
                      <a:pt x="8" y="0"/>
                    </a:cubicBezTo>
                    <a:quadBezTo>
                      <a:pt x="23" y="0"/>
                      <a:pt x="23" y="0"/>
                    </a:quadBezTo>
                    <a:cubicBezTo>
                      <a:pt x="27" y="0"/>
                      <a:pt x="31" y="4"/>
                      <a:pt x="31" y="8"/>
                    </a:cubicBezTo>
                    <a:lnTo>
                      <a:pt x="31" y="23"/>
                    </a:lnTo>
                    <a:close/>
                  </a:path>
                </a:pathLst>
              </a:custGeom>
              <a:solidFill>
                <a:srgbClr val="147ED9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 lvl="0">
                  <a:defRPr lang="ko-KR" altLang="en-US"/>
                </a:pPr>
                <a:endParaRPr lang="ko-KR" altLang="en-US" sz="1600"/>
              </a:p>
            </p:txBody>
          </p:sp>
          <p:sp>
            <p:nvSpPr>
              <p:cNvPr id="65" name="Freeform 6"/>
              <p:cNvSpPr/>
              <p:nvPr/>
            </p:nvSpPr>
            <p:spPr>
              <a:xfrm>
                <a:off x="749" y="2702"/>
                <a:ext cx="113" cy="83"/>
              </a:xfrm>
              <a:custGeom>
                <a:avLst/>
                <a:gdLst>
                  <a:gd name="T0" fmla="*/ 0 w 113"/>
                  <a:gd name="T1" fmla="*/ 47 h 83"/>
                  <a:gd name="T2" fmla="*/ 36 w 113"/>
                  <a:gd name="T3" fmla="*/ 83 h 83"/>
                  <a:gd name="T4" fmla="*/ 113 w 113"/>
                  <a:gd name="T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83">
                    <a:moveTo>
                      <a:pt x="0" y="47"/>
                    </a:moveTo>
                    <a:lnTo>
                      <a:pt x="36" y="83"/>
                    </a:lnTo>
                    <a:lnTo>
                      <a:pt x="113" y="0"/>
                    </a:lnTo>
                  </a:path>
                </a:pathLst>
              </a:custGeom>
              <a:noFill/>
              <a:ln w="15875" cap="flat">
                <a:solidFill>
                  <a:srgbClr val="FDF9F6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/>
              <a:lstStyle/>
              <a:p>
                <a:pPr lvl="0">
                  <a:defRPr lang="ko-KR" altLang="en-US"/>
                </a:pPr>
                <a:endParaRPr lang="ko-KR" altLang="en-US" sz="1600"/>
              </a:p>
            </p:txBody>
          </p:sp>
        </p:grpSp>
      </p:grpSp>
      <p:grpSp>
        <p:nvGrpSpPr>
          <p:cNvPr id="91" name="그룹 90"/>
          <p:cNvGrpSpPr/>
          <p:nvPr/>
        </p:nvGrpSpPr>
        <p:grpSpPr>
          <a:xfrm>
            <a:off x="5790050" y="2862210"/>
            <a:ext cx="2682639" cy="492443"/>
            <a:chOff x="5620853" y="2746098"/>
            <a:chExt cx="2682639" cy="492443"/>
          </a:xfrm>
        </p:grpSpPr>
        <p:sp>
          <p:nvSpPr>
            <p:cNvPr id="45" name="직사각형 44"/>
            <p:cNvSpPr/>
            <p:nvPr/>
          </p:nvSpPr>
          <p:spPr>
            <a:xfrm>
              <a:off x="5754396" y="2746098"/>
              <a:ext cx="244507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atinLnBrk="1">
                <a:spcAft>
                  <a:spcPts val="300"/>
                </a:spcAft>
                <a:defRPr lang="ko-KR" altLang="en-US"/>
              </a:pPr>
              <a:r>
                <a:rPr lang="ko-KR" altLang="en-US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교</a:t>
              </a:r>
              <a:r>
                <a:rPr lang="en-US" altLang="ko-KR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‧</a:t>
              </a:r>
              <a:r>
                <a:rPr lang="ko-KR" altLang="en-US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강사기 부족한 경우</a:t>
              </a:r>
              <a:r>
                <a:rPr lang="en-US" altLang="ko-KR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 </a:t>
              </a:r>
              <a:r>
                <a:rPr lang="ko-KR" altLang="en-US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학교 간</a:t>
              </a:r>
              <a:r>
                <a:rPr lang="en-US" altLang="ko-KR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/>
              </a:r>
              <a:br>
                <a:rPr lang="en-US" altLang="ko-KR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</a:br>
              <a:r>
                <a:rPr lang="ko-KR" altLang="en-US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연합으로 공동교육과정 개설</a:t>
              </a:r>
              <a:r>
                <a:rPr lang="en-US" altLang="ko-KR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‧</a:t>
              </a:r>
              <a:r>
                <a:rPr lang="ko-KR" altLang="en-US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운영</a:t>
              </a:r>
              <a:endParaRPr lang="en-US" altLang="ko-KR" sz="13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endParaRPr>
            </a:p>
          </p:txBody>
        </p:sp>
        <p:grpSp>
          <p:nvGrpSpPr>
            <p:cNvPr id="66" name="Group 4"/>
            <p:cNvGrpSpPr>
              <a:grpSpLocks noChangeAspect="1"/>
            </p:cNvGrpSpPr>
            <p:nvPr/>
          </p:nvGrpSpPr>
          <p:grpSpPr>
            <a:xfrm>
              <a:off x="5620853" y="2825956"/>
              <a:ext cx="143671" cy="144452"/>
              <a:chOff x="714" y="2659"/>
              <a:chExt cx="184" cy="185"/>
            </a:xfrm>
          </p:grpSpPr>
          <p:sp>
            <p:nvSpPr>
              <p:cNvPr id="67" name="AutoShape 3"/>
              <p:cNvSpPr>
                <a:spLocks noChangeAspect="1" noChangeArrowheads="1" noTextEdit="1"/>
              </p:cNvSpPr>
              <p:nvPr/>
            </p:nvSpPr>
            <p:spPr>
              <a:xfrm>
                <a:off x="720" y="2659"/>
                <a:ext cx="178" cy="1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 lvl="0">
                  <a:defRPr lang="ko-KR" altLang="en-US"/>
                </a:pPr>
                <a:endParaRPr lang="ko-KR" altLang="en-US" sz="1600"/>
              </a:p>
            </p:txBody>
          </p:sp>
          <p:sp>
            <p:nvSpPr>
              <p:cNvPr id="68" name="Freeform 5"/>
              <p:cNvSpPr/>
              <p:nvPr/>
            </p:nvSpPr>
            <p:spPr>
              <a:xfrm>
                <a:off x="714" y="2659"/>
                <a:ext cx="184" cy="185"/>
              </a:xfrm>
              <a:custGeom>
                <a:avLst/>
                <a:gdLst>
                  <a:gd name="T0" fmla="*/ 31 w 31"/>
                  <a:gd name="T1" fmla="*/ 23 h 31"/>
                  <a:gd name="T2" fmla="*/ 23 w 31"/>
                  <a:gd name="T3" fmla="*/ 31 h 31"/>
                  <a:gd name="T4" fmla="*/ 8 w 31"/>
                  <a:gd name="T5" fmla="*/ 31 h 31"/>
                  <a:gd name="T6" fmla="*/ 0 w 31"/>
                  <a:gd name="T7" fmla="*/ 23 h 31"/>
                  <a:gd name="T8" fmla="*/ 0 w 31"/>
                  <a:gd name="T9" fmla="*/ 8 h 31"/>
                  <a:gd name="T10" fmla="*/ 8 w 31"/>
                  <a:gd name="T11" fmla="*/ 0 h 31"/>
                  <a:gd name="T12" fmla="*/ 23 w 31"/>
                  <a:gd name="T13" fmla="*/ 0 h 31"/>
                  <a:gd name="T14" fmla="*/ 31 w 31"/>
                  <a:gd name="T15" fmla="*/ 8 h 31"/>
                  <a:gd name="T16" fmla="*/ 31 w 31"/>
                  <a:gd name="T17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31" y="23"/>
                    </a:moveTo>
                    <a:cubicBezTo>
                      <a:pt x="31" y="28"/>
                      <a:pt x="27" y="31"/>
                      <a:pt x="23" y="31"/>
                    </a:cubicBezTo>
                    <a:quadBezTo>
                      <a:pt x="8" y="31"/>
                      <a:pt x="8" y="31"/>
                    </a:quadBezTo>
                    <a:cubicBezTo>
                      <a:pt x="4" y="31"/>
                      <a:pt x="0" y="28"/>
                      <a:pt x="0" y="23"/>
                    </a:cubicBezTo>
                    <a:quadBezTo>
                      <a:pt x="0" y="8"/>
                      <a:pt x="0" y="8"/>
                    </a:quadBezTo>
                    <a:cubicBezTo>
                      <a:pt x="0" y="4"/>
                      <a:pt x="4" y="0"/>
                      <a:pt x="8" y="0"/>
                    </a:cubicBezTo>
                    <a:quadBezTo>
                      <a:pt x="23" y="0"/>
                      <a:pt x="23" y="0"/>
                    </a:quadBezTo>
                    <a:cubicBezTo>
                      <a:pt x="27" y="0"/>
                      <a:pt x="31" y="4"/>
                      <a:pt x="31" y="8"/>
                    </a:cubicBezTo>
                    <a:lnTo>
                      <a:pt x="31" y="23"/>
                    </a:lnTo>
                    <a:close/>
                  </a:path>
                </a:pathLst>
              </a:custGeom>
              <a:solidFill>
                <a:srgbClr val="147ED9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 lvl="0">
                  <a:defRPr lang="ko-KR" altLang="en-US"/>
                </a:pPr>
                <a:endParaRPr lang="ko-KR" altLang="en-US" sz="1600"/>
              </a:p>
            </p:txBody>
          </p:sp>
          <p:sp>
            <p:nvSpPr>
              <p:cNvPr id="69" name="Freeform 6"/>
              <p:cNvSpPr/>
              <p:nvPr/>
            </p:nvSpPr>
            <p:spPr>
              <a:xfrm>
                <a:off x="749" y="2702"/>
                <a:ext cx="113" cy="83"/>
              </a:xfrm>
              <a:custGeom>
                <a:avLst/>
                <a:gdLst>
                  <a:gd name="T0" fmla="*/ 0 w 113"/>
                  <a:gd name="T1" fmla="*/ 47 h 83"/>
                  <a:gd name="T2" fmla="*/ 36 w 113"/>
                  <a:gd name="T3" fmla="*/ 83 h 83"/>
                  <a:gd name="T4" fmla="*/ 113 w 113"/>
                  <a:gd name="T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83">
                    <a:moveTo>
                      <a:pt x="0" y="47"/>
                    </a:moveTo>
                    <a:lnTo>
                      <a:pt x="36" y="83"/>
                    </a:lnTo>
                    <a:lnTo>
                      <a:pt x="113" y="0"/>
                    </a:lnTo>
                  </a:path>
                </a:pathLst>
              </a:custGeom>
              <a:noFill/>
              <a:ln w="15875" cap="flat">
                <a:solidFill>
                  <a:srgbClr val="FDF9F6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/>
              <a:lstStyle/>
              <a:p>
                <a:pPr lvl="0">
                  <a:defRPr lang="ko-KR" altLang="en-US"/>
                </a:pPr>
                <a:endParaRPr lang="ko-KR" altLang="en-US" sz="1600"/>
              </a:p>
            </p:txBody>
          </p:sp>
        </p:grpSp>
      </p:grpSp>
      <p:grpSp>
        <p:nvGrpSpPr>
          <p:cNvPr id="89" name="그룹 88"/>
          <p:cNvGrpSpPr/>
          <p:nvPr/>
        </p:nvGrpSpPr>
        <p:grpSpPr>
          <a:xfrm>
            <a:off x="5790050" y="4456986"/>
            <a:ext cx="2857876" cy="492443"/>
            <a:chOff x="5268428" y="4353277"/>
            <a:chExt cx="2857876" cy="492443"/>
          </a:xfrm>
        </p:grpSpPr>
        <p:sp>
          <p:nvSpPr>
            <p:cNvPr id="49" name="직사각형 48"/>
            <p:cNvSpPr/>
            <p:nvPr/>
          </p:nvSpPr>
          <p:spPr>
            <a:xfrm>
              <a:off x="5412099" y="4353277"/>
              <a:ext cx="268259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atinLnBrk="1">
                <a:spcAft>
                  <a:spcPts val="300"/>
                </a:spcAft>
                <a:defRPr lang="ko-KR" altLang="en-US"/>
              </a:pPr>
              <a:r>
                <a:rPr lang="ko-KR" altLang="en-US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전공심화형</a:t>
              </a:r>
              <a:r>
                <a:rPr lang="ko-KR" altLang="en-US" sz="6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 </a:t>
              </a:r>
              <a:r>
                <a:rPr lang="en-US" altLang="ko-KR" sz="1100" b="0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(</a:t>
              </a:r>
              <a:r>
                <a:rPr lang="ko-KR" altLang="en-US" sz="1100" b="0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학과내</a:t>
              </a:r>
              <a:r>
                <a:rPr lang="en-US" altLang="ko-KR" sz="1100" b="0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)</a:t>
              </a:r>
              <a:r>
                <a:rPr lang="en-US" altLang="ko-KR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‧</a:t>
              </a:r>
              <a:r>
                <a:rPr lang="ko-KR" altLang="en-US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전공융합형</a:t>
              </a:r>
              <a:r>
                <a:rPr lang="ko-KR" altLang="en-US" sz="6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 </a:t>
              </a:r>
              <a:r>
                <a:rPr lang="en-US" altLang="ko-KR" sz="1100" b="0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(</a:t>
              </a:r>
              <a:r>
                <a:rPr lang="ko-KR" altLang="en-US" sz="1100" b="0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학과간</a:t>
              </a:r>
              <a:r>
                <a:rPr lang="en-US" altLang="ko-KR" sz="1100" b="0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)</a:t>
              </a:r>
              <a:br>
                <a:rPr lang="en-US" altLang="ko-KR" sz="1100" b="0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</a:br>
              <a:r>
                <a:rPr lang="ko-KR" altLang="en-US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교육과정 활성화</a:t>
              </a:r>
              <a:endParaRPr lang="en-US" altLang="ko-KR" sz="1300" b="1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endParaRPr>
            </a:p>
          </p:txBody>
        </p:sp>
        <p:grpSp>
          <p:nvGrpSpPr>
            <p:cNvPr id="77" name="Group 4"/>
            <p:cNvGrpSpPr>
              <a:grpSpLocks noChangeAspect="1"/>
            </p:cNvGrpSpPr>
            <p:nvPr/>
          </p:nvGrpSpPr>
          <p:grpSpPr>
            <a:xfrm>
              <a:off x="5268428" y="4404748"/>
              <a:ext cx="143671" cy="144452"/>
              <a:chOff x="714" y="2659"/>
              <a:chExt cx="184" cy="185"/>
            </a:xfrm>
          </p:grpSpPr>
          <p:sp>
            <p:nvSpPr>
              <p:cNvPr id="78" name="AutoShape 3"/>
              <p:cNvSpPr>
                <a:spLocks noChangeAspect="1" noChangeArrowheads="1" noTextEdit="1"/>
              </p:cNvSpPr>
              <p:nvPr/>
            </p:nvSpPr>
            <p:spPr>
              <a:xfrm>
                <a:off x="720" y="2659"/>
                <a:ext cx="178" cy="1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 lvl="0">
                  <a:defRPr lang="ko-KR" altLang="en-US"/>
                </a:pPr>
                <a:endParaRPr lang="ko-KR" altLang="en-US" sz="1600"/>
              </a:p>
            </p:txBody>
          </p:sp>
          <p:sp>
            <p:nvSpPr>
              <p:cNvPr id="79" name="Freeform 5"/>
              <p:cNvSpPr/>
              <p:nvPr/>
            </p:nvSpPr>
            <p:spPr>
              <a:xfrm>
                <a:off x="714" y="2659"/>
                <a:ext cx="184" cy="185"/>
              </a:xfrm>
              <a:custGeom>
                <a:avLst/>
                <a:gdLst>
                  <a:gd name="T0" fmla="*/ 31 w 31"/>
                  <a:gd name="T1" fmla="*/ 23 h 31"/>
                  <a:gd name="T2" fmla="*/ 23 w 31"/>
                  <a:gd name="T3" fmla="*/ 31 h 31"/>
                  <a:gd name="T4" fmla="*/ 8 w 31"/>
                  <a:gd name="T5" fmla="*/ 31 h 31"/>
                  <a:gd name="T6" fmla="*/ 0 w 31"/>
                  <a:gd name="T7" fmla="*/ 23 h 31"/>
                  <a:gd name="T8" fmla="*/ 0 w 31"/>
                  <a:gd name="T9" fmla="*/ 8 h 31"/>
                  <a:gd name="T10" fmla="*/ 8 w 31"/>
                  <a:gd name="T11" fmla="*/ 0 h 31"/>
                  <a:gd name="T12" fmla="*/ 23 w 31"/>
                  <a:gd name="T13" fmla="*/ 0 h 31"/>
                  <a:gd name="T14" fmla="*/ 31 w 31"/>
                  <a:gd name="T15" fmla="*/ 8 h 31"/>
                  <a:gd name="T16" fmla="*/ 31 w 31"/>
                  <a:gd name="T17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31" y="23"/>
                    </a:moveTo>
                    <a:cubicBezTo>
                      <a:pt x="31" y="28"/>
                      <a:pt x="27" y="31"/>
                      <a:pt x="23" y="31"/>
                    </a:cubicBezTo>
                    <a:quadBezTo>
                      <a:pt x="8" y="31"/>
                      <a:pt x="8" y="31"/>
                    </a:quadBezTo>
                    <a:cubicBezTo>
                      <a:pt x="4" y="31"/>
                      <a:pt x="0" y="28"/>
                      <a:pt x="0" y="23"/>
                    </a:cubicBezTo>
                    <a:quadBezTo>
                      <a:pt x="0" y="8"/>
                      <a:pt x="0" y="8"/>
                    </a:quadBezTo>
                    <a:cubicBezTo>
                      <a:pt x="0" y="4"/>
                      <a:pt x="4" y="0"/>
                      <a:pt x="8" y="0"/>
                    </a:cubicBezTo>
                    <a:quadBezTo>
                      <a:pt x="23" y="0"/>
                      <a:pt x="23" y="0"/>
                    </a:quadBezTo>
                    <a:cubicBezTo>
                      <a:pt x="27" y="0"/>
                      <a:pt x="31" y="4"/>
                      <a:pt x="31" y="8"/>
                    </a:cubicBezTo>
                    <a:lnTo>
                      <a:pt x="31" y="23"/>
                    </a:lnTo>
                    <a:close/>
                  </a:path>
                </a:pathLst>
              </a:custGeom>
              <a:solidFill>
                <a:srgbClr val="147ED9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 lvl="0">
                  <a:defRPr lang="ko-KR" altLang="en-US"/>
                </a:pPr>
                <a:endParaRPr lang="ko-KR" altLang="en-US" sz="1600"/>
              </a:p>
            </p:txBody>
          </p:sp>
          <p:sp>
            <p:nvSpPr>
              <p:cNvPr id="80" name="Freeform 6"/>
              <p:cNvSpPr/>
              <p:nvPr/>
            </p:nvSpPr>
            <p:spPr>
              <a:xfrm>
                <a:off x="749" y="2702"/>
                <a:ext cx="113" cy="83"/>
              </a:xfrm>
              <a:custGeom>
                <a:avLst/>
                <a:gdLst>
                  <a:gd name="T0" fmla="*/ 0 w 113"/>
                  <a:gd name="T1" fmla="*/ 47 h 83"/>
                  <a:gd name="T2" fmla="*/ 36 w 113"/>
                  <a:gd name="T3" fmla="*/ 83 h 83"/>
                  <a:gd name="T4" fmla="*/ 113 w 113"/>
                  <a:gd name="T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83">
                    <a:moveTo>
                      <a:pt x="0" y="47"/>
                    </a:moveTo>
                    <a:lnTo>
                      <a:pt x="36" y="83"/>
                    </a:lnTo>
                    <a:lnTo>
                      <a:pt x="113" y="0"/>
                    </a:lnTo>
                  </a:path>
                </a:pathLst>
              </a:custGeom>
              <a:noFill/>
              <a:ln w="15875" cap="flat">
                <a:solidFill>
                  <a:srgbClr val="FDF9F6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/>
              <a:lstStyle/>
              <a:p>
                <a:pPr lvl="0">
                  <a:defRPr lang="ko-KR" altLang="en-US"/>
                </a:pPr>
                <a:endParaRPr lang="ko-KR" altLang="en-US" sz="1600"/>
              </a:p>
            </p:txBody>
          </p:sp>
        </p:grpSp>
      </p:grpSp>
      <p:grpSp>
        <p:nvGrpSpPr>
          <p:cNvPr id="26" name="그룹 25"/>
          <p:cNvGrpSpPr/>
          <p:nvPr/>
        </p:nvGrpSpPr>
        <p:grpSpPr>
          <a:xfrm>
            <a:off x="5790050" y="4896290"/>
            <a:ext cx="3531115" cy="485242"/>
            <a:chOff x="5268428" y="4650192"/>
            <a:chExt cx="3531115" cy="485242"/>
          </a:xfrm>
        </p:grpSpPr>
        <p:sp>
          <p:nvSpPr>
            <p:cNvPr id="50" name="직사각형 49"/>
            <p:cNvSpPr/>
            <p:nvPr/>
          </p:nvSpPr>
          <p:spPr>
            <a:xfrm>
              <a:off x="5412099" y="4650192"/>
              <a:ext cx="3387444" cy="485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atinLnBrk="1">
                <a:spcAft>
                  <a:spcPts val="300"/>
                </a:spcAft>
                <a:defRPr lang="ko-KR" altLang="en-US"/>
              </a:pPr>
              <a:r>
                <a:rPr lang="en-US" altLang="ko-KR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3</a:t>
              </a:r>
              <a:r>
                <a:rPr lang="ko-KR" altLang="en-US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학년 </a:t>
              </a:r>
              <a:r>
                <a:rPr lang="en-US" altLang="ko-KR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2</a:t>
              </a:r>
              <a:r>
                <a:rPr lang="ko-KR" altLang="en-US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학기에는 취업준비, 현장실습 등을 위한</a:t>
              </a:r>
              <a:r>
                <a:rPr lang="en-US" altLang="ko-KR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/>
              </a:r>
              <a:br>
                <a:rPr lang="en-US" altLang="ko-KR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</a:br>
              <a:r>
                <a:rPr lang="ko-KR" altLang="en-US" sz="1300" b="1" spc="-10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학점 집중 이수 </a:t>
              </a:r>
            </a:p>
          </p:txBody>
        </p:sp>
        <p:grpSp>
          <p:nvGrpSpPr>
            <p:cNvPr id="81" name="Group 4"/>
            <p:cNvGrpSpPr>
              <a:grpSpLocks noChangeAspect="1"/>
            </p:cNvGrpSpPr>
            <p:nvPr/>
          </p:nvGrpSpPr>
          <p:grpSpPr>
            <a:xfrm>
              <a:off x="5268428" y="4729352"/>
              <a:ext cx="143671" cy="144452"/>
              <a:chOff x="714" y="2659"/>
              <a:chExt cx="184" cy="185"/>
            </a:xfrm>
          </p:grpSpPr>
          <p:sp>
            <p:nvSpPr>
              <p:cNvPr id="82" name="AutoShape 3"/>
              <p:cNvSpPr>
                <a:spLocks noChangeAspect="1" noChangeArrowheads="1" noTextEdit="1"/>
              </p:cNvSpPr>
              <p:nvPr/>
            </p:nvSpPr>
            <p:spPr>
              <a:xfrm>
                <a:off x="720" y="2659"/>
                <a:ext cx="178" cy="1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 lvl="0">
                  <a:defRPr lang="ko-KR" altLang="en-US"/>
                </a:pPr>
                <a:endParaRPr lang="ko-KR" altLang="en-US" sz="1600"/>
              </a:p>
            </p:txBody>
          </p:sp>
          <p:sp>
            <p:nvSpPr>
              <p:cNvPr id="83" name="Freeform 5"/>
              <p:cNvSpPr/>
              <p:nvPr/>
            </p:nvSpPr>
            <p:spPr>
              <a:xfrm>
                <a:off x="714" y="2659"/>
                <a:ext cx="184" cy="185"/>
              </a:xfrm>
              <a:custGeom>
                <a:avLst/>
                <a:gdLst>
                  <a:gd name="T0" fmla="*/ 31 w 31"/>
                  <a:gd name="T1" fmla="*/ 23 h 31"/>
                  <a:gd name="T2" fmla="*/ 23 w 31"/>
                  <a:gd name="T3" fmla="*/ 31 h 31"/>
                  <a:gd name="T4" fmla="*/ 8 w 31"/>
                  <a:gd name="T5" fmla="*/ 31 h 31"/>
                  <a:gd name="T6" fmla="*/ 0 w 31"/>
                  <a:gd name="T7" fmla="*/ 23 h 31"/>
                  <a:gd name="T8" fmla="*/ 0 w 31"/>
                  <a:gd name="T9" fmla="*/ 8 h 31"/>
                  <a:gd name="T10" fmla="*/ 8 w 31"/>
                  <a:gd name="T11" fmla="*/ 0 h 31"/>
                  <a:gd name="T12" fmla="*/ 23 w 31"/>
                  <a:gd name="T13" fmla="*/ 0 h 31"/>
                  <a:gd name="T14" fmla="*/ 31 w 31"/>
                  <a:gd name="T15" fmla="*/ 8 h 31"/>
                  <a:gd name="T16" fmla="*/ 31 w 31"/>
                  <a:gd name="T17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31" y="23"/>
                    </a:moveTo>
                    <a:cubicBezTo>
                      <a:pt x="31" y="28"/>
                      <a:pt x="27" y="31"/>
                      <a:pt x="23" y="31"/>
                    </a:cubicBezTo>
                    <a:quadBezTo>
                      <a:pt x="8" y="31"/>
                      <a:pt x="8" y="31"/>
                    </a:quadBezTo>
                    <a:cubicBezTo>
                      <a:pt x="4" y="31"/>
                      <a:pt x="0" y="28"/>
                      <a:pt x="0" y="23"/>
                    </a:cubicBezTo>
                    <a:quadBezTo>
                      <a:pt x="0" y="8"/>
                      <a:pt x="0" y="8"/>
                    </a:quadBezTo>
                    <a:cubicBezTo>
                      <a:pt x="0" y="4"/>
                      <a:pt x="4" y="0"/>
                      <a:pt x="8" y="0"/>
                    </a:cubicBezTo>
                    <a:quadBezTo>
                      <a:pt x="23" y="0"/>
                      <a:pt x="23" y="0"/>
                    </a:quadBezTo>
                    <a:cubicBezTo>
                      <a:pt x="27" y="0"/>
                      <a:pt x="31" y="4"/>
                      <a:pt x="31" y="8"/>
                    </a:cubicBezTo>
                    <a:lnTo>
                      <a:pt x="31" y="23"/>
                    </a:lnTo>
                    <a:close/>
                  </a:path>
                </a:pathLst>
              </a:custGeom>
              <a:solidFill>
                <a:srgbClr val="147ED9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 lvl="0">
                  <a:defRPr lang="ko-KR" altLang="en-US"/>
                </a:pPr>
                <a:endParaRPr lang="ko-KR" altLang="en-US" sz="1600"/>
              </a:p>
            </p:txBody>
          </p:sp>
          <p:sp>
            <p:nvSpPr>
              <p:cNvPr id="84" name="Freeform 6"/>
              <p:cNvSpPr/>
              <p:nvPr/>
            </p:nvSpPr>
            <p:spPr>
              <a:xfrm>
                <a:off x="749" y="2702"/>
                <a:ext cx="113" cy="83"/>
              </a:xfrm>
              <a:custGeom>
                <a:avLst/>
                <a:gdLst>
                  <a:gd name="T0" fmla="*/ 0 w 113"/>
                  <a:gd name="T1" fmla="*/ 47 h 83"/>
                  <a:gd name="T2" fmla="*/ 36 w 113"/>
                  <a:gd name="T3" fmla="*/ 83 h 83"/>
                  <a:gd name="T4" fmla="*/ 113 w 113"/>
                  <a:gd name="T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83">
                    <a:moveTo>
                      <a:pt x="0" y="47"/>
                    </a:moveTo>
                    <a:lnTo>
                      <a:pt x="36" y="83"/>
                    </a:lnTo>
                    <a:lnTo>
                      <a:pt x="113" y="0"/>
                    </a:lnTo>
                  </a:path>
                </a:pathLst>
              </a:custGeom>
              <a:noFill/>
              <a:ln w="15875" cap="flat">
                <a:solidFill>
                  <a:srgbClr val="FDF9F6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/>
              <a:lstStyle/>
              <a:p>
                <a:pPr lvl="0">
                  <a:defRPr lang="ko-KR" altLang="en-US"/>
                </a:pPr>
                <a:endParaRPr lang="ko-KR" altLang="en-US" sz="1600"/>
              </a:p>
            </p:txBody>
          </p:sp>
        </p:grpSp>
      </p:grpSp>
      <p:grpSp>
        <p:nvGrpSpPr>
          <p:cNvPr id="122" name="그룹 121"/>
          <p:cNvGrpSpPr/>
          <p:nvPr/>
        </p:nvGrpSpPr>
        <p:grpSpPr>
          <a:xfrm>
            <a:off x="1296503" y="4478914"/>
            <a:ext cx="3208456" cy="692497"/>
            <a:chOff x="1153628" y="4448527"/>
            <a:chExt cx="3208456" cy="692497"/>
          </a:xfrm>
        </p:grpSpPr>
        <p:sp>
          <p:nvSpPr>
            <p:cNvPr id="48" name="직사각형 47"/>
            <p:cNvSpPr/>
            <p:nvPr/>
          </p:nvSpPr>
          <p:spPr>
            <a:xfrm>
              <a:off x="1282395" y="4448527"/>
              <a:ext cx="3079689" cy="692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atinLnBrk="1">
                <a:spcAft>
                  <a:spcPts val="300"/>
                </a:spcAft>
                <a:defRPr lang="ko-KR" altLang="en-US"/>
              </a:pPr>
              <a:r>
                <a:rPr lang="ko-KR" altLang="en-US" sz="1300" b="1" spc="-100" dirty="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학교 내 과목 개설을 원칙으로 하되</a:t>
              </a:r>
              <a:r>
                <a:rPr lang="en-US" altLang="ko-KR" sz="1300" b="1" spc="-100" dirty="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,</a:t>
              </a:r>
              <a:br>
                <a:rPr lang="en-US" altLang="ko-KR" sz="1300" b="1" spc="-100" dirty="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</a:br>
              <a:r>
                <a:rPr lang="ko-KR" altLang="en-US" sz="1300" b="1" spc="-100" dirty="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지역사회 연계 등</a:t>
              </a:r>
              <a:r>
                <a:rPr lang="en-US" altLang="ko-KR" sz="1300" b="1" spc="-100" dirty="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 </a:t>
              </a:r>
              <a:r>
                <a:rPr lang="ko-KR" altLang="en-US" sz="1300" b="1" spc="-100" dirty="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학교 밖 경험을 학점으로</a:t>
              </a:r>
              <a:r>
                <a:rPr lang="en-US" altLang="ko-KR" sz="1300" b="1" spc="-100" dirty="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/>
              </a:r>
              <a:br>
                <a:rPr lang="en-US" altLang="ko-KR" sz="1300" b="1" spc="-100" dirty="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</a:br>
              <a:r>
                <a:rPr lang="ko-KR" altLang="en-US" sz="1300" b="1" spc="-100" dirty="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인정 확대</a:t>
              </a:r>
              <a:r>
                <a:rPr lang="ko-KR" altLang="en-US" sz="600" b="1" spc="-100" dirty="0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/>
                  <a:ea typeface="맑은 고딕"/>
                  <a:cs typeface="+mj-cs"/>
                </a:rPr>
                <a:t> </a:t>
              </a:r>
              <a:endParaRPr lang="en-US" altLang="ko-KR" sz="1100" b="0" spc="-100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  <a:cs typeface="+mj-cs"/>
              </a:endParaRPr>
            </a:p>
          </p:txBody>
        </p:sp>
        <p:grpSp>
          <p:nvGrpSpPr>
            <p:cNvPr id="85" name="Group 4"/>
            <p:cNvGrpSpPr>
              <a:grpSpLocks noChangeAspect="1"/>
            </p:cNvGrpSpPr>
            <p:nvPr/>
          </p:nvGrpSpPr>
          <p:grpSpPr>
            <a:xfrm>
              <a:off x="1153628" y="4505436"/>
              <a:ext cx="143671" cy="144452"/>
              <a:chOff x="714" y="2659"/>
              <a:chExt cx="184" cy="185"/>
            </a:xfrm>
          </p:grpSpPr>
          <p:sp>
            <p:nvSpPr>
              <p:cNvPr id="86" name="AutoShape 3"/>
              <p:cNvSpPr>
                <a:spLocks noChangeAspect="1" noChangeArrowheads="1" noTextEdit="1"/>
              </p:cNvSpPr>
              <p:nvPr/>
            </p:nvSpPr>
            <p:spPr>
              <a:xfrm>
                <a:off x="720" y="2659"/>
                <a:ext cx="178" cy="1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 lvl="0">
                  <a:defRPr lang="ko-KR" altLang="en-US"/>
                </a:pPr>
                <a:endParaRPr lang="ko-KR" altLang="en-US" sz="1600"/>
              </a:p>
            </p:txBody>
          </p:sp>
          <p:sp>
            <p:nvSpPr>
              <p:cNvPr id="87" name="Freeform 5"/>
              <p:cNvSpPr/>
              <p:nvPr/>
            </p:nvSpPr>
            <p:spPr>
              <a:xfrm>
                <a:off x="714" y="2659"/>
                <a:ext cx="184" cy="185"/>
              </a:xfrm>
              <a:custGeom>
                <a:avLst/>
                <a:gdLst>
                  <a:gd name="T0" fmla="*/ 31 w 31"/>
                  <a:gd name="T1" fmla="*/ 23 h 31"/>
                  <a:gd name="T2" fmla="*/ 23 w 31"/>
                  <a:gd name="T3" fmla="*/ 31 h 31"/>
                  <a:gd name="T4" fmla="*/ 8 w 31"/>
                  <a:gd name="T5" fmla="*/ 31 h 31"/>
                  <a:gd name="T6" fmla="*/ 0 w 31"/>
                  <a:gd name="T7" fmla="*/ 23 h 31"/>
                  <a:gd name="T8" fmla="*/ 0 w 31"/>
                  <a:gd name="T9" fmla="*/ 8 h 31"/>
                  <a:gd name="T10" fmla="*/ 8 w 31"/>
                  <a:gd name="T11" fmla="*/ 0 h 31"/>
                  <a:gd name="T12" fmla="*/ 23 w 31"/>
                  <a:gd name="T13" fmla="*/ 0 h 31"/>
                  <a:gd name="T14" fmla="*/ 31 w 31"/>
                  <a:gd name="T15" fmla="*/ 8 h 31"/>
                  <a:gd name="T16" fmla="*/ 31 w 31"/>
                  <a:gd name="T17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31" y="23"/>
                    </a:moveTo>
                    <a:cubicBezTo>
                      <a:pt x="31" y="28"/>
                      <a:pt x="27" y="31"/>
                      <a:pt x="23" y="31"/>
                    </a:cubicBezTo>
                    <a:quadBezTo>
                      <a:pt x="8" y="31"/>
                      <a:pt x="8" y="31"/>
                    </a:quadBezTo>
                    <a:cubicBezTo>
                      <a:pt x="4" y="31"/>
                      <a:pt x="0" y="28"/>
                      <a:pt x="0" y="23"/>
                    </a:cubicBezTo>
                    <a:quadBezTo>
                      <a:pt x="0" y="8"/>
                      <a:pt x="0" y="8"/>
                    </a:quadBezTo>
                    <a:cubicBezTo>
                      <a:pt x="0" y="4"/>
                      <a:pt x="4" y="0"/>
                      <a:pt x="8" y="0"/>
                    </a:cubicBezTo>
                    <a:quadBezTo>
                      <a:pt x="23" y="0"/>
                      <a:pt x="23" y="0"/>
                    </a:quadBezTo>
                    <a:cubicBezTo>
                      <a:pt x="27" y="0"/>
                      <a:pt x="31" y="4"/>
                      <a:pt x="31" y="8"/>
                    </a:cubicBezTo>
                    <a:lnTo>
                      <a:pt x="31" y="23"/>
                    </a:lnTo>
                    <a:close/>
                  </a:path>
                </a:pathLst>
              </a:custGeom>
              <a:solidFill>
                <a:srgbClr val="147ED9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 lvl="0">
                  <a:defRPr lang="ko-KR" altLang="en-US"/>
                </a:pPr>
                <a:endParaRPr lang="ko-KR" altLang="en-US" sz="1600"/>
              </a:p>
            </p:txBody>
          </p:sp>
          <p:sp>
            <p:nvSpPr>
              <p:cNvPr id="88" name="Freeform 6"/>
              <p:cNvSpPr/>
              <p:nvPr/>
            </p:nvSpPr>
            <p:spPr>
              <a:xfrm>
                <a:off x="749" y="2702"/>
                <a:ext cx="113" cy="83"/>
              </a:xfrm>
              <a:custGeom>
                <a:avLst/>
                <a:gdLst>
                  <a:gd name="T0" fmla="*/ 0 w 113"/>
                  <a:gd name="T1" fmla="*/ 47 h 83"/>
                  <a:gd name="T2" fmla="*/ 36 w 113"/>
                  <a:gd name="T3" fmla="*/ 83 h 83"/>
                  <a:gd name="T4" fmla="*/ 113 w 113"/>
                  <a:gd name="T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83">
                    <a:moveTo>
                      <a:pt x="0" y="47"/>
                    </a:moveTo>
                    <a:lnTo>
                      <a:pt x="36" y="83"/>
                    </a:lnTo>
                    <a:lnTo>
                      <a:pt x="113" y="0"/>
                    </a:lnTo>
                  </a:path>
                </a:pathLst>
              </a:custGeom>
              <a:noFill/>
              <a:ln w="15875" cap="flat">
                <a:solidFill>
                  <a:srgbClr val="FDF9F6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/>
              <a:lstStyle/>
              <a:p>
                <a:pPr lvl="0">
                  <a:defRPr lang="ko-KR" altLang="en-US"/>
                </a:pPr>
                <a:endParaRPr lang="ko-KR" altLang="en-US" sz="1600"/>
              </a:p>
            </p:txBody>
          </p:sp>
        </p:grpSp>
      </p:grpSp>
      <p:grpSp>
        <p:nvGrpSpPr>
          <p:cNvPr id="139" name="그룹 138"/>
          <p:cNvGrpSpPr/>
          <p:nvPr/>
        </p:nvGrpSpPr>
        <p:grpSpPr>
          <a:xfrm>
            <a:off x="5412476" y="5561295"/>
            <a:ext cx="3794145" cy="1014823"/>
            <a:chOff x="5054855" y="5719479"/>
            <a:chExt cx="3794145" cy="1014823"/>
          </a:xfrm>
        </p:grpSpPr>
        <p:pic>
          <p:nvPicPr>
            <p:cNvPr id="137" name="Picture 6" descr="C:\Users\infogram\Desktop\두루미\화살표\화살표.png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6585838" y="5807145"/>
              <a:ext cx="443612" cy="927157"/>
            </a:xfrm>
            <a:prstGeom prst="rect">
              <a:avLst/>
            </a:prstGeom>
            <a:noFill/>
            <a:ln>
              <a:solidFill>
                <a:schemeClr val="accent1">
                  <a:alpha val="0"/>
                </a:schemeClr>
              </a:solidFill>
            </a:ln>
          </p:spPr>
        </p:pic>
        <p:grpSp>
          <p:nvGrpSpPr>
            <p:cNvPr id="136" name="그룹 135"/>
            <p:cNvGrpSpPr/>
            <p:nvPr/>
          </p:nvGrpSpPr>
          <p:grpSpPr>
            <a:xfrm>
              <a:off x="5054855" y="5719479"/>
              <a:ext cx="1698370" cy="969138"/>
              <a:chOff x="5108628" y="5699747"/>
              <a:chExt cx="1698370" cy="969138"/>
            </a:xfrm>
          </p:grpSpPr>
          <p:sp>
            <p:nvSpPr>
              <p:cNvPr id="132" name="사각형: 둥근 모서리 131"/>
              <p:cNvSpPr/>
              <p:nvPr/>
            </p:nvSpPr>
            <p:spPr>
              <a:xfrm>
                <a:off x="5108628" y="5815338"/>
                <a:ext cx="1698370" cy="853547"/>
              </a:xfrm>
              <a:prstGeom prst="roundRect">
                <a:avLst>
                  <a:gd name="adj" fmla="val 7740"/>
                </a:avLst>
              </a:prstGeom>
              <a:solidFill>
                <a:srgbClr val="E3E8ED"/>
              </a:solidFill>
              <a:ln w="9525">
                <a:solidFill>
                  <a:srgbClr val="BFCC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00000" latinLnBrk="1">
                  <a:defRPr lang="ko-KR" altLang="en-US"/>
                </a:pPr>
                <a:endParaRPr lang="ko-KR" altLang="en-US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128" name="그룹 127"/>
              <p:cNvGrpSpPr/>
              <p:nvPr/>
            </p:nvGrpSpPr>
            <p:grpSpPr>
              <a:xfrm>
                <a:off x="5295633" y="5699747"/>
                <a:ext cx="1324360" cy="824585"/>
                <a:chOff x="5508963" y="5699747"/>
                <a:chExt cx="1324360" cy="824585"/>
              </a:xfrm>
            </p:grpSpPr>
            <p:sp>
              <p:nvSpPr>
                <p:cNvPr id="95" name="직사각형 94"/>
                <p:cNvSpPr/>
                <p:nvPr/>
              </p:nvSpPr>
              <p:spPr>
                <a:xfrm>
                  <a:off x="5547415" y="6093445"/>
                  <a:ext cx="1235307" cy="4202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 lang="ko-KR" altLang="en-US"/>
                  </a:pPr>
                  <a:r>
                    <a:rPr lang="ko-KR" altLang="en-US" sz="1100" b="1" spc="-100">
                      <a:ln w="9525"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맑은 고딕"/>
                      <a:cs typeface="+mj-cs"/>
                    </a:rPr>
                    <a:t>전공 과목에</a:t>
                  </a:r>
                </a:p>
                <a:p>
                  <a:pPr algn="ctr">
                    <a:defRPr lang="ko-KR" altLang="en-US"/>
                  </a:pPr>
                  <a:r>
                    <a:rPr lang="ko-KR" altLang="en-US" sz="1100" b="1" spc="-100">
                      <a:ln w="9525"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맑은 고딕"/>
                      <a:cs typeface="+mj-cs"/>
                    </a:rPr>
                    <a:t>포함하여</a:t>
                  </a:r>
                  <a:r>
                    <a:rPr lang="en-US" altLang="ko-KR" sz="1100" b="1" spc="-100">
                      <a:ln w="9525"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맑은 고딕"/>
                      <a:cs typeface="+mj-cs"/>
                    </a:rPr>
                    <a:t> </a:t>
                  </a:r>
                  <a:r>
                    <a:rPr lang="ko-KR" altLang="en-US" sz="1100" b="1" spc="-100">
                      <a:ln w="9525"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맑은 고딕"/>
                      <a:cs typeface="+mj-cs"/>
                    </a:rPr>
                    <a:t>현장실습</a:t>
                  </a:r>
                </a:p>
              </p:txBody>
            </p:sp>
            <p:grpSp>
              <p:nvGrpSpPr>
                <p:cNvPr id="106" name="그룹 105"/>
                <p:cNvGrpSpPr/>
                <p:nvPr/>
              </p:nvGrpSpPr>
              <p:grpSpPr>
                <a:xfrm>
                  <a:off x="5508963" y="5699747"/>
                  <a:ext cx="1324360" cy="278815"/>
                  <a:chOff x="4959651" y="5512729"/>
                  <a:chExt cx="1324360" cy="278815"/>
                </a:xfrm>
              </p:grpSpPr>
              <p:sp>
                <p:nvSpPr>
                  <p:cNvPr id="53" name="사각형: 둥근 모서리 52"/>
                  <p:cNvSpPr/>
                  <p:nvPr/>
                </p:nvSpPr>
                <p:spPr>
                  <a:xfrm>
                    <a:off x="4959651" y="5512729"/>
                    <a:ext cx="1324360" cy="276999"/>
                  </a:xfrm>
                  <a:prstGeom prst="roundRect">
                    <a:avLst>
                      <a:gd name="adj" fmla="val 22491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 lang="ko-KR" altLang="en-US"/>
                    </a:pPr>
                    <a:endParaRPr lang="ko-KR" altLang="en-US"/>
                  </a:p>
                </p:txBody>
              </p:sp>
              <p:sp>
                <p:nvSpPr>
                  <p:cNvPr id="54" name="직사각형 53"/>
                  <p:cNvSpPr/>
                  <p:nvPr/>
                </p:nvSpPr>
                <p:spPr>
                  <a:xfrm>
                    <a:off x="5388434" y="5514545"/>
                    <a:ext cx="466794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 latinLnBrk="1">
                      <a:spcAft>
                        <a:spcPts val="300"/>
                      </a:spcAft>
                      <a:defRPr lang="ko-KR" altLang="en-US"/>
                    </a:pPr>
                    <a:r>
                      <a:rPr lang="ko-KR" altLang="en-US" sz="1200" b="1" spc="-100">
                        <a:ln w="9525"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/>
                        <a:ea typeface="맑은 고딕"/>
                        <a:cs typeface="+mj-cs"/>
                      </a:rPr>
                      <a:t>현행</a:t>
                    </a:r>
                    <a:endParaRPr lang="en-US" altLang="ko-KR" sz="1200" b="1" spc="-100">
                      <a:ln w="9525"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맑은 고딕"/>
                      <a:ea typeface="맑은 고딕"/>
                      <a:cs typeface="+mj-cs"/>
                    </a:endParaRPr>
                  </a:p>
                </p:txBody>
              </p:sp>
            </p:grpSp>
          </p:grpSp>
        </p:grpSp>
        <p:grpSp>
          <p:nvGrpSpPr>
            <p:cNvPr id="135" name="그룹 134"/>
            <p:cNvGrpSpPr/>
            <p:nvPr/>
          </p:nvGrpSpPr>
          <p:grpSpPr>
            <a:xfrm>
              <a:off x="7150630" y="5719479"/>
              <a:ext cx="1698370" cy="969138"/>
              <a:chOff x="7387060" y="5699747"/>
              <a:chExt cx="1698370" cy="969138"/>
            </a:xfrm>
          </p:grpSpPr>
          <p:sp>
            <p:nvSpPr>
              <p:cNvPr id="134" name="사각형: 둥근 모서리 133"/>
              <p:cNvSpPr/>
              <p:nvPr/>
            </p:nvSpPr>
            <p:spPr>
              <a:xfrm>
                <a:off x="7387060" y="5815338"/>
                <a:ext cx="1698370" cy="853547"/>
              </a:xfrm>
              <a:prstGeom prst="roundRect">
                <a:avLst>
                  <a:gd name="adj" fmla="val 7740"/>
                </a:avLst>
              </a:prstGeom>
              <a:solidFill>
                <a:srgbClr val="E6ECFD"/>
              </a:solidFill>
              <a:ln w="9525">
                <a:solidFill>
                  <a:srgbClr val="BFCC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00000" latinLnBrk="1">
                  <a:defRPr lang="ko-KR" altLang="en-US"/>
                </a:pPr>
                <a:endParaRPr lang="ko-KR" altLang="en-US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129" name="그룹 128"/>
              <p:cNvGrpSpPr/>
              <p:nvPr/>
            </p:nvGrpSpPr>
            <p:grpSpPr>
              <a:xfrm>
                <a:off x="7529962" y="5699747"/>
                <a:ext cx="1412566" cy="917662"/>
                <a:chOff x="7708862" y="5699747"/>
                <a:chExt cx="1412566" cy="917662"/>
              </a:xfrm>
            </p:grpSpPr>
            <p:sp>
              <p:nvSpPr>
                <p:cNvPr id="99" name="직사각형 98"/>
                <p:cNvSpPr/>
                <p:nvPr/>
              </p:nvSpPr>
              <p:spPr>
                <a:xfrm>
                  <a:off x="7708862" y="6017245"/>
                  <a:ext cx="1393787" cy="6001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 lang="ko-KR" altLang="en-US"/>
                  </a:pPr>
                  <a:r>
                    <a:rPr lang="ko-KR" altLang="en-US" sz="1100" b="1" spc="-100">
                      <a:ln w="9525"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맑은 고딕"/>
                      <a:cs typeface="+mj-cs"/>
                    </a:rPr>
                    <a:t>학생 희망에 따라</a:t>
                  </a:r>
                </a:p>
                <a:p>
                  <a:pPr algn="ctr">
                    <a:defRPr lang="ko-KR" altLang="en-US"/>
                  </a:pPr>
                  <a:r>
                    <a:rPr lang="ko-KR" altLang="en-US" sz="1100" b="1" spc="-100">
                      <a:ln w="9525"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맑은 고딕"/>
                      <a:cs typeface="+mj-cs"/>
                    </a:rPr>
                    <a:t>전공 과목중점</a:t>
                  </a:r>
                  <a:r>
                    <a:rPr lang="en-US" altLang="ko-KR" sz="1100" b="1" spc="-100">
                      <a:ln w="9525"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맑은 고딕"/>
                      <a:cs typeface="+mj-cs"/>
                    </a:rPr>
                    <a:t> </a:t>
                  </a:r>
                  <a:r>
                    <a:rPr lang="ko-KR" altLang="en-US" sz="1100" b="1" spc="-100">
                      <a:ln w="9525"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맑은 고딕"/>
                      <a:cs typeface="+mj-cs"/>
                    </a:rPr>
                    <a:t>또는</a:t>
                  </a:r>
                </a:p>
                <a:p>
                  <a:pPr algn="ctr">
                    <a:defRPr lang="ko-KR" altLang="en-US"/>
                  </a:pPr>
                  <a:r>
                    <a:rPr lang="ko-KR" altLang="en-US" sz="1100" b="1" spc="-100">
                      <a:ln w="9525"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맑은 고딕"/>
                      <a:cs typeface="+mj-cs"/>
                    </a:rPr>
                    <a:t>현장실습과목 중 선택</a:t>
                  </a:r>
                </a:p>
              </p:txBody>
            </p:sp>
            <p:grpSp>
              <p:nvGrpSpPr>
                <p:cNvPr id="107" name="그룹 106"/>
                <p:cNvGrpSpPr/>
                <p:nvPr/>
              </p:nvGrpSpPr>
              <p:grpSpPr>
                <a:xfrm>
                  <a:off x="7752965" y="5699747"/>
                  <a:ext cx="1324360" cy="278815"/>
                  <a:chOff x="5273976" y="6167160"/>
                  <a:chExt cx="1324360" cy="278815"/>
                </a:xfrm>
              </p:grpSpPr>
              <p:sp>
                <p:nvSpPr>
                  <p:cNvPr id="100" name="사각형: 둥근 모서리 99"/>
                  <p:cNvSpPr/>
                  <p:nvPr/>
                </p:nvSpPr>
                <p:spPr>
                  <a:xfrm>
                    <a:off x="5273976" y="6167160"/>
                    <a:ext cx="1324360" cy="276999"/>
                  </a:xfrm>
                  <a:prstGeom prst="roundRect">
                    <a:avLst>
                      <a:gd name="adj" fmla="val 25930"/>
                    </a:avLst>
                  </a:prstGeom>
                  <a:solidFill>
                    <a:srgbClr val="6488F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 lang="ko-KR" altLang="en-US"/>
                    </a:pPr>
                    <a:endParaRPr lang="ko-KR" altLang="en-US"/>
                  </a:p>
                </p:txBody>
              </p:sp>
              <p:sp>
                <p:nvSpPr>
                  <p:cNvPr id="101" name="직사각형 100"/>
                  <p:cNvSpPr/>
                  <p:nvPr/>
                </p:nvSpPr>
                <p:spPr>
                  <a:xfrm>
                    <a:off x="5632227" y="6168976"/>
                    <a:ext cx="610433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 latinLnBrk="1">
                      <a:spcAft>
                        <a:spcPts val="300"/>
                      </a:spcAft>
                      <a:defRPr lang="ko-KR" altLang="en-US"/>
                    </a:pPr>
                    <a:r>
                      <a:rPr lang="ko-KR" altLang="en-US" sz="1200" b="1" spc="-100">
                        <a:ln w="9525"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/>
                        <a:ea typeface="맑은 고딕"/>
                        <a:cs typeface="+mj-cs"/>
                      </a:rPr>
                      <a:t>변경안</a:t>
                    </a:r>
                    <a:endParaRPr lang="en-US" altLang="ko-KR" sz="1200" b="1" spc="-100">
                      <a:ln w="9525"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맑은 고딕"/>
                      <a:ea typeface="맑은 고딕"/>
                      <a:cs typeface="+mj-cs"/>
                    </a:endParaRPr>
                  </a:p>
                </p:txBody>
              </p:sp>
            </p:grpSp>
          </p:grpSp>
        </p:grpSp>
      </p:grpSp>
      <p:sp>
        <p:nvSpPr>
          <p:cNvPr id="118" name="타원 117"/>
          <p:cNvSpPr/>
          <p:nvPr/>
        </p:nvSpPr>
        <p:spPr>
          <a:xfrm>
            <a:off x="558149" y="3765053"/>
            <a:ext cx="608734" cy="608734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>
            <a:outerShdw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0" name="타원 119"/>
          <p:cNvSpPr/>
          <p:nvPr/>
        </p:nvSpPr>
        <p:spPr>
          <a:xfrm>
            <a:off x="558149" y="1899896"/>
            <a:ext cx="608734" cy="608734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70C0"/>
            </a:solidFill>
          </a:ln>
          <a:effectLst>
            <a:outerShdw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1" name="타원 120"/>
          <p:cNvSpPr/>
          <p:nvPr/>
        </p:nvSpPr>
        <p:spPr>
          <a:xfrm>
            <a:off x="5105355" y="3765053"/>
            <a:ext cx="608734" cy="608734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70C0"/>
            </a:solidFill>
          </a:ln>
          <a:effectLst>
            <a:outerShdw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41" name="그래픽 14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99817" y="2087547"/>
            <a:ext cx="347933" cy="246229"/>
          </a:xfrm>
          <a:prstGeom prst="rect">
            <a:avLst/>
          </a:prstGeom>
        </p:spPr>
      </p:pic>
      <p:pic>
        <p:nvPicPr>
          <p:cNvPr id="142" name="그래픽 14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271300" y="2004551"/>
            <a:ext cx="282351" cy="399423"/>
          </a:xfrm>
          <a:prstGeom prst="rect">
            <a:avLst/>
          </a:prstGeom>
        </p:spPr>
      </p:pic>
      <p:pic>
        <p:nvPicPr>
          <p:cNvPr id="143" name="그래픽 14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76779" y="3965318"/>
            <a:ext cx="384104" cy="256069"/>
          </a:xfrm>
          <a:prstGeom prst="rect">
            <a:avLst/>
          </a:prstGeom>
        </p:spPr>
      </p:pic>
      <p:pic>
        <p:nvPicPr>
          <p:cNvPr id="144" name="그래픽 143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5266950" y="3916496"/>
            <a:ext cx="324801" cy="312309"/>
          </a:xfrm>
          <a:prstGeom prst="rect">
            <a:avLst/>
          </a:prstGeom>
        </p:spPr>
      </p:pic>
      <p:sp>
        <p:nvSpPr>
          <p:cNvPr id="92" name="직사각형 91"/>
          <p:cNvSpPr/>
          <p:nvPr/>
        </p:nvSpPr>
        <p:spPr>
          <a:xfrm>
            <a:off x="1406220" y="3273625"/>
            <a:ext cx="21275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defRPr lang="ko-KR" altLang="en-US"/>
            </a:pPr>
            <a:r>
              <a:rPr lang="en-US" altLang="ko-KR" sz="1100" b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※ 1</a:t>
            </a:r>
            <a:r>
              <a:rPr lang="ko-KR" altLang="en-US" sz="1100" b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학점 정의</a:t>
            </a:r>
            <a:r>
              <a:rPr lang="en-US" altLang="ko-KR" sz="1100" b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, </a:t>
            </a:r>
            <a:r>
              <a:rPr lang="ko-KR" altLang="en-US" sz="1100" b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졸업 이수학점 제시</a:t>
            </a:r>
            <a:r>
              <a:rPr lang="en-US" altLang="ko-KR" sz="1100" b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,</a:t>
            </a:r>
            <a:br>
              <a:rPr lang="en-US" altLang="ko-KR" sz="1100" b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</a:br>
            <a:r>
              <a:rPr lang="en-US" altLang="ko-KR" sz="1100" b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   </a:t>
            </a:r>
            <a:r>
              <a:rPr lang="ko-KR" altLang="en-US" sz="1100" b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과목 재구조화</a:t>
            </a:r>
            <a:r>
              <a:rPr lang="en-US" altLang="ko-KR" sz="110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 </a:t>
            </a:r>
            <a:r>
              <a:rPr lang="ko-KR" altLang="en-US" sz="1100" b="0" spc="-1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+mj-cs"/>
              </a:rPr>
              <a:t>등</a:t>
            </a:r>
            <a:endParaRPr lang="ko-KR" altLang="en-US" sz="1100" b="0" spc="-100">
              <a:solidFill>
                <a:schemeClr val="tx1">
                  <a:lumMod val="75000"/>
                  <a:lumOff val="25000"/>
                </a:schemeClr>
              </a:solidFill>
              <a:ea typeface="맑은 고딕"/>
              <a:cs typeface="+mj-cs"/>
            </a:endParaRPr>
          </a:p>
        </p:txBody>
      </p: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1D9EBD35-3183-4EEA-95E0-E69DD7FC1102}"/>
              </a:ext>
            </a:extLst>
          </p:cNvPr>
          <p:cNvGrpSpPr/>
          <p:nvPr/>
        </p:nvGrpSpPr>
        <p:grpSpPr>
          <a:xfrm>
            <a:off x="599930" y="1063563"/>
            <a:ext cx="7469398" cy="615553"/>
            <a:chOff x="599930" y="1063563"/>
            <a:chExt cx="7469398" cy="615553"/>
          </a:xfrm>
        </p:grpSpPr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EF0592A2-3322-4B74-A267-B00F4212D628}"/>
                </a:ext>
              </a:extLst>
            </p:cNvPr>
            <p:cNvSpPr/>
            <p:nvPr/>
          </p:nvSpPr>
          <p:spPr>
            <a:xfrm>
              <a:off x="645501" y="1063563"/>
              <a:ext cx="7423827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00000" latinLnBrk="1">
                <a:spcAft>
                  <a:spcPts val="300"/>
                </a:spcAft>
                <a:defRPr lang="ko-KR" altLang="en-US"/>
              </a:pPr>
              <a:r>
                <a:rPr lang="ko-KR" altLang="en-US" sz="1700" b="1" spc="-15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</a:rPr>
                <a:t>영역별</a:t>
              </a:r>
              <a:r>
                <a:rPr lang="en-US" altLang="ko-KR" sz="1700" b="1" spc="-15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</a:rPr>
                <a:t>‧</a:t>
              </a:r>
              <a:r>
                <a:rPr lang="ko-KR" altLang="en-US" sz="1700" b="1" spc="-15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</a:rPr>
                <a:t>단계별 교육과정 적용으로 진로 및 학습 수준에 따른</a:t>
              </a:r>
              <a:r>
                <a:rPr lang="en-US" altLang="ko-KR" sz="1700" b="1" spc="-15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</a:rPr>
                <a:t/>
              </a:r>
              <a:br>
                <a:rPr lang="en-US" altLang="ko-KR" sz="1700" b="1" spc="-15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</a:rPr>
              </a:br>
              <a:r>
                <a:rPr lang="ko-KR" altLang="en-US" sz="1700" b="1" spc="-15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</a:rPr>
                <a:t>과목선택권을 확대하고</a:t>
              </a:r>
              <a:r>
                <a:rPr lang="en-US" altLang="ko-KR" sz="1700" b="1" spc="-15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</a:rPr>
                <a:t>, </a:t>
              </a:r>
              <a:r>
                <a:rPr lang="ko-KR" altLang="en-US" sz="1700" b="1" spc="-150" dirty="0" err="1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</a:rPr>
                <a:t>학교밖</a:t>
              </a:r>
              <a:r>
                <a:rPr lang="ko-KR" altLang="en-US" sz="1700" b="1" spc="-15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</a:rPr>
                <a:t> 학습</a:t>
              </a:r>
              <a:r>
                <a:rPr lang="en-US" altLang="ko-KR" sz="1700" b="1" spc="-15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</a:rPr>
                <a:t>, </a:t>
              </a:r>
              <a:r>
                <a:rPr lang="ko-KR" altLang="en-US" sz="1700" b="1" spc="-150" dirty="0" err="1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</a:rPr>
                <a:t>유연화된</a:t>
              </a:r>
              <a:r>
                <a:rPr lang="ko-KR" altLang="en-US" sz="1700" b="1" spc="-15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</a:rPr>
                <a:t> 교육과정 운영으로 학습경험을 확장</a:t>
              </a:r>
            </a:p>
          </p:txBody>
        </p:sp>
        <p:cxnSp>
          <p:nvCxnSpPr>
            <p:cNvPr id="96" name="직선 연결선 95">
              <a:extLst>
                <a:ext uri="{FF2B5EF4-FFF2-40B4-BE49-F238E27FC236}">
                  <a16:creationId xmlns:a16="http://schemas.microsoft.com/office/drawing/2014/main" id="{6CB379AA-F5C9-48CF-8112-CB6AFCF845E7}"/>
                </a:ext>
              </a:extLst>
            </p:cNvPr>
            <p:cNvCxnSpPr>
              <a:cxnSpLocks/>
            </p:cNvCxnSpPr>
            <p:nvPr/>
          </p:nvCxnSpPr>
          <p:spPr>
            <a:xfrm>
              <a:off x="599930" y="1110119"/>
              <a:ext cx="0" cy="477381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4282FC2F-6E71-4BAF-9456-14FDF1B7DA78}"/>
              </a:ext>
            </a:extLst>
          </p:cNvPr>
          <p:cNvGrpSpPr/>
          <p:nvPr/>
        </p:nvGrpSpPr>
        <p:grpSpPr>
          <a:xfrm>
            <a:off x="1421985" y="5001895"/>
            <a:ext cx="2837556" cy="1829996"/>
            <a:chOff x="1369192" y="4939904"/>
            <a:chExt cx="3037708" cy="1959079"/>
          </a:xfrm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1924AA9E-9271-4EC3-A58D-F692D2D539F7}"/>
                </a:ext>
              </a:extLst>
            </p:cNvPr>
            <p:cNvSpPr/>
            <p:nvPr/>
          </p:nvSpPr>
          <p:spPr>
            <a:xfrm>
              <a:off x="1369192" y="6540500"/>
              <a:ext cx="3037708" cy="2016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래픽 1">
              <a:extLst>
                <a:ext uri="{FF2B5EF4-FFF2-40B4-BE49-F238E27FC236}">
                  <a16:creationId xmlns:a16="http://schemas.microsoft.com/office/drawing/2014/main" id="{538C5A51-BCDB-4573-8CB5-3F2AA2DEB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30220" y="4939904"/>
              <a:ext cx="2825989" cy="1959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8574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6DA1CDCA-616D-43F0-B4A4-EEA513709FC6}"/>
              </a:ext>
            </a:extLst>
          </p:cNvPr>
          <p:cNvSpPr/>
          <p:nvPr/>
        </p:nvSpPr>
        <p:spPr>
          <a:xfrm>
            <a:off x="826168" y="276169"/>
            <a:ext cx="380104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 latinLnBrk="1">
              <a:lnSpc>
                <a:spcPct val="90000"/>
              </a:lnSpc>
              <a:spcBef>
                <a:spcPct val="0"/>
              </a:spcBef>
            </a:pPr>
            <a:r>
              <a:rPr lang="ko-KR" altLang="en-US" sz="30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rPr>
              <a:t>진로 및 학업설계 지도</a:t>
            </a:r>
            <a:endParaRPr lang="ko-KR" altLang="en-US" sz="30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j-cs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F338C68-9965-46AE-A54F-C16165E32A81}"/>
              </a:ext>
            </a:extLst>
          </p:cNvPr>
          <p:cNvGrpSpPr/>
          <p:nvPr/>
        </p:nvGrpSpPr>
        <p:grpSpPr>
          <a:xfrm>
            <a:off x="267372" y="2081041"/>
            <a:ext cx="9371256" cy="3895952"/>
            <a:chOff x="958399" y="2105320"/>
            <a:chExt cx="8469122" cy="3520903"/>
          </a:xfrm>
        </p:grpSpPr>
        <p:sp>
          <p:nvSpPr>
            <p:cNvPr id="25" name="모서리가 둥근 직사각형 32">
              <a:extLst>
                <a:ext uri="{FF2B5EF4-FFF2-40B4-BE49-F238E27FC236}">
                  <a16:creationId xmlns:a16="http://schemas.microsoft.com/office/drawing/2014/main" id="{8242278D-FA5C-4948-A7D8-3C4DDDE51C48}"/>
                </a:ext>
              </a:extLst>
            </p:cNvPr>
            <p:cNvSpPr/>
            <p:nvPr/>
          </p:nvSpPr>
          <p:spPr>
            <a:xfrm>
              <a:off x="966984" y="2115813"/>
              <a:ext cx="8460537" cy="3506096"/>
            </a:xfrm>
            <a:prstGeom prst="roundRect">
              <a:avLst>
                <a:gd name="adj" fmla="val 2318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사각형: 둥근 위쪽 모서리 31">
              <a:extLst>
                <a:ext uri="{FF2B5EF4-FFF2-40B4-BE49-F238E27FC236}">
                  <a16:creationId xmlns:a16="http://schemas.microsoft.com/office/drawing/2014/main" id="{ED5C90B2-968E-492B-8E81-BA986B3A0106}"/>
                </a:ext>
              </a:extLst>
            </p:cNvPr>
            <p:cNvSpPr/>
            <p:nvPr/>
          </p:nvSpPr>
          <p:spPr>
            <a:xfrm rot="16200000">
              <a:off x="205409" y="2858310"/>
              <a:ext cx="3520903" cy="2014923"/>
            </a:xfrm>
            <a:prstGeom prst="round2SameRect">
              <a:avLst>
                <a:gd name="adj1" fmla="val 4565"/>
                <a:gd name="adj2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2B8BEDDB-F3C6-47E2-BA2F-A94E2C1412C8}"/>
                </a:ext>
              </a:extLst>
            </p:cNvPr>
            <p:cNvSpPr/>
            <p:nvPr/>
          </p:nvSpPr>
          <p:spPr>
            <a:xfrm>
              <a:off x="1104830" y="3893220"/>
              <a:ext cx="1733167" cy="6848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latinLnBrk="1">
                <a:spcAft>
                  <a:spcPts val="300"/>
                </a:spcAft>
              </a:pPr>
              <a:r>
                <a:rPr lang="ko-KR" altLang="en-US" b="1" spc="-20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</a:rPr>
                <a:t>진로 및 학업설계</a:t>
              </a:r>
              <a:endParaRPr lang="ko-KR" altLang="en-US" b="1" spc="-200" dirty="0">
                <a:ln>
                  <a:solidFill>
                    <a:schemeClr val="bg2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</a:endParaRPr>
            </a:p>
            <a:p>
              <a:pPr algn="ctr" defTabSz="914400" latinLnBrk="1">
                <a:spcAft>
                  <a:spcPts val="300"/>
                </a:spcAft>
              </a:pPr>
              <a:r>
                <a:rPr lang="ko-KR" altLang="en-US" b="1" spc="-200" dirty="0">
                  <a:ln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</a:rPr>
                <a:t>교과목 이수 지도</a:t>
              </a: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EA9E47E0-8E0B-4B35-97D9-F8B9A35A7C54}"/>
                </a:ext>
              </a:extLst>
            </p:cNvPr>
            <p:cNvSpPr/>
            <p:nvPr/>
          </p:nvSpPr>
          <p:spPr>
            <a:xfrm>
              <a:off x="3376974" y="2316822"/>
              <a:ext cx="5997352" cy="1531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 latinLnBrk="1">
                <a:spcAft>
                  <a:spcPts val="300"/>
                </a:spcAft>
              </a:pPr>
              <a:r>
                <a:rPr lang="ko-KR" altLang="en-US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진로 상담을 내실화하여 진로와 연계한 학생의 학업 계획서 작성</a:t>
              </a:r>
              <a:r>
                <a:rPr lang="en-US" altLang="ko-KR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, </a:t>
              </a:r>
            </a:p>
            <a:p>
              <a:pPr fontAlgn="base" latinLnBrk="1">
                <a:spcAft>
                  <a:spcPts val="300"/>
                </a:spcAft>
              </a:pPr>
              <a:r>
                <a:rPr lang="ko-KR" altLang="en-US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이수가 필요한 교과목 등에 대해 체계적으로 안내</a:t>
              </a:r>
              <a:endParaRPr lang="en-US" altLang="ko-KR" sz="16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cs typeface="+mj-cs"/>
              </a:endParaRPr>
            </a:p>
            <a:p>
              <a:pPr fontAlgn="base" latinLnBrk="1">
                <a:spcAft>
                  <a:spcPts val="300"/>
                </a:spcAft>
              </a:pPr>
              <a:r>
                <a:rPr lang="ko-KR" altLang="en-US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진로 결정 여부에 따라 진로 탐색형 또는 진로 맞춤형 학업설계 지원</a:t>
              </a:r>
              <a:endParaRPr lang="en-US" altLang="ko-KR" sz="16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cs typeface="+mj-cs"/>
              </a:endParaRPr>
            </a:p>
            <a:p>
              <a:pPr fontAlgn="base" latinLnBrk="1">
                <a:spcAft>
                  <a:spcPts val="300"/>
                </a:spcAft>
              </a:pPr>
              <a:r>
                <a:rPr lang="ko-KR" altLang="en-US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과목에 대한 선택 및 이수 지도 실시</a:t>
              </a:r>
              <a:endParaRPr lang="en-US" altLang="ko-KR" sz="16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cs typeface="+mj-cs"/>
              </a:endParaRPr>
            </a:p>
            <a:p>
              <a:pPr fontAlgn="base" latinLnBrk="1">
                <a:spcAft>
                  <a:spcPts val="300"/>
                </a:spcAft>
              </a:pPr>
              <a:endParaRPr lang="en-US" altLang="ko-KR" sz="3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cs typeface="+mj-cs"/>
              </a:endParaRPr>
            </a:p>
            <a:p>
              <a:pPr fontAlgn="base" latinLnBrk="1">
                <a:spcAft>
                  <a:spcPts val="300"/>
                </a:spcAft>
              </a:pPr>
              <a:r>
                <a:rPr lang="en-US" altLang="ko-KR" sz="1400" b="1" spc="-12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맑은 고딕" panose="020B0503020000020004" pitchFamily="50" charset="-127"/>
                  <a:cs typeface="+mj-cs"/>
                </a:rPr>
                <a:t>※ </a:t>
              </a:r>
              <a:r>
                <a:rPr lang="ko-KR" altLang="en-US" sz="1400" b="1" spc="-12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맑은 고딕" panose="020B0503020000020004" pitchFamily="50" charset="-127"/>
                  <a:cs typeface="+mj-cs"/>
                </a:rPr>
                <a:t>교육과정 이수지도 </a:t>
              </a:r>
              <a:r>
                <a:rPr lang="ko-KR" altLang="en-US" sz="1400" b="1" spc="-12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맑은 고딕" panose="020B0503020000020004" pitchFamily="50" charset="-127"/>
                  <a:cs typeface="+mj-cs"/>
                </a:rPr>
                <a:t>지원팀</a:t>
              </a:r>
              <a:r>
                <a:rPr lang="ko-KR" altLang="en-US" sz="1400" b="1" spc="-12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맑은 고딕" panose="020B0503020000020004" pitchFamily="50" charset="-127"/>
                  <a:cs typeface="+mj-cs"/>
                </a:rPr>
                <a:t> </a:t>
              </a:r>
              <a:r>
                <a:rPr lang="en-US" altLang="ko-KR" sz="1400" b="1" spc="-12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맑은 고딕" panose="020B0503020000020004" pitchFamily="50" charset="-127"/>
                  <a:cs typeface="+mj-cs"/>
                </a:rPr>
                <a:t>: </a:t>
              </a:r>
              <a:r>
                <a:rPr lang="ko-KR" altLang="en-US" sz="1400" b="1" spc="-12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맑은 고딕" panose="020B0503020000020004" pitchFamily="50" charset="-127"/>
                  <a:cs typeface="+mj-cs"/>
                </a:rPr>
                <a:t>교육과정 기획 담당</a:t>
              </a:r>
              <a:r>
                <a:rPr lang="en-US" altLang="ko-KR" sz="1400" b="1" spc="-12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맑은 고딕" panose="020B0503020000020004" pitchFamily="50" charset="-127"/>
                  <a:cs typeface="+mj-cs"/>
                </a:rPr>
                <a:t>, </a:t>
              </a:r>
              <a:r>
                <a:rPr lang="ko-KR" altLang="en-US" sz="1400" b="1" spc="-12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맑은 고딕" panose="020B0503020000020004" pitchFamily="50" charset="-127"/>
                  <a:cs typeface="+mj-cs"/>
                </a:rPr>
                <a:t>진로상담 교원</a:t>
              </a:r>
              <a:r>
                <a:rPr lang="en-US" altLang="ko-KR" sz="1400" b="1" spc="-12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맑은 고딕" panose="020B0503020000020004" pitchFamily="50" charset="-127"/>
                  <a:cs typeface="+mj-cs"/>
                </a:rPr>
                <a:t>, 1</a:t>
              </a:r>
              <a:r>
                <a:rPr lang="ko-KR" altLang="en-US" sz="1400" b="1" spc="-12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맑은 고딕" panose="020B0503020000020004" pitchFamily="50" charset="-127"/>
                  <a:cs typeface="+mj-cs"/>
                </a:rPr>
                <a:t>학년 담임 등</a:t>
              </a:r>
              <a:r>
                <a:rPr lang="en-US" altLang="ko-KR" sz="1400" b="1" spc="-12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맑은 고딕" panose="020B0503020000020004" pitchFamily="50" charset="-127"/>
                  <a:cs typeface="+mj-cs"/>
                </a:rPr>
                <a:t> </a:t>
              </a:r>
              <a:endParaRPr lang="en-US" altLang="ko-KR" sz="1600" b="1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C00000"/>
                </a:solidFill>
                <a:latin typeface="맑은 고딕" panose="020B0503020000020004" pitchFamily="50" charset="-127"/>
                <a:cs typeface="+mj-cs"/>
              </a:endParaRPr>
            </a:p>
          </p:txBody>
        </p: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FA39B3AD-3F81-46D8-88FF-713A2661C2C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212153" y="2896790"/>
              <a:ext cx="167059" cy="250588"/>
              <a:chOff x="714" y="2562"/>
              <a:chExt cx="184" cy="276"/>
            </a:xfrm>
          </p:grpSpPr>
          <p:sp>
            <p:nvSpPr>
              <p:cNvPr id="33" name="AutoShape 3">
                <a:extLst>
                  <a:ext uri="{FF2B5EF4-FFF2-40B4-BE49-F238E27FC236}">
                    <a16:creationId xmlns:a16="http://schemas.microsoft.com/office/drawing/2014/main" id="{6548A2C9-6949-4200-B0D5-1F9E691CE83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720" y="2659"/>
                <a:ext cx="178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AEC16DAC-9BFC-4A9E-BFBC-EC6807F90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" y="2562"/>
                <a:ext cx="184" cy="185"/>
              </a:xfrm>
              <a:custGeom>
                <a:avLst/>
                <a:gdLst>
                  <a:gd name="T0" fmla="*/ 31 w 31"/>
                  <a:gd name="T1" fmla="*/ 23 h 31"/>
                  <a:gd name="T2" fmla="*/ 23 w 31"/>
                  <a:gd name="T3" fmla="*/ 31 h 31"/>
                  <a:gd name="T4" fmla="*/ 8 w 31"/>
                  <a:gd name="T5" fmla="*/ 31 h 31"/>
                  <a:gd name="T6" fmla="*/ 0 w 31"/>
                  <a:gd name="T7" fmla="*/ 23 h 31"/>
                  <a:gd name="T8" fmla="*/ 0 w 31"/>
                  <a:gd name="T9" fmla="*/ 8 h 31"/>
                  <a:gd name="T10" fmla="*/ 8 w 31"/>
                  <a:gd name="T11" fmla="*/ 0 h 31"/>
                  <a:gd name="T12" fmla="*/ 23 w 31"/>
                  <a:gd name="T13" fmla="*/ 0 h 31"/>
                  <a:gd name="T14" fmla="*/ 31 w 31"/>
                  <a:gd name="T15" fmla="*/ 8 h 31"/>
                  <a:gd name="T16" fmla="*/ 31 w 31"/>
                  <a:gd name="T17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31" y="23"/>
                    </a:moveTo>
                    <a:cubicBezTo>
                      <a:pt x="31" y="28"/>
                      <a:pt x="27" y="31"/>
                      <a:pt x="23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4" y="31"/>
                      <a:pt x="0" y="28"/>
                      <a:pt x="0" y="2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1" y="4"/>
                      <a:pt x="31" y="8"/>
                    </a:cubicBezTo>
                    <a:lnTo>
                      <a:pt x="31" y="23"/>
                    </a:lnTo>
                    <a:close/>
                  </a:path>
                </a:pathLst>
              </a:custGeom>
              <a:solidFill>
                <a:srgbClr val="147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16B72509-EBAE-4C14-B501-276093B2F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2605"/>
                <a:ext cx="113" cy="83"/>
              </a:xfrm>
              <a:custGeom>
                <a:avLst/>
                <a:gdLst>
                  <a:gd name="T0" fmla="*/ 0 w 113"/>
                  <a:gd name="T1" fmla="*/ 47 h 83"/>
                  <a:gd name="T2" fmla="*/ 36 w 113"/>
                  <a:gd name="T3" fmla="*/ 83 h 83"/>
                  <a:gd name="T4" fmla="*/ 113 w 113"/>
                  <a:gd name="T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83">
                    <a:moveTo>
                      <a:pt x="0" y="47"/>
                    </a:moveTo>
                    <a:lnTo>
                      <a:pt x="36" y="83"/>
                    </a:lnTo>
                    <a:lnTo>
                      <a:pt x="113" y="0"/>
                    </a:lnTo>
                  </a:path>
                </a:pathLst>
              </a:custGeom>
              <a:noFill/>
              <a:ln w="15875" cap="flat">
                <a:solidFill>
                  <a:srgbClr val="FDF9F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36" name="Group 4">
              <a:extLst>
                <a:ext uri="{FF2B5EF4-FFF2-40B4-BE49-F238E27FC236}">
                  <a16:creationId xmlns:a16="http://schemas.microsoft.com/office/drawing/2014/main" id="{54E3A57E-802B-4DB6-835B-65EF019AA86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212153" y="3157993"/>
              <a:ext cx="167059" cy="262391"/>
              <a:chOff x="714" y="2549"/>
              <a:chExt cx="184" cy="289"/>
            </a:xfrm>
          </p:grpSpPr>
          <p:sp>
            <p:nvSpPr>
              <p:cNvPr id="37" name="AutoShape 3">
                <a:extLst>
                  <a:ext uri="{FF2B5EF4-FFF2-40B4-BE49-F238E27FC236}">
                    <a16:creationId xmlns:a16="http://schemas.microsoft.com/office/drawing/2014/main" id="{371BC193-565D-4D41-BE10-021DD4C1E9D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720" y="2659"/>
                <a:ext cx="178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D0D847B0-01E3-4EB3-949C-4AB76DCC5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" y="2549"/>
                <a:ext cx="184" cy="185"/>
              </a:xfrm>
              <a:custGeom>
                <a:avLst/>
                <a:gdLst>
                  <a:gd name="T0" fmla="*/ 31 w 31"/>
                  <a:gd name="T1" fmla="*/ 23 h 31"/>
                  <a:gd name="T2" fmla="*/ 23 w 31"/>
                  <a:gd name="T3" fmla="*/ 31 h 31"/>
                  <a:gd name="T4" fmla="*/ 8 w 31"/>
                  <a:gd name="T5" fmla="*/ 31 h 31"/>
                  <a:gd name="T6" fmla="*/ 0 w 31"/>
                  <a:gd name="T7" fmla="*/ 23 h 31"/>
                  <a:gd name="T8" fmla="*/ 0 w 31"/>
                  <a:gd name="T9" fmla="*/ 8 h 31"/>
                  <a:gd name="T10" fmla="*/ 8 w 31"/>
                  <a:gd name="T11" fmla="*/ 0 h 31"/>
                  <a:gd name="T12" fmla="*/ 23 w 31"/>
                  <a:gd name="T13" fmla="*/ 0 h 31"/>
                  <a:gd name="T14" fmla="*/ 31 w 31"/>
                  <a:gd name="T15" fmla="*/ 8 h 31"/>
                  <a:gd name="T16" fmla="*/ 31 w 31"/>
                  <a:gd name="T17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31" y="23"/>
                    </a:moveTo>
                    <a:cubicBezTo>
                      <a:pt x="31" y="28"/>
                      <a:pt x="27" y="31"/>
                      <a:pt x="23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4" y="31"/>
                      <a:pt x="0" y="28"/>
                      <a:pt x="0" y="2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1" y="4"/>
                      <a:pt x="31" y="8"/>
                    </a:cubicBezTo>
                    <a:lnTo>
                      <a:pt x="31" y="23"/>
                    </a:lnTo>
                    <a:close/>
                  </a:path>
                </a:pathLst>
              </a:custGeom>
              <a:solidFill>
                <a:srgbClr val="147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500170A1-C355-4ECD-905B-BE4160360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2592"/>
                <a:ext cx="113" cy="83"/>
              </a:xfrm>
              <a:custGeom>
                <a:avLst/>
                <a:gdLst>
                  <a:gd name="T0" fmla="*/ 0 w 113"/>
                  <a:gd name="T1" fmla="*/ 47 h 83"/>
                  <a:gd name="T2" fmla="*/ 36 w 113"/>
                  <a:gd name="T3" fmla="*/ 83 h 83"/>
                  <a:gd name="T4" fmla="*/ 113 w 113"/>
                  <a:gd name="T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83">
                    <a:moveTo>
                      <a:pt x="0" y="47"/>
                    </a:moveTo>
                    <a:lnTo>
                      <a:pt x="36" y="83"/>
                    </a:lnTo>
                    <a:lnTo>
                      <a:pt x="113" y="0"/>
                    </a:lnTo>
                  </a:path>
                </a:pathLst>
              </a:custGeom>
              <a:noFill/>
              <a:ln w="15875" cap="flat">
                <a:solidFill>
                  <a:srgbClr val="FDF9F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9EBBD10D-3234-4B7F-B581-0E536D4F9CCA}"/>
                </a:ext>
              </a:extLst>
            </p:cNvPr>
            <p:cNvSpPr/>
            <p:nvPr/>
          </p:nvSpPr>
          <p:spPr>
            <a:xfrm>
              <a:off x="3276673" y="4338305"/>
              <a:ext cx="2560285" cy="89702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 latinLnBrk="1">
                <a:spcAft>
                  <a:spcPts val="300"/>
                </a:spcAft>
              </a:pPr>
              <a:r>
                <a:rPr lang="ko-KR" altLang="en-US" sz="14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수강신청 프로그램과 학습관리</a:t>
              </a:r>
              <a:r>
                <a:rPr lang="en-US" altLang="ko-KR" sz="14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/>
              </a:r>
              <a:br>
                <a:rPr lang="en-US" altLang="ko-KR" sz="14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</a:br>
              <a:r>
                <a:rPr lang="ko-KR" altLang="en-US" sz="14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시스템</a:t>
              </a:r>
              <a:r>
                <a:rPr lang="ko-KR" altLang="en-US" sz="7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 </a:t>
              </a:r>
              <a:r>
                <a:rPr lang="en-US" altLang="ko-KR" sz="12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(LMS)</a:t>
              </a:r>
              <a:r>
                <a:rPr lang="ko-KR" altLang="en-US" sz="1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 </a:t>
              </a:r>
              <a:r>
                <a:rPr lang="ko-KR" altLang="en-US" sz="14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기반</a:t>
              </a:r>
              <a:endParaRPr lang="en-US" altLang="ko-KR" sz="14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cs typeface="+mj-cs"/>
              </a:endParaRPr>
            </a:p>
            <a:p>
              <a:pPr algn="ctr" fontAlgn="base" latinLnBrk="1">
                <a:spcAft>
                  <a:spcPts val="300"/>
                </a:spcAft>
              </a:pPr>
              <a:r>
                <a:rPr lang="ko-KR" altLang="en-US" sz="14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과목 수요조사</a:t>
              </a:r>
              <a:r>
                <a:rPr lang="en-US" altLang="ko-KR" sz="14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, </a:t>
              </a:r>
              <a:r>
                <a:rPr lang="ko-KR" altLang="en-US" sz="14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학습관리</a:t>
              </a:r>
              <a:r>
                <a:rPr lang="en-US" altLang="ko-KR" sz="14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, </a:t>
              </a:r>
              <a:r>
                <a:rPr lang="ko-KR" altLang="en-US" sz="14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이수학점</a:t>
              </a:r>
              <a:r>
                <a:rPr lang="en-US" altLang="ko-KR" sz="14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/>
              </a:r>
              <a:br>
                <a:rPr lang="en-US" altLang="ko-KR" sz="14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</a:br>
              <a:r>
                <a:rPr lang="ko-KR" altLang="en-US" sz="1400" b="1" spc="-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및</a:t>
              </a:r>
              <a:r>
                <a:rPr lang="en-US" altLang="ko-KR" sz="1400" b="1" spc="-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 </a:t>
              </a:r>
              <a:r>
                <a:rPr lang="ko-KR" altLang="en-US" sz="14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이수경로 등 관리</a:t>
              </a:r>
              <a:endParaRPr lang="en-US" altLang="ko-KR" sz="12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cs typeface="+mj-cs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128B82D-3579-4058-84B7-22D3EAEA3863}"/>
                </a:ext>
              </a:extLst>
            </p:cNvPr>
            <p:cNvSpPr/>
            <p:nvPr/>
          </p:nvSpPr>
          <p:spPr>
            <a:xfrm>
              <a:off x="6389806" y="4338305"/>
              <a:ext cx="2547133" cy="86225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 latinLnBrk="1"/>
              <a:r>
                <a:rPr lang="ko-KR" altLang="en-US" sz="1400" b="1" spc="-1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학생별</a:t>
              </a:r>
              <a:r>
                <a:rPr lang="ko-KR" altLang="en-US" sz="14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 교육과정 이수 이력 관리 및</a:t>
              </a:r>
              <a:r>
                <a:rPr lang="en-US" altLang="ko-KR" sz="14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 </a:t>
              </a:r>
            </a:p>
            <a:p>
              <a:pPr algn="ctr" fontAlgn="base" latinLnBrk="1"/>
              <a:r>
                <a:rPr lang="ko-KR" altLang="en-US" sz="14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지도를 위한 교사의 역할 변화</a:t>
              </a:r>
              <a:endParaRPr lang="en-US" altLang="ko-KR" sz="14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cs typeface="+mj-cs"/>
              </a:endParaRPr>
            </a:p>
            <a:p>
              <a:pPr algn="ctr" fontAlgn="base" latinLnBrk="1"/>
              <a:r>
                <a:rPr lang="en-US" altLang="ko-KR" sz="14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(</a:t>
              </a:r>
              <a:r>
                <a:rPr lang="ko-KR" altLang="en-US" sz="14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예</a:t>
              </a:r>
              <a:r>
                <a:rPr lang="en-US" altLang="ko-KR" sz="14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: </a:t>
              </a:r>
              <a:r>
                <a:rPr lang="ko-KR" altLang="en-US" sz="14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아카데믹 </a:t>
              </a:r>
              <a:r>
                <a:rPr lang="ko-KR" altLang="en-US" sz="1400" spc="-1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어드바이저</a:t>
              </a:r>
              <a:r>
                <a:rPr lang="en-US" altLang="ko-KR" sz="14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, </a:t>
              </a:r>
            </a:p>
            <a:p>
              <a:pPr algn="ctr" fontAlgn="base" latinLnBrk="1"/>
              <a:r>
                <a:rPr lang="en-US" altLang="ko-KR" sz="12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Academic Advisor</a:t>
              </a:r>
              <a:r>
                <a:rPr lang="en-US" altLang="ko-KR" sz="14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)</a:t>
              </a:r>
            </a:p>
          </p:txBody>
        </p:sp>
        <p:sp>
          <p:nvSpPr>
            <p:cNvPr id="42" name="사각형: 둥근 모서리 55">
              <a:extLst>
                <a:ext uri="{FF2B5EF4-FFF2-40B4-BE49-F238E27FC236}">
                  <a16:creationId xmlns:a16="http://schemas.microsoft.com/office/drawing/2014/main" id="{200CDA91-ACF8-4BA6-A307-2421F7246BA7}"/>
                </a:ext>
              </a:extLst>
            </p:cNvPr>
            <p:cNvSpPr/>
            <p:nvPr/>
          </p:nvSpPr>
          <p:spPr>
            <a:xfrm>
              <a:off x="3176871" y="3930903"/>
              <a:ext cx="2759890" cy="34051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base" latinLnBrk="1">
                <a:spcAft>
                  <a:spcPts val="300"/>
                </a:spcAft>
              </a:pPr>
              <a:r>
                <a:rPr lang="ko-KR" altLang="en-US" sz="14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학업설계 지원 시스템 구축</a:t>
              </a:r>
              <a:endParaRPr lang="en-US" altLang="ko-KR" sz="14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cs typeface="+mj-cs"/>
              </a:endParaRPr>
            </a:p>
          </p:txBody>
        </p:sp>
        <p:sp>
          <p:nvSpPr>
            <p:cNvPr id="52" name="사각형: 둥근 모서리 56">
              <a:extLst>
                <a:ext uri="{FF2B5EF4-FFF2-40B4-BE49-F238E27FC236}">
                  <a16:creationId xmlns:a16="http://schemas.microsoft.com/office/drawing/2014/main" id="{D9C6BEC3-36DC-4A94-BB13-FA71B77983D0}"/>
                </a:ext>
              </a:extLst>
            </p:cNvPr>
            <p:cNvSpPr/>
            <p:nvPr/>
          </p:nvSpPr>
          <p:spPr>
            <a:xfrm>
              <a:off x="6146686" y="3930903"/>
              <a:ext cx="3033374" cy="34051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base" latinLnBrk="1">
                <a:spcAft>
                  <a:spcPts val="300"/>
                </a:spcAft>
              </a:pPr>
              <a:r>
                <a:rPr lang="ko-KR" altLang="en-US" sz="1400" b="1" spc="-1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맑은 고딕" panose="020B0503020000020004" pitchFamily="50" charset="-127"/>
                  <a:cs typeface="+mj-cs"/>
                </a:rPr>
                <a:t>교사의 역할 변화</a:t>
              </a:r>
              <a:endParaRPr lang="en-US" altLang="ko-KR" sz="14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cs typeface="+mj-cs"/>
              </a:endParaRPr>
            </a:p>
          </p:txBody>
        </p:sp>
        <p:pic>
          <p:nvPicPr>
            <p:cNvPr id="53" name="그래픽 65" descr="교실">
              <a:extLst>
                <a:ext uri="{FF2B5EF4-FFF2-40B4-BE49-F238E27FC236}">
                  <a16:creationId xmlns:a16="http://schemas.microsoft.com/office/drawing/2014/main" id="{0B55D3C1-C942-495D-A743-E964F5BD3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99598" y="2904149"/>
              <a:ext cx="914400" cy="914400"/>
            </a:xfrm>
            <a:prstGeom prst="rect">
              <a:avLst/>
            </a:prstGeom>
          </p:spPr>
        </p:pic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2B8CE206-F684-434E-BBF0-45FC983688AD}"/>
                </a:ext>
              </a:extLst>
            </p:cNvPr>
            <p:cNvCxnSpPr>
              <a:cxnSpLocks/>
            </p:cNvCxnSpPr>
            <p:nvPr/>
          </p:nvCxnSpPr>
          <p:spPr>
            <a:xfrm>
              <a:off x="6008405" y="3934360"/>
              <a:ext cx="0" cy="1555341"/>
            </a:xfrm>
            <a:prstGeom prst="line">
              <a:avLst/>
            </a:prstGeom>
            <a:ln w="15875">
              <a:solidFill>
                <a:schemeClr val="tx2">
                  <a:lumMod val="60000"/>
                  <a:lumOff val="40000"/>
                  <a:alpha val="53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4">
              <a:extLst>
                <a:ext uri="{FF2B5EF4-FFF2-40B4-BE49-F238E27FC236}">
                  <a16:creationId xmlns:a16="http://schemas.microsoft.com/office/drawing/2014/main" id="{FA39B3AD-3F81-46D8-88FF-713A2661C2C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196692" y="2383281"/>
              <a:ext cx="167059" cy="194297"/>
              <a:chOff x="714" y="2624"/>
              <a:chExt cx="184" cy="214"/>
            </a:xfrm>
          </p:grpSpPr>
          <p:sp>
            <p:nvSpPr>
              <p:cNvPr id="60" name="AutoShape 3">
                <a:extLst>
                  <a:ext uri="{FF2B5EF4-FFF2-40B4-BE49-F238E27FC236}">
                    <a16:creationId xmlns:a16="http://schemas.microsoft.com/office/drawing/2014/main" id="{6548A2C9-6949-4200-B0D5-1F9E691CE83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720" y="2659"/>
                <a:ext cx="178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5">
                <a:extLst>
                  <a:ext uri="{FF2B5EF4-FFF2-40B4-BE49-F238E27FC236}">
                    <a16:creationId xmlns:a16="http://schemas.microsoft.com/office/drawing/2014/main" id="{AEC16DAC-9BFC-4A9E-BFBC-EC6807F90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" y="2624"/>
                <a:ext cx="184" cy="185"/>
              </a:xfrm>
              <a:custGeom>
                <a:avLst/>
                <a:gdLst>
                  <a:gd name="T0" fmla="*/ 31 w 31"/>
                  <a:gd name="T1" fmla="*/ 23 h 31"/>
                  <a:gd name="T2" fmla="*/ 23 w 31"/>
                  <a:gd name="T3" fmla="*/ 31 h 31"/>
                  <a:gd name="T4" fmla="*/ 8 w 31"/>
                  <a:gd name="T5" fmla="*/ 31 h 31"/>
                  <a:gd name="T6" fmla="*/ 0 w 31"/>
                  <a:gd name="T7" fmla="*/ 23 h 31"/>
                  <a:gd name="T8" fmla="*/ 0 w 31"/>
                  <a:gd name="T9" fmla="*/ 8 h 31"/>
                  <a:gd name="T10" fmla="*/ 8 w 31"/>
                  <a:gd name="T11" fmla="*/ 0 h 31"/>
                  <a:gd name="T12" fmla="*/ 23 w 31"/>
                  <a:gd name="T13" fmla="*/ 0 h 31"/>
                  <a:gd name="T14" fmla="*/ 31 w 31"/>
                  <a:gd name="T15" fmla="*/ 8 h 31"/>
                  <a:gd name="T16" fmla="*/ 31 w 31"/>
                  <a:gd name="T17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31" y="23"/>
                    </a:moveTo>
                    <a:cubicBezTo>
                      <a:pt x="31" y="28"/>
                      <a:pt x="27" y="31"/>
                      <a:pt x="23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4" y="31"/>
                      <a:pt x="0" y="28"/>
                      <a:pt x="0" y="2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1" y="4"/>
                      <a:pt x="31" y="8"/>
                    </a:cubicBezTo>
                    <a:lnTo>
                      <a:pt x="31" y="23"/>
                    </a:lnTo>
                    <a:close/>
                  </a:path>
                </a:pathLst>
              </a:custGeom>
              <a:solidFill>
                <a:srgbClr val="147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6">
                <a:extLst>
                  <a:ext uri="{FF2B5EF4-FFF2-40B4-BE49-F238E27FC236}">
                    <a16:creationId xmlns:a16="http://schemas.microsoft.com/office/drawing/2014/main" id="{16B72509-EBAE-4C14-B501-276093B2F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2667"/>
                <a:ext cx="113" cy="83"/>
              </a:xfrm>
              <a:custGeom>
                <a:avLst/>
                <a:gdLst>
                  <a:gd name="T0" fmla="*/ 0 w 113"/>
                  <a:gd name="T1" fmla="*/ 47 h 83"/>
                  <a:gd name="T2" fmla="*/ 36 w 113"/>
                  <a:gd name="T3" fmla="*/ 83 h 83"/>
                  <a:gd name="T4" fmla="*/ 113 w 113"/>
                  <a:gd name="T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83">
                    <a:moveTo>
                      <a:pt x="0" y="47"/>
                    </a:moveTo>
                    <a:lnTo>
                      <a:pt x="36" y="83"/>
                    </a:lnTo>
                    <a:lnTo>
                      <a:pt x="113" y="0"/>
                    </a:lnTo>
                  </a:path>
                </a:pathLst>
              </a:custGeom>
              <a:noFill/>
              <a:ln w="15875" cap="flat">
                <a:solidFill>
                  <a:srgbClr val="FDF9F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A075FDE-8FC1-4807-9D2C-2CA73EEE7BD6}"/>
              </a:ext>
            </a:extLst>
          </p:cNvPr>
          <p:cNvGrpSpPr/>
          <p:nvPr/>
        </p:nvGrpSpPr>
        <p:grpSpPr>
          <a:xfrm>
            <a:off x="599930" y="1063563"/>
            <a:ext cx="7296274" cy="654025"/>
            <a:chOff x="599930" y="1063563"/>
            <a:chExt cx="7296274" cy="654025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4E1B40B1-31FE-4C12-978D-4B93FEE9C1E5}"/>
                </a:ext>
              </a:extLst>
            </p:cNvPr>
            <p:cNvSpPr/>
            <p:nvPr/>
          </p:nvSpPr>
          <p:spPr>
            <a:xfrm>
              <a:off x="645501" y="1063563"/>
              <a:ext cx="7250703" cy="65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00000" latinLnBrk="1">
                <a:spcAft>
                  <a:spcPts val="300"/>
                </a:spcAft>
                <a:defRPr lang="ko-KR" altLang="en-US"/>
              </a:pPr>
              <a:r>
                <a:rPr lang="ko-KR" altLang="en-US" sz="1700" b="1" spc="-15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</a:rPr>
                <a:t>입학 후 진로 탐색부터 졸업 전 진학</a:t>
              </a:r>
              <a:r>
                <a:rPr lang="en-US" altLang="ko-KR" sz="1700" b="1" spc="-15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</a:rPr>
                <a:t>·</a:t>
              </a:r>
              <a:r>
                <a:rPr lang="ko-KR" altLang="en-US" sz="1700" b="1" spc="-15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</a:rPr>
                <a:t>취업</a:t>
              </a:r>
              <a:r>
                <a:rPr lang="en-US" altLang="ko-KR" sz="1700" b="1" spc="-15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</a:rPr>
                <a:t>(</a:t>
              </a:r>
              <a:r>
                <a:rPr lang="ko-KR" altLang="en-US" sz="1700" b="1" spc="-15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</a:rPr>
                <a:t>사회진출</a:t>
              </a:r>
              <a:r>
                <a:rPr lang="en-US" altLang="ko-KR" sz="1700" b="1" spc="-15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</a:rPr>
                <a:t>) </a:t>
              </a:r>
              <a:r>
                <a:rPr lang="ko-KR" altLang="en-US" sz="1700" b="1" spc="-15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</a:rPr>
                <a:t>준비기까지</a:t>
              </a:r>
            </a:p>
            <a:p>
              <a:pPr defTabSz="900000" latinLnBrk="1">
                <a:spcAft>
                  <a:spcPts val="300"/>
                </a:spcAft>
                <a:defRPr lang="ko-KR" altLang="en-US"/>
              </a:pPr>
              <a:r>
                <a:rPr lang="ko-KR" altLang="en-US" sz="1700" b="1" spc="-15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</a:rPr>
                <a:t>고교 학사 운영 전반을 체계화된 진로</a:t>
              </a:r>
              <a:r>
                <a:rPr lang="en-US" altLang="ko-KR" sz="1700" b="1" spc="-15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</a:rPr>
                <a:t>-</a:t>
              </a:r>
              <a:r>
                <a:rPr lang="ko-KR" altLang="en-US" sz="1700" b="1" spc="-150" dirty="0">
                  <a:ln w="9525">
                    <a:solidFill>
                      <a:schemeClr val="bg2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</a:rPr>
                <a:t>학업설계 지도 및 학생 성장 중심으로 재편</a:t>
              </a:r>
            </a:p>
          </p:txBody>
        </p: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353F6272-8BDA-4AAC-828A-CF6A2EC6511A}"/>
                </a:ext>
              </a:extLst>
            </p:cNvPr>
            <p:cNvCxnSpPr>
              <a:cxnSpLocks/>
            </p:cNvCxnSpPr>
            <p:nvPr/>
          </p:nvCxnSpPr>
          <p:spPr>
            <a:xfrm>
              <a:off x="599930" y="1110119"/>
              <a:ext cx="0" cy="477381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2302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2312</TotalTime>
  <Words>2834</Words>
  <Application>Microsoft Office PowerPoint</Application>
  <PresentationFormat>A4 용지(210x297mm)</PresentationFormat>
  <Paragraphs>568</Paragraphs>
  <Slides>31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6" baseType="lpstr">
      <vt:lpstr>HY견고딕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zer543</dc:creator>
  <cp:lastModifiedBy>moe</cp:lastModifiedBy>
  <cp:revision>326</cp:revision>
  <cp:lastPrinted>2019-09-05T04:11:14Z</cp:lastPrinted>
  <dcterms:created xsi:type="dcterms:W3CDTF">2019-05-14T00:52:14Z</dcterms:created>
  <dcterms:modified xsi:type="dcterms:W3CDTF">2019-09-17T07:26:40Z</dcterms:modified>
</cp:coreProperties>
</file>